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5"/>
  </p:notesMasterIdLst>
  <p:sldIdLst>
    <p:sldId id="256" r:id="rId2"/>
    <p:sldId id="257" r:id="rId3"/>
    <p:sldId id="258" r:id="rId4"/>
    <p:sldId id="259" r:id="rId5"/>
    <p:sldId id="260" r:id="rId6"/>
    <p:sldId id="357" r:id="rId7"/>
    <p:sldId id="358" r:id="rId8"/>
    <p:sldId id="261" r:id="rId9"/>
    <p:sldId id="262" r:id="rId10"/>
    <p:sldId id="263" r:id="rId11"/>
    <p:sldId id="264" r:id="rId12"/>
    <p:sldId id="353" r:id="rId13"/>
    <p:sldId id="354" r:id="rId14"/>
    <p:sldId id="266" r:id="rId15"/>
    <p:sldId id="267" r:id="rId16"/>
    <p:sldId id="268" r:id="rId17"/>
    <p:sldId id="269" r:id="rId18"/>
    <p:sldId id="336" r:id="rId19"/>
    <p:sldId id="337" r:id="rId20"/>
    <p:sldId id="359" r:id="rId21"/>
    <p:sldId id="272" r:id="rId22"/>
    <p:sldId id="339" r:id="rId23"/>
    <p:sldId id="273" r:id="rId24"/>
    <p:sldId id="274" r:id="rId25"/>
    <p:sldId id="275" r:id="rId26"/>
    <p:sldId id="279" r:id="rId27"/>
    <p:sldId id="280" r:id="rId28"/>
    <p:sldId id="360" r:id="rId29"/>
    <p:sldId id="276" r:id="rId30"/>
    <p:sldId id="338" r:id="rId31"/>
    <p:sldId id="348" r:id="rId32"/>
    <p:sldId id="282" r:id="rId33"/>
    <p:sldId id="284" r:id="rId34"/>
    <p:sldId id="286" r:id="rId35"/>
    <p:sldId id="285" r:id="rId36"/>
    <p:sldId id="361" r:id="rId37"/>
    <p:sldId id="287" r:id="rId38"/>
    <p:sldId id="288" r:id="rId39"/>
    <p:sldId id="289" r:id="rId40"/>
    <p:sldId id="362" r:id="rId41"/>
    <p:sldId id="291" r:id="rId42"/>
    <p:sldId id="292" r:id="rId43"/>
    <p:sldId id="332" r:id="rId44"/>
    <p:sldId id="341" r:id="rId45"/>
    <p:sldId id="295" r:id="rId46"/>
    <p:sldId id="363" r:id="rId47"/>
    <p:sldId id="333" r:id="rId48"/>
    <p:sldId id="334" r:id="rId49"/>
    <p:sldId id="342" r:id="rId50"/>
    <p:sldId id="300" r:id="rId51"/>
    <p:sldId id="301" r:id="rId52"/>
    <p:sldId id="364" r:id="rId53"/>
    <p:sldId id="335" r:id="rId54"/>
    <p:sldId id="308" r:id="rId55"/>
    <p:sldId id="331" r:id="rId56"/>
    <p:sldId id="304" r:id="rId57"/>
    <p:sldId id="305" r:id="rId58"/>
    <p:sldId id="355" r:id="rId59"/>
    <p:sldId id="306" r:id="rId60"/>
    <p:sldId id="307" r:id="rId61"/>
    <p:sldId id="314" r:id="rId62"/>
    <p:sldId id="315" r:id="rId63"/>
    <p:sldId id="356" r:id="rId64"/>
    <p:sldId id="316" r:id="rId65"/>
    <p:sldId id="317" r:id="rId66"/>
    <p:sldId id="311" r:id="rId67"/>
    <p:sldId id="312" r:id="rId68"/>
    <p:sldId id="313" r:id="rId69"/>
    <p:sldId id="318" r:id="rId70"/>
    <p:sldId id="319" r:id="rId71"/>
    <p:sldId id="320" r:id="rId72"/>
    <p:sldId id="321" r:id="rId73"/>
    <p:sldId id="322" r:id="rId74"/>
    <p:sldId id="352" r:id="rId75"/>
    <p:sldId id="365" r:id="rId76"/>
    <p:sldId id="323" r:id="rId77"/>
    <p:sldId id="351" r:id="rId78"/>
    <p:sldId id="346" r:id="rId79"/>
    <p:sldId id="325" r:id="rId80"/>
    <p:sldId id="326" r:id="rId81"/>
    <p:sldId id="344" r:id="rId82"/>
    <p:sldId id="345" r:id="rId83"/>
    <p:sldId id="329" r:id="rId8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46"/>
    <p:restoredTop sz="94610"/>
  </p:normalViewPr>
  <p:slideViewPr>
    <p:cSldViewPr snapToGrid="0" snapToObjects="1">
      <p:cViewPr varScale="1">
        <p:scale>
          <a:sx n="96" d="100"/>
          <a:sy n="96" d="100"/>
        </p:scale>
        <p:origin x="192" y="24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01898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77522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5252374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9991013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6461874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81879538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24396791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379675331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18B91-B817-A83E-B286-8640486E3C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35482-3333-FF71-5B0D-6501946C9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F94FB1-1CE0-388A-1325-D811EAFD12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E64311-812A-FFD6-2CDC-90155B92D2EA}"/>
              </a:ext>
            </a:extLst>
          </p:cNvPr>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8644868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hn@uttingresearch.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1371600"/>
            <a:ext cx="7315200" cy="320040"/>
          </a:xfrm>
          <a:prstGeom prst="rect">
            <a:avLst/>
          </a:prstGeom>
          <a:noFill/>
          <a:ln/>
        </p:spPr>
        <p:txBody>
          <a:bodyPr wrap="square" lIns="0" tIns="0" rIns="0" bIns="0" rtlCol="0" anchor="ctr"/>
          <a:lstStyle/>
          <a:p>
            <a:pPr marL="0" indent="0">
              <a:buNone/>
            </a:pPr>
            <a:r>
              <a:rPr lang="en-US" sz="1100" b="1" kern="0" spc="220" dirty="0">
                <a:solidFill>
                  <a:srgbClr val="2251FF"/>
                </a:solidFill>
                <a:latin typeface="Helvetica Neue Light" pitchFamily="34" charset="0"/>
                <a:ea typeface="Helvetica Neue Light" pitchFamily="34" charset="-122"/>
                <a:cs typeface="Helvetica Neue Light" pitchFamily="34" charset="-120"/>
              </a:rPr>
              <a:t>UTTING RESEARCH</a:t>
            </a:r>
            <a:endParaRPr lang="en-US" sz="1100" dirty="0"/>
          </a:p>
        </p:txBody>
      </p:sp>
      <p:sp>
        <p:nvSpPr>
          <p:cNvPr id="3" name="Text 1"/>
          <p:cNvSpPr/>
          <p:nvPr/>
        </p:nvSpPr>
        <p:spPr>
          <a:xfrm>
            <a:off x="960120" y="2103120"/>
            <a:ext cx="9144000" cy="1737360"/>
          </a:xfrm>
          <a:prstGeom prst="rect">
            <a:avLst/>
          </a:prstGeom>
          <a:noFill/>
          <a:ln/>
        </p:spPr>
        <p:txBody>
          <a:bodyPr wrap="square" lIns="0" tIns="0" rIns="0" bIns="0" rtlCol="0" anchor="t"/>
          <a:lstStyle/>
          <a:p>
            <a:pPr marL="0" indent="0">
              <a:lnSpc>
                <a:spcPct val="110000"/>
              </a:lnSpc>
              <a:buNone/>
            </a:pPr>
            <a:r>
              <a:rPr lang="en-US" sz="4600" dirty="0">
                <a:solidFill>
                  <a:srgbClr val="1A1A1A"/>
                </a:solidFill>
                <a:latin typeface="Avenir" pitchFamily="34" charset="0"/>
                <a:ea typeface="Avenir" pitchFamily="34" charset="-122"/>
                <a:cs typeface="Avenir" pitchFamily="34" charset="-120"/>
              </a:rPr>
              <a:t>The One Nation</a:t>
            </a:r>
            <a:endParaRPr lang="en-US" sz="4600" dirty="0"/>
          </a:p>
          <a:p>
            <a:pPr marL="0" indent="0">
              <a:lnSpc>
                <a:spcPct val="110000"/>
              </a:lnSpc>
              <a:buNone/>
            </a:pPr>
            <a:r>
              <a:rPr lang="en-US" sz="4600" dirty="0">
                <a:solidFill>
                  <a:srgbClr val="1A1A1A"/>
                </a:solidFill>
                <a:latin typeface="Avenir" pitchFamily="34" charset="0"/>
                <a:ea typeface="Avenir" pitchFamily="34" charset="-122"/>
                <a:cs typeface="Avenir" pitchFamily="34" charset="-120"/>
              </a:rPr>
              <a:t>Voter Study</a:t>
            </a:r>
            <a:endParaRPr lang="en-US" sz="4600" dirty="0"/>
          </a:p>
        </p:txBody>
      </p:sp>
      <p:sp>
        <p:nvSpPr>
          <p:cNvPr id="4" name="Text 2"/>
          <p:cNvSpPr/>
          <p:nvPr/>
        </p:nvSpPr>
        <p:spPr>
          <a:xfrm>
            <a:off x="960120" y="4069080"/>
            <a:ext cx="8229600" cy="365760"/>
          </a:xfrm>
          <a:prstGeom prst="rect">
            <a:avLst/>
          </a:prstGeom>
          <a:noFill/>
          <a:ln/>
        </p:spPr>
        <p:txBody>
          <a:bodyPr wrap="square" lIns="0" tIns="0" rIns="0" bIns="0" rtlCol="0" anchor="ctr"/>
          <a:lstStyle/>
          <a:p>
            <a:pPr marL="0" indent="0">
              <a:buNone/>
            </a:pPr>
            <a:r>
              <a:rPr lang="en-US" sz="1600" dirty="0">
                <a:solidFill>
                  <a:srgbClr val="6E7480"/>
                </a:solidFill>
                <a:latin typeface="Helvetica Neue Light" pitchFamily="34" charset="0"/>
                <a:ea typeface="Helvetica Neue Light" pitchFamily="34" charset="-122"/>
                <a:cs typeface="Helvetica Neue Light" pitchFamily="34" charset="-120"/>
              </a:rPr>
              <a:t>A national survey of 1,014 One Nation voters</a:t>
            </a:r>
            <a:endParaRPr lang="en-US" sz="1600" dirty="0"/>
          </a:p>
        </p:txBody>
      </p:sp>
      <p:sp>
        <p:nvSpPr>
          <p:cNvPr id="5" name="Text 3"/>
          <p:cNvSpPr/>
          <p:nvPr/>
        </p:nvSpPr>
        <p:spPr>
          <a:xfrm>
            <a:off x="960120" y="4592097"/>
            <a:ext cx="8229600" cy="612949"/>
          </a:xfrm>
          <a:prstGeom prst="rect">
            <a:avLst/>
          </a:prstGeom>
          <a:noFill/>
          <a:ln/>
        </p:spPr>
        <p:txBody>
          <a:bodyPr wrap="square" lIns="0" tIns="0" rIns="0" bIns="0" rtlCol="0" anchor="ctr"/>
          <a:lstStyle/>
          <a:p>
            <a:pPr marL="0" indent="0">
              <a:buNone/>
            </a:pPr>
            <a:r>
              <a:rPr lang="en-US" sz="1250" dirty="0">
                <a:solidFill>
                  <a:srgbClr val="A8AEB8"/>
                </a:solidFill>
                <a:latin typeface="Helvetica Neue Light" pitchFamily="34" charset="0"/>
                <a:ea typeface="Helvetica Neue Light" pitchFamily="34" charset="-122"/>
                <a:cs typeface="Helvetica Neue Light" pitchFamily="34" charset="-120"/>
              </a:rPr>
              <a:t>August 2026   ·   Prepared by JS Utting</a:t>
            </a:r>
            <a:br>
              <a:rPr lang="en-US" sz="1250" dirty="0">
                <a:solidFill>
                  <a:srgbClr val="A8AEB8"/>
                </a:solidFill>
                <a:latin typeface="Helvetica Neue Light" pitchFamily="34" charset="0"/>
                <a:ea typeface="Helvetica Neue Light" pitchFamily="34" charset="-122"/>
                <a:cs typeface="Helvetica Neue Light" pitchFamily="34" charset="-120"/>
              </a:rPr>
            </a:br>
            <a:endParaRPr lang="en-US" sz="1250" dirty="0">
              <a:solidFill>
                <a:srgbClr val="A8AEB8"/>
              </a:solidFill>
              <a:latin typeface="Helvetica Neue Light" pitchFamily="34" charset="0"/>
              <a:ea typeface="Helvetica Neue Light" pitchFamily="34" charset="-122"/>
              <a:cs typeface="Helvetica Neue Light" pitchFamily="34" charset="-120"/>
            </a:endParaRPr>
          </a:p>
          <a:p>
            <a:pPr marL="0" indent="0">
              <a:buNone/>
            </a:pPr>
            <a:r>
              <a:rPr lang="en-US" sz="1250" dirty="0">
                <a:solidFill>
                  <a:srgbClr val="A8AEB8"/>
                </a:solidFill>
                <a:latin typeface="Helvetica Neue Light" pitchFamily="34" charset="0"/>
                <a:ea typeface="Helvetica Neue Light" pitchFamily="34" charset="-122"/>
                <a:hlinkClick r:id="rId3"/>
              </a:rPr>
              <a:t>john@uttingresearch.com</a:t>
            </a:r>
            <a:endParaRPr lang="en-US" sz="1250">
              <a:solidFill>
                <a:srgbClr val="A8AEB8"/>
              </a:solidFill>
              <a:latin typeface="Helvetica Neue Light" pitchFamily="34" charset="0"/>
              <a:ea typeface="Helvetica Neue Light" pitchFamily="34" charset="-122"/>
            </a:endParaRPr>
          </a:p>
          <a:p>
            <a:pPr marL="0" indent="0">
              <a:buNone/>
            </a:pPr>
            <a:r>
              <a:rPr lang="en-US" sz="1250" dirty="0">
                <a:solidFill>
                  <a:srgbClr val="A8AEB8"/>
                </a:solidFill>
                <a:latin typeface="Helvetica Neue Light" pitchFamily="34" charset="0"/>
                <a:ea typeface="Helvetica Neue Light" pitchFamily="34" charset="-122"/>
              </a:rPr>
              <a:t>Tel 0414 428 846</a:t>
            </a:r>
            <a:endParaRPr lang="en-US" sz="1250" dirty="0"/>
          </a:p>
        </p:txBody>
      </p:sp>
      <p:sp>
        <p:nvSpPr>
          <p:cNvPr id="6" name="TextBox 5">
            <a:extLst>
              <a:ext uri="{FF2B5EF4-FFF2-40B4-BE49-F238E27FC236}">
                <a16:creationId xmlns:a16="http://schemas.microsoft.com/office/drawing/2014/main" id="{5D753FE1-C639-DA1F-7C93-85C8526EC352}"/>
              </a:ext>
            </a:extLst>
          </p:cNvPr>
          <p:cNvSpPr txBox="1"/>
          <p:nvPr/>
        </p:nvSpPr>
        <p:spPr>
          <a:xfrm>
            <a:off x="9817240" y="6149591"/>
            <a:ext cx="1306285" cy="369332"/>
          </a:xfrm>
          <a:prstGeom prst="rect">
            <a:avLst/>
          </a:prstGeom>
          <a:noFill/>
        </p:spPr>
        <p:txBody>
          <a:bodyPr wrap="square" rtlCol="0">
            <a:spAutoFit/>
          </a:bodyPr>
          <a:lstStyle/>
          <a:p>
            <a:r>
              <a:rPr lang="en-AU" dirty="0"/>
              <a:t>V200826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What is in this report</a:t>
            </a:r>
            <a:endParaRPr lang="en-US" sz="2600" dirty="0"/>
          </a:p>
        </p:txBody>
      </p:sp>
      <p:sp>
        <p:nvSpPr>
          <p:cNvPr id="3" name="Text 1"/>
          <p:cNvSpPr/>
          <p:nvPr/>
        </p:nvSpPr>
        <p:spPr>
          <a:xfrm>
            <a:off x="960120" y="210312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1</a:t>
            </a:r>
            <a:endParaRPr lang="en-US" sz="1500" dirty="0"/>
          </a:p>
        </p:txBody>
      </p:sp>
      <p:sp>
        <p:nvSpPr>
          <p:cNvPr id="4" name="Text 2"/>
          <p:cNvSpPr/>
          <p:nvPr/>
        </p:nvSpPr>
        <p:spPr>
          <a:xfrm>
            <a:off x="1527048" y="210312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Who votes One Nation</a:t>
            </a:r>
            <a:endParaRPr lang="en-US" sz="1450" dirty="0"/>
          </a:p>
        </p:txBody>
      </p:sp>
      <p:sp>
        <p:nvSpPr>
          <p:cNvPr id="5" name="Text 3"/>
          <p:cNvSpPr/>
          <p:nvPr/>
        </p:nvSpPr>
        <p:spPr>
          <a:xfrm>
            <a:off x="960120" y="265176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2</a:t>
            </a:r>
            <a:endParaRPr lang="en-US" sz="1500" dirty="0"/>
          </a:p>
        </p:txBody>
      </p:sp>
      <p:sp>
        <p:nvSpPr>
          <p:cNvPr id="6" name="Text 4"/>
          <p:cNvSpPr/>
          <p:nvPr/>
        </p:nvSpPr>
        <p:spPr>
          <a:xfrm>
            <a:off x="1527048" y="265176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The country, as they see it</a:t>
            </a:r>
            <a:endParaRPr lang="en-US" sz="1450" dirty="0"/>
          </a:p>
        </p:txBody>
      </p:sp>
      <p:sp>
        <p:nvSpPr>
          <p:cNvPr id="7" name="Text 5"/>
          <p:cNvSpPr/>
          <p:nvPr/>
        </p:nvSpPr>
        <p:spPr>
          <a:xfrm>
            <a:off x="960120" y="320040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3</a:t>
            </a:r>
            <a:endParaRPr lang="en-US" sz="1500" dirty="0"/>
          </a:p>
        </p:txBody>
      </p:sp>
      <p:sp>
        <p:nvSpPr>
          <p:cNvPr id="8" name="Text 6"/>
          <p:cNvSpPr/>
          <p:nvPr/>
        </p:nvSpPr>
        <p:spPr>
          <a:xfrm>
            <a:off x="1527048" y="320040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Support for One Nation</a:t>
            </a:r>
            <a:endParaRPr lang="en-US" sz="1450" dirty="0"/>
          </a:p>
        </p:txBody>
      </p:sp>
      <p:sp>
        <p:nvSpPr>
          <p:cNvPr id="9" name="Text 7"/>
          <p:cNvSpPr/>
          <p:nvPr/>
        </p:nvSpPr>
        <p:spPr>
          <a:xfrm>
            <a:off x="960120" y="374904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4</a:t>
            </a:r>
            <a:endParaRPr lang="en-US" sz="1500" dirty="0"/>
          </a:p>
        </p:txBody>
      </p:sp>
      <p:sp>
        <p:nvSpPr>
          <p:cNvPr id="10" name="Text 8"/>
          <p:cNvSpPr/>
          <p:nvPr/>
        </p:nvSpPr>
        <p:spPr>
          <a:xfrm>
            <a:off x="1527048" y="374904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The parties and the leaders</a:t>
            </a:r>
            <a:endParaRPr lang="en-US" sz="1450" dirty="0"/>
          </a:p>
        </p:txBody>
      </p:sp>
      <p:sp>
        <p:nvSpPr>
          <p:cNvPr id="11" name="Text 9"/>
          <p:cNvSpPr/>
          <p:nvPr/>
        </p:nvSpPr>
        <p:spPr>
          <a:xfrm>
            <a:off x="960120" y="429768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5</a:t>
            </a:r>
            <a:endParaRPr lang="en-US" sz="1500" dirty="0"/>
          </a:p>
        </p:txBody>
      </p:sp>
      <p:sp>
        <p:nvSpPr>
          <p:cNvPr id="12" name="Text 10"/>
          <p:cNvSpPr/>
          <p:nvPr/>
        </p:nvSpPr>
        <p:spPr>
          <a:xfrm>
            <a:off x="1527048" y="429768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Labor and the Prime Minister</a:t>
            </a:r>
            <a:endParaRPr lang="en-US" sz="1450" dirty="0"/>
          </a:p>
        </p:txBody>
      </p:sp>
      <p:sp>
        <p:nvSpPr>
          <p:cNvPr id="13" name="Text 11"/>
          <p:cNvSpPr/>
          <p:nvPr/>
        </p:nvSpPr>
        <p:spPr>
          <a:xfrm>
            <a:off x="960120" y="484632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6</a:t>
            </a:r>
            <a:endParaRPr lang="en-US" sz="1500" dirty="0"/>
          </a:p>
        </p:txBody>
      </p:sp>
      <p:sp>
        <p:nvSpPr>
          <p:cNvPr id="14" name="Text 12"/>
          <p:cNvSpPr/>
          <p:nvPr/>
        </p:nvSpPr>
        <p:spPr>
          <a:xfrm>
            <a:off x="1527048" y="484632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The Liberals and Angus Taylor</a:t>
            </a:r>
            <a:endParaRPr lang="en-US" sz="1450" dirty="0"/>
          </a:p>
        </p:txBody>
      </p:sp>
      <p:sp>
        <p:nvSpPr>
          <p:cNvPr id="15" name="Text 13"/>
          <p:cNvSpPr/>
          <p:nvPr/>
        </p:nvSpPr>
        <p:spPr>
          <a:xfrm>
            <a:off x="960120" y="539496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7</a:t>
            </a:r>
            <a:endParaRPr lang="en-US" sz="1500" dirty="0"/>
          </a:p>
        </p:txBody>
      </p:sp>
      <p:sp>
        <p:nvSpPr>
          <p:cNvPr id="16" name="Text 14"/>
          <p:cNvSpPr/>
          <p:nvPr/>
        </p:nvSpPr>
        <p:spPr>
          <a:xfrm>
            <a:off x="1527048" y="539496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The Nationals and Matt Canavan</a:t>
            </a:r>
            <a:endParaRPr lang="en-US" sz="1450" dirty="0"/>
          </a:p>
        </p:txBody>
      </p:sp>
      <p:sp>
        <p:nvSpPr>
          <p:cNvPr id="17" name="Text 15"/>
          <p:cNvSpPr/>
          <p:nvPr/>
        </p:nvSpPr>
        <p:spPr>
          <a:xfrm>
            <a:off x="6355080" y="210312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8</a:t>
            </a:r>
            <a:endParaRPr lang="en-US" sz="1500" dirty="0"/>
          </a:p>
        </p:txBody>
      </p:sp>
      <p:sp>
        <p:nvSpPr>
          <p:cNvPr id="18" name="Text 16"/>
          <p:cNvSpPr/>
          <p:nvPr/>
        </p:nvSpPr>
        <p:spPr>
          <a:xfrm>
            <a:off x="6922008" y="210312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The One Nation platform</a:t>
            </a:r>
            <a:endParaRPr lang="en-US" sz="1450" dirty="0"/>
          </a:p>
        </p:txBody>
      </p:sp>
      <p:sp>
        <p:nvSpPr>
          <p:cNvPr id="19" name="Text 17"/>
          <p:cNvSpPr/>
          <p:nvPr/>
        </p:nvSpPr>
        <p:spPr>
          <a:xfrm>
            <a:off x="6355080" y="265176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9</a:t>
            </a:r>
            <a:endParaRPr lang="en-US" sz="1500" dirty="0"/>
          </a:p>
        </p:txBody>
      </p:sp>
      <p:sp>
        <p:nvSpPr>
          <p:cNvPr id="20" name="Text 18"/>
          <p:cNvSpPr/>
          <p:nvPr/>
        </p:nvSpPr>
        <p:spPr>
          <a:xfrm>
            <a:off x="6922008" y="265176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Pauline Hanson</a:t>
            </a:r>
            <a:endParaRPr lang="en-US" sz="1450" dirty="0"/>
          </a:p>
        </p:txBody>
      </p:sp>
      <p:sp>
        <p:nvSpPr>
          <p:cNvPr id="21" name="Text 19"/>
          <p:cNvSpPr/>
          <p:nvPr/>
        </p:nvSpPr>
        <p:spPr>
          <a:xfrm>
            <a:off x="6355080" y="320040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10</a:t>
            </a:r>
            <a:endParaRPr lang="en-US" sz="1500" dirty="0"/>
          </a:p>
        </p:txBody>
      </p:sp>
      <p:sp>
        <p:nvSpPr>
          <p:cNvPr id="22" name="Text 20"/>
          <p:cNvSpPr/>
          <p:nvPr/>
        </p:nvSpPr>
        <p:spPr>
          <a:xfrm>
            <a:off x="6922008" y="320040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Trump and Barnaby Joyce</a:t>
            </a:r>
            <a:endParaRPr lang="en-US" sz="1450" dirty="0"/>
          </a:p>
        </p:txBody>
      </p:sp>
      <p:sp>
        <p:nvSpPr>
          <p:cNvPr id="23" name="Text 21"/>
          <p:cNvSpPr/>
          <p:nvPr/>
        </p:nvSpPr>
        <p:spPr>
          <a:xfrm>
            <a:off x="6355080" y="374904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11</a:t>
            </a:r>
            <a:endParaRPr lang="en-US" sz="1500" dirty="0"/>
          </a:p>
        </p:txBody>
      </p:sp>
      <p:sp>
        <p:nvSpPr>
          <p:cNvPr id="24" name="Text 22"/>
          <p:cNvSpPr/>
          <p:nvPr/>
        </p:nvSpPr>
        <p:spPr>
          <a:xfrm>
            <a:off x="6922008" y="374904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One Nation in government</a:t>
            </a:r>
            <a:endParaRPr lang="en-US" sz="1450" dirty="0"/>
          </a:p>
        </p:txBody>
      </p:sp>
      <p:sp>
        <p:nvSpPr>
          <p:cNvPr id="25" name="Text 23"/>
          <p:cNvSpPr/>
          <p:nvPr/>
        </p:nvSpPr>
        <p:spPr>
          <a:xfrm>
            <a:off x="6355080" y="429768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12</a:t>
            </a:r>
            <a:endParaRPr lang="en-US" sz="1500" dirty="0"/>
          </a:p>
        </p:txBody>
      </p:sp>
      <p:sp>
        <p:nvSpPr>
          <p:cNvPr id="26" name="Text 24"/>
          <p:cNvSpPr/>
          <p:nvPr/>
        </p:nvSpPr>
        <p:spPr>
          <a:xfrm>
            <a:off x="6922008" y="429768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The bottom line</a:t>
            </a:r>
            <a:endParaRPr lang="en-US" sz="1450" dirty="0"/>
          </a:p>
        </p:txBody>
      </p:sp>
      <p:sp>
        <p:nvSpPr>
          <p:cNvPr id="27" name="Text 25"/>
          <p:cNvSpPr/>
          <p:nvPr/>
        </p:nvSpPr>
        <p:spPr>
          <a:xfrm>
            <a:off x="6355080" y="4846320"/>
            <a:ext cx="502920" cy="365760"/>
          </a:xfrm>
          <a:prstGeom prst="rect">
            <a:avLst/>
          </a:prstGeom>
          <a:noFill/>
          <a:ln/>
        </p:spPr>
        <p:txBody>
          <a:bodyPr wrap="square" lIns="0" tIns="0" rIns="0" bIns="0" rtlCol="0" anchor="ctr"/>
          <a:lstStyle/>
          <a:p>
            <a:pPr marL="0" indent="0">
              <a:buNone/>
            </a:pPr>
            <a:r>
              <a:rPr lang="en-US" sz="1500" dirty="0">
                <a:solidFill>
                  <a:srgbClr val="2251FF"/>
                </a:solidFill>
                <a:latin typeface="Avenir" pitchFamily="34" charset="0"/>
                <a:ea typeface="Avenir" pitchFamily="34" charset="-122"/>
                <a:cs typeface="Avenir" pitchFamily="34" charset="-120"/>
              </a:rPr>
              <a:t>13</a:t>
            </a:r>
            <a:endParaRPr lang="en-US" sz="1500" dirty="0"/>
          </a:p>
        </p:txBody>
      </p:sp>
      <p:sp>
        <p:nvSpPr>
          <p:cNvPr id="28" name="Text 26"/>
          <p:cNvSpPr/>
          <p:nvPr/>
        </p:nvSpPr>
        <p:spPr>
          <a:xfrm>
            <a:off x="6922008" y="4846320"/>
            <a:ext cx="4480560" cy="365760"/>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Where they get their news</a:t>
            </a:r>
            <a:endParaRPr lang="en-US" sz="1450" dirty="0"/>
          </a:p>
        </p:txBody>
      </p:sp>
      <p:sp>
        <p:nvSpPr>
          <p:cNvPr id="29" name="Text 27"/>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30" name="Text 28"/>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About this research</a:t>
            </a:r>
            <a:endParaRPr lang="en-US" sz="2600" dirty="0"/>
          </a:p>
        </p:txBody>
      </p:sp>
      <p:sp>
        <p:nvSpPr>
          <p:cNvPr id="3" name="Text 1"/>
          <p:cNvSpPr/>
          <p:nvPr/>
        </p:nvSpPr>
        <p:spPr>
          <a:xfrm>
            <a:off x="960120" y="1874520"/>
            <a:ext cx="4846320" cy="292608"/>
          </a:xfrm>
          <a:prstGeom prst="rect">
            <a:avLst/>
          </a:prstGeom>
          <a:noFill/>
          <a:ln/>
        </p:spPr>
        <p:txBody>
          <a:bodyPr wrap="square" lIns="0" tIns="0" rIns="0" bIns="0" rtlCol="0" anchor="ctr"/>
          <a:lstStyle/>
          <a:p>
            <a:pPr marL="0" indent="0">
              <a:buNone/>
            </a:pPr>
            <a:r>
              <a:rPr lang="en-US" sz="1250" b="1" dirty="0">
                <a:solidFill>
                  <a:srgbClr val="2251FF"/>
                </a:solidFill>
                <a:latin typeface="Helvetica Neue Light" pitchFamily="34" charset="0"/>
                <a:ea typeface="Helvetica Neue Light" pitchFamily="34" charset="-122"/>
                <a:cs typeface="Helvetica Neue Light" pitchFamily="34" charset="-120"/>
              </a:rPr>
              <a:t>Who we spoke to</a:t>
            </a:r>
            <a:endParaRPr lang="en-US" sz="1250" dirty="0"/>
          </a:p>
        </p:txBody>
      </p:sp>
      <p:sp>
        <p:nvSpPr>
          <p:cNvPr id="4" name="Text 2"/>
          <p:cNvSpPr/>
          <p:nvPr/>
        </p:nvSpPr>
        <p:spPr>
          <a:xfrm>
            <a:off x="960120" y="2203704"/>
            <a:ext cx="4846320" cy="1005840"/>
          </a:xfrm>
          <a:prstGeom prst="rect">
            <a:avLst/>
          </a:prstGeom>
          <a:noFill/>
          <a:ln/>
        </p:spPr>
        <p:txBody>
          <a:bodyPr wrap="square" lIns="0" tIns="0" rIns="0" bIns="0" rtlCol="0" anchor="t"/>
          <a:lstStyle/>
          <a:p>
            <a:pPr marL="0" indent="0">
              <a:lnSpc>
                <a:spcPct val="130000"/>
              </a:lnSpc>
              <a:buNone/>
            </a:pPr>
            <a:r>
              <a:rPr lang="en-US" sz="1200" dirty="0">
                <a:solidFill>
                  <a:srgbClr val="6E7480"/>
                </a:solidFill>
                <a:latin typeface="Helvetica Neue Light" pitchFamily="34" charset="0"/>
                <a:ea typeface="Helvetica Neue Light" pitchFamily="34" charset="-122"/>
                <a:cs typeface="Helvetica Neue Light" pitchFamily="34" charset="-120"/>
              </a:rPr>
              <a:t>1,014 Australians who say they would vote One Nation at a federal election, drawn from a wider survey of 5,043 people.</a:t>
            </a:r>
            <a:endParaRPr lang="en-US" sz="1200" dirty="0"/>
          </a:p>
        </p:txBody>
      </p:sp>
      <p:sp>
        <p:nvSpPr>
          <p:cNvPr id="5" name="Text 3"/>
          <p:cNvSpPr/>
          <p:nvPr/>
        </p:nvSpPr>
        <p:spPr>
          <a:xfrm>
            <a:off x="6309360" y="1874520"/>
            <a:ext cx="4846320" cy="292608"/>
          </a:xfrm>
          <a:prstGeom prst="rect">
            <a:avLst/>
          </a:prstGeom>
          <a:noFill/>
          <a:ln/>
        </p:spPr>
        <p:txBody>
          <a:bodyPr wrap="square" lIns="0" tIns="0" rIns="0" bIns="0" rtlCol="0" anchor="ctr"/>
          <a:lstStyle/>
          <a:p>
            <a:pPr marL="0" indent="0">
              <a:buNone/>
            </a:pPr>
            <a:r>
              <a:rPr lang="en-US" sz="1250" b="1" dirty="0">
                <a:solidFill>
                  <a:srgbClr val="2251FF"/>
                </a:solidFill>
                <a:latin typeface="Helvetica Neue Light" pitchFamily="34" charset="0"/>
                <a:ea typeface="Helvetica Neue Light" pitchFamily="34" charset="-122"/>
                <a:cs typeface="Helvetica Neue Light" pitchFamily="34" charset="-120"/>
              </a:rPr>
              <a:t>When and how</a:t>
            </a:r>
            <a:endParaRPr lang="en-US" sz="1250" dirty="0"/>
          </a:p>
        </p:txBody>
      </p:sp>
      <p:sp>
        <p:nvSpPr>
          <p:cNvPr id="6" name="Text 4"/>
          <p:cNvSpPr/>
          <p:nvPr/>
        </p:nvSpPr>
        <p:spPr>
          <a:xfrm>
            <a:off x="6309360" y="2203704"/>
            <a:ext cx="4846320" cy="1005840"/>
          </a:xfrm>
          <a:prstGeom prst="rect">
            <a:avLst/>
          </a:prstGeom>
          <a:noFill/>
          <a:ln/>
        </p:spPr>
        <p:txBody>
          <a:bodyPr wrap="square" lIns="0" tIns="0" rIns="0" bIns="0" rtlCol="0" anchor="t"/>
          <a:lstStyle/>
          <a:p>
            <a:pPr marL="0" indent="0">
              <a:lnSpc>
                <a:spcPct val="130000"/>
              </a:lnSpc>
              <a:buNone/>
            </a:pPr>
            <a:r>
              <a:rPr lang="en-US" sz="1200" dirty="0">
                <a:solidFill>
                  <a:srgbClr val="6E7480"/>
                </a:solidFill>
                <a:latin typeface="Helvetica Neue Light" pitchFamily="34" charset="0"/>
                <a:ea typeface="Helvetica Neue Light" pitchFamily="34" charset="-122"/>
                <a:cs typeface="Helvetica Neue Light" pitchFamily="34" charset="-120"/>
              </a:rPr>
              <a:t>7–12 August 2026, online, respondents completing the survey themselves.</a:t>
            </a:r>
            <a:endParaRPr lang="en-US" sz="1200" dirty="0"/>
          </a:p>
        </p:txBody>
      </p:sp>
      <p:sp>
        <p:nvSpPr>
          <p:cNvPr id="7" name="Text 5"/>
          <p:cNvSpPr/>
          <p:nvPr/>
        </p:nvSpPr>
        <p:spPr>
          <a:xfrm>
            <a:off x="960120" y="3355848"/>
            <a:ext cx="4846320" cy="292608"/>
          </a:xfrm>
          <a:prstGeom prst="rect">
            <a:avLst/>
          </a:prstGeom>
          <a:noFill/>
          <a:ln/>
        </p:spPr>
        <p:txBody>
          <a:bodyPr wrap="square" lIns="0" tIns="0" rIns="0" bIns="0" rtlCol="0" anchor="ctr"/>
          <a:lstStyle/>
          <a:p>
            <a:pPr marL="0" indent="0">
              <a:buNone/>
            </a:pPr>
            <a:r>
              <a:rPr lang="en-US" sz="1250" b="1" dirty="0">
                <a:solidFill>
                  <a:srgbClr val="2251FF"/>
                </a:solidFill>
                <a:latin typeface="Helvetica Neue Light" pitchFamily="34" charset="0"/>
                <a:ea typeface="Helvetica Neue Light" pitchFamily="34" charset="-122"/>
                <a:cs typeface="Helvetica Neue Light" pitchFamily="34" charset="-120"/>
              </a:rPr>
              <a:t>Adjusting the results</a:t>
            </a:r>
            <a:endParaRPr lang="en-US" sz="1250" dirty="0"/>
          </a:p>
        </p:txBody>
      </p:sp>
      <p:sp>
        <p:nvSpPr>
          <p:cNvPr id="8" name="Text 6"/>
          <p:cNvSpPr/>
          <p:nvPr/>
        </p:nvSpPr>
        <p:spPr>
          <a:xfrm>
            <a:off x="960120" y="3685032"/>
            <a:ext cx="4846320" cy="1005840"/>
          </a:xfrm>
          <a:prstGeom prst="rect">
            <a:avLst/>
          </a:prstGeom>
          <a:noFill/>
          <a:ln/>
        </p:spPr>
        <p:txBody>
          <a:bodyPr wrap="square" lIns="0" tIns="0" rIns="0" bIns="0" rtlCol="0" anchor="t"/>
          <a:lstStyle/>
          <a:p>
            <a:pPr marL="0" indent="0">
              <a:lnSpc>
                <a:spcPct val="130000"/>
              </a:lnSpc>
              <a:buNone/>
            </a:pPr>
            <a:r>
              <a:rPr lang="en-US" sz="1200" dirty="0">
                <a:solidFill>
                  <a:srgbClr val="6E7480"/>
                </a:solidFill>
                <a:latin typeface="Helvetica Neue Light" pitchFamily="34" charset="0"/>
                <a:ea typeface="Helvetica Neue Light" pitchFamily="34" charset="-122"/>
                <a:cs typeface="Helvetica Neue Light" pitchFamily="34" charset="-120"/>
              </a:rPr>
              <a:t>Results are adjusted to better reflect the One Nation voting population, benchmarked against Australian Electoral Commission enrolment figures. No adjustment is made for gender; the sample is 62% male.</a:t>
            </a:r>
            <a:endParaRPr lang="en-US" sz="1200" dirty="0"/>
          </a:p>
        </p:txBody>
      </p:sp>
      <p:sp>
        <p:nvSpPr>
          <p:cNvPr id="9" name="Text 7"/>
          <p:cNvSpPr/>
          <p:nvPr/>
        </p:nvSpPr>
        <p:spPr>
          <a:xfrm>
            <a:off x="6309360" y="3355848"/>
            <a:ext cx="4846320" cy="292608"/>
          </a:xfrm>
          <a:prstGeom prst="rect">
            <a:avLst/>
          </a:prstGeom>
          <a:noFill/>
          <a:ln/>
        </p:spPr>
        <p:txBody>
          <a:bodyPr wrap="square" lIns="0" tIns="0" rIns="0" bIns="0" rtlCol="0" anchor="ctr"/>
          <a:lstStyle/>
          <a:p>
            <a:pPr marL="0" indent="0">
              <a:buNone/>
            </a:pPr>
            <a:r>
              <a:rPr lang="en-US" sz="1250" b="1" dirty="0">
                <a:solidFill>
                  <a:srgbClr val="2251FF"/>
                </a:solidFill>
                <a:latin typeface="Helvetica Neue Light" pitchFamily="34" charset="0"/>
                <a:ea typeface="Helvetica Neue Light" pitchFamily="34" charset="-122"/>
                <a:cs typeface="Helvetica Neue Light" pitchFamily="34" charset="-120"/>
              </a:rPr>
              <a:t>How precise</a:t>
            </a:r>
            <a:endParaRPr lang="en-US" sz="1250" dirty="0"/>
          </a:p>
        </p:txBody>
      </p:sp>
      <p:sp>
        <p:nvSpPr>
          <p:cNvPr id="10" name="Text 8"/>
          <p:cNvSpPr/>
          <p:nvPr/>
        </p:nvSpPr>
        <p:spPr>
          <a:xfrm>
            <a:off x="6309360" y="3685032"/>
            <a:ext cx="4846320" cy="1005840"/>
          </a:xfrm>
          <a:prstGeom prst="rect">
            <a:avLst/>
          </a:prstGeom>
          <a:noFill/>
          <a:ln/>
        </p:spPr>
        <p:txBody>
          <a:bodyPr wrap="square" lIns="0" tIns="0" rIns="0" bIns="0" rtlCol="0" anchor="t"/>
          <a:lstStyle/>
          <a:p>
            <a:pPr marL="0" indent="0">
              <a:lnSpc>
                <a:spcPct val="130000"/>
              </a:lnSpc>
              <a:buNone/>
            </a:pPr>
            <a:r>
              <a:rPr lang="en-US" sz="1200" dirty="0">
                <a:solidFill>
                  <a:srgbClr val="6E7480"/>
                </a:solidFill>
                <a:latin typeface="Helvetica Neue Light" pitchFamily="34" charset="0"/>
                <a:ea typeface="Helvetica Neue Light" pitchFamily="34" charset="-122"/>
                <a:cs typeface="Helvetica Neue Light" pitchFamily="34" charset="-120"/>
              </a:rPr>
              <a:t>Results are accurate to within roughly 4 percentage points. Figures based on small groups are marked with an asterisk and should be read as indicative only.</a:t>
            </a:r>
            <a:endParaRPr lang="en-US" sz="1200" dirty="0"/>
          </a:p>
        </p:txBody>
      </p:sp>
      <p:sp>
        <p:nvSpPr>
          <p:cNvPr id="11" name="Text 9"/>
          <p:cNvSpPr/>
          <p:nvPr/>
        </p:nvSpPr>
        <p:spPr>
          <a:xfrm>
            <a:off x="960120" y="4837176"/>
            <a:ext cx="4846320" cy="292608"/>
          </a:xfrm>
          <a:prstGeom prst="rect">
            <a:avLst/>
          </a:prstGeom>
          <a:noFill/>
          <a:ln/>
        </p:spPr>
        <p:txBody>
          <a:bodyPr wrap="square" lIns="0" tIns="0" rIns="0" bIns="0" rtlCol="0" anchor="ctr"/>
          <a:lstStyle/>
          <a:p>
            <a:pPr marL="0" indent="0">
              <a:buNone/>
            </a:pPr>
            <a:r>
              <a:rPr lang="en-US" sz="1250" b="1" dirty="0">
                <a:solidFill>
                  <a:srgbClr val="2251FF"/>
                </a:solidFill>
                <a:latin typeface="Helvetica Neue Light" pitchFamily="34" charset="0"/>
                <a:ea typeface="Helvetica Neue Light" pitchFamily="34" charset="-122"/>
                <a:cs typeface="Helvetica Neue Light" pitchFamily="34" charset="-120"/>
              </a:rPr>
              <a:t>In their own words</a:t>
            </a:r>
            <a:endParaRPr lang="en-US" sz="1250" dirty="0"/>
          </a:p>
        </p:txBody>
      </p:sp>
      <p:sp>
        <p:nvSpPr>
          <p:cNvPr id="12" name="Text 10"/>
          <p:cNvSpPr/>
          <p:nvPr/>
        </p:nvSpPr>
        <p:spPr>
          <a:xfrm>
            <a:off x="960120" y="5166360"/>
            <a:ext cx="4846320" cy="1005840"/>
          </a:xfrm>
          <a:prstGeom prst="rect">
            <a:avLst/>
          </a:prstGeom>
          <a:noFill/>
          <a:ln/>
        </p:spPr>
        <p:txBody>
          <a:bodyPr wrap="square" lIns="0" tIns="0" rIns="0" bIns="0" rtlCol="0" anchor="t"/>
          <a:lstStyle/>
          <a:p>
            <a:pPr marL="0" indent="0">
              <a:lnSpc>
                <a:spcPct val="130000"/>
              </a:lnSpc>
              <a:buNone/>
            </a:pPr>
            <a:r>
              <a:rPr lang="en-US" sz="1200" dirty="0">
                <a:solidFill>
                  <a:srgbClr val="6E7480"/>
                </a:solidFill>
                <a:latin typeface="Helvetica Neue Light" pitchFamily="34" charset="0"/>
                <a:ea typeface="Helvetica Neue Light" pitchFamily="34" charset="-122"/>
                <a:cs typeface="Helvetica Neue Light" pitchFamily="34" charset="-120"/>
              </a:rPr>
              <a:t>Several questions were open-ended. Answers were grouped into themes by keyword. One answer can raise several themes, so those figures do not add to 100.</a:t>
            </a:r>
            <a:endParaRPr lang="en-US" sz="1200" dirty="0"/>
          </a:p>
        </p:txBody>
      </p:sp>
      <p:sp>
        <p:nvSpPr>
          <p:cNvPr id="13" name="Text 11"/>
          <p:cNvSpPr/>
          <p:nvPr/>
        </p:nvSpPr>
        <p:spPr>
          <a:xfrm>
            <a:off x="6309360" y="4837176"/>
            <a:ext cx="4846320" cy="292608"/>
          </a:xfrm>
          <a:prstGeom prst="rect">
            <a:avLst/>
          </a:prstGeom>
          <a:noFill/>
          <a:ln/>
        </p:spPr>
        <p:txBody>
          <a:bodyPr wrap="square" lIns="0" tIns="0" rIns="0" bIns="0" rtlCol="0" anchor="ctr"/>
          <a:lstStyle/>
          <a:p>
            <a:pPr marL="0" indent="0">
              <a:buNone/>
            </a:pPr>
            <a:r>
              <a:rPr lang="en-US" sz="1250" b="1" dirty="0">
                <a:solidFill>
                  <a:srgbClr val="2251FF"/>
                </a:solidFill>
                <a:latin typeface="Helvetica Neue Light" pitchFamily="34" charset="0"/>
                <a:ea typeface="Helvetica Neue Light" pitchFamily="34" charset="-122"/>
                <a:cs typeface="Helvetica Neue Light" pitchFamily="34" charset="-120"/>
              </a:rPr>
              <a:t>Question order</a:t>
            </a:r>
            <a:endParaRPr lang="en-US" sz="1250" dirty="0"/>
          </a:p>
        </p:txBody>
      </p:sp>
      <p:sp>
        <p:nvSpPr>
          <p:cNvPr id="14" name="Text 12"/>
          <p:cNvSpPr/>
          <p:nvPr/>
        </p:nvSpPr>
        <p:spPr>
          <a:xfrm>
            <a:off x="6309360" y="5166360"/>
            <a:ext cx="4846320" cy="1005840"/>
          </a:xfrm>
          <a:prstGeom prst="rect">
            <a:avLst/>
          </a:prstGeom>
          <a:noFill/>
          <a:ln/>
        </p:spPr>
        <p:txBody>
          <a:bodyPr wrap="square" lIns="0" tIns="0" rIns="0" bIns="0" rtlCol="0" anchor="t"/>
          <a:lstStyle/>
          <a:p>
            <a:pPr marL="0" indent="0">
              <a:lnSpc>
                <a:spcPct val="130000"/>
              </a:lnSpc>
              <a:buNone/>
            </a:pPr>
            <a:r>
              <a:rPr lang="en-US" sz="1200" dirty="0">
                <a:solidFill>
                  <a:srgbClr val="6E7480"/>
                </a:solidFill>
                <a:latin typeface="Helvetica Neue Light" pitchFamily="34" charset="0"/>
                <a:ea typeface="Helvetica Neue Light" pitchFamily="34" charset="-122"/>
                <a:cs typeface="Helvetica Neue Light" pitchFamily="34" charset="-120"/>
              </a:rPr>
              <a:t>The final voting-intention question was asked after respondents had reviewed criticisms of Pauline Hanson — a deliberate stress test of loyalty, not a normal polling question.</a:t>
            </a:r>
            <a:endParaRPr lang="en-US" sz="1200" dirty="0"/>
          </a:p>
        </p:txBody>
      </p:sp>
      <p:sp>
        <p:nvSpPr>
          <p:cNvPr id="15" name="Text 13"/>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16" name="Text 14"/>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3</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In short</a:t>
            </a:r>
            <a:endParaRPr lang="en-US" sz="2600" dirty="0"/>
          </a:p>
        </p:txBody>
      </p:sp>
      <p:sp>
        <p:nvSpPr>
          <p:cNvPr id="3" name="Text 1"/>
          <p:cNvSpPr/>
          <p:nvPr/>
        </p:nvSpPr>
        <p:spPr>
          <a:xfrm>
            <a:off x="960120" y="2011680"/>
            <a:ext cx="9509760" cy="1371600"/>
          </a:xfrm>
          <a:prstGeom prst="rect">
            <a:avLst/>
          </a:prstGeom>
          <a:noFill/>
          <a:ln/>
        </p:spPr>
        <p:txBody>
          <a:bodyPr wrap="square" lIns="0" tIns="0" rIns="0" bIns="0" rtlCol="0" anchor="t"/>
          <a:lstStyle/>
          <a:p>
            <a:pPr marL="0" indent="0">
              <a:lnSpc>
                <a:spcPct val="135000"/>
              </a:lnSpc>
              <a:buNone/>
            </a:pPr>
            <a:r>
              <a:rPr lang="en-US" sz="1800" dirty="0">
                <a:solidFill>
                  <a:srgbClr val="1A1A1A"/>
                </a:solidFill>
                <a:latin typeface="Helvetica Neue Light" pitchFamily="34" charset="0"/>
                <a:ea typeface="Helvetica Neue Light" pitchFamily="34" charset="-122"/>
                <a:cs typeface="Helvetica Neue Light" pitchFamily="34" charset="-120"/>
              </a:rPr>
              <a:t>One Nation voters are reacting to two issues above all others — immigration and the cost of living — and the failure of the major parties to deal with them. But this is no longer a conventional protest vote</a:t>
            </a:r>
            <a:r>
              <a:rPr lang="en-US" dirty="0">
                <a:solidFill>
                  <a:srgbClr val="1A1A1A"/>
                </a:solidFill>
                <a:latin typeface="Helvetica Neue Light" pitchFamily="34" charset="0"/>
                <a:ea typeface="Helvetica Neue Light" pitchFamily="34" charset="-122"/>
                <a:cs typeface="Helvetica Neue Light" pitchFamily="34" charset="-120"/>
              </a:rPr>
              <a:t> it,</a:t>
            </a:r>
            <a:r>
              <a:rPr lang="en-US" sz="1800" dirty="0">
                <a:solidFill>
                  <a:srgbClr val="1A1A1A"/>
                </a:solidFill>
                <a:latin typeface="Helvetica Neue Light" pitchFamily="34" charset="0"/>
                <a:ea typeface="Helvetica Neue Light" pitchFamily="34" charset="-122"/>
                <a:cs typeface="Helvetica Neue Light" pitchFamily="34" charset="-120"/>
              </a:rPr>
              <a:t> has become considerably more entrenched.</a:t>
            </a:r>
            <a:endParaRPr lang="en-US" sz="1800" dirty="0"/>
          </a:p>
        </p:txBody>
      </p:sp>
      <p:sp>
        <p:nvSpPr>
          <p:cNvPr id="4" name="Text 2"/>
          <p:cNvSpPr/>
          <p:nvPr/>
        </p:nvSpPr>
        <p:spPr>
          <a:xfrm>
            <a:off x="960120" y="3657600"/>
            <a:ext cx="9509760" cy="1371600"/>
          </a:xfrm>
          <a:prstGeom prst="rect">
            <a:avLst/>
          </a:prstGeom>
          <a:noFill/>
          <a:ln/>
        </p:spPr>
        <p:txBody>
          <a:bodyPr wrap="square" lIns="0" tIns="0" rIns="0" bIns="0" rtlCol="0" anchor="t"/>
          <a:lstStyle/>
          <a:p>
            <a:pPr marL="0" indent="0">
              <a:lnSpc>
                <a:spcPct val="135000"/>
              </a:lnSpc>
              <a:buNone/>
            </a:pPr>
            <a:r>
              <a:rPr lang="en-US" sz="1800" dirty="0">
                <a:solidFill>
                  <a:srgbClr val="1A1A1A"/>
                </a:solidFill>
                <a:latin typeface="Helvetica Neue Light" pitchFamily="34" charset="0"/>
                <a:ea typeface="Helvetica Neue Light" pitchFamily="34" charset="-122"/>
                <a:cs typeface="Helvetica Neue Light" pitchFamily="34" charset="-120"/>
              </a:rPr>
              <a:t>One Nation’s rise is as much a story of Liberal failure as of One Nation success. Immigration and the cost of living created the conditions. Labor is overwhelmingly rejected by these voters, and the Liberals have not offered them a convincing alternative.</a:t>
            </a:r>
            <a:endParaRPr lang="en-US" sz="1800" dirty="0"/>
          </a:p>
        </p:txBody>
      </p:sp>
      <p:sp>
        <p:nvSpPr>
          <p:cNvPr id="5" name="Text 3"/>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6" name="Text 4"/>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dirty="0"/>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dirty="0">
                <a:solidFill>
                  <a:srgbClr val="BFD0FF"/>
                </a:solidFill>
                <a:latin typeface="Helvetica Neue Light" pitchFamily="34" charset="0"/>
                <a:ea typeface="Helvetica Neue Light" pitchFamily="34" charset="-122"/>
                <a:cs typeface="Helvetica Neue Light" pitchFamily="34" charset="-120"/>
              </a:rPr>
              <a:t>PART 1</a:t>
            </a:r>
            <a:endParaRPr lang="en-US" sz="1100" dirty="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dirty="0">
                <a:solidFill>
                  <a:srgbClr val="FFFFFF"/>
                </a:solidFill>
                <a:latin typeface="Avenir" pitchFamily="34" charset="0"/>
                <a:ea typeface="Avenir" pitchFamily="34" charset="-122"/>
                <a:cs typeface="Avenir" pitchFamily="34" charset="-120"/>
              </a:rPr>
              <a:t>Who votes One Nation</a:t>
            </a:r>
            <a:endParaRPr lang="en-US" sz="3400" dirty="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dirty="0">
                <a:solidFill>
                  <a:srgbClr val="D8E2FF"/>
                </a:solidFill>
                <a:latin typeface="Helvetica Neue Light" pitchFamily="34" charset="0"/>
                <a:ea typeface="Helvetica Neue Light" pitchFamily="34" charset="-122"/>
                <a:cs typeface="Helvetica Neue Light" pitchFamily="34" charset="-120"/>
              </a:rPr>
              <a:t>A portrait of the 1,014 voters in this survey</a:t>
            </a:r>
            <a:endParaRPr lang="en-US" sz="1400" dirty="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8FAAFF"/>
                </a:solidFill>
                <a:latin typeface="Helvetica Neue Light" pitchFamily="34" charset="0"/>
                <a:ea typeface="Helvetica Neue Light" pitchFamily="34" charset="-122"/>
                <a:cs typeface="Helvetica Neue Light" pitchFamily="34" charset="-120"/>
              </a:rPr>
              <a:t>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10896"/>
            <a:ext cx="7315200" cy="228600"/>
          </a:xfrm>
          <a:prstGeom prst="rect">
            <a:avLst/>
          </a:prstGeom>
          <a:noFill/>
          <a:ln/>
        </p:spPr>
        <p:txBody>
          <a:bodyPr wrap="square" lIns="0" tIns="0" rIns="0" bIns="0" rtlCol="0" anchor="ctr"/>
          <a:lstStyle/>
          <a:p>
            <a:pPr marL="0" indent="0">
              <a:buNone/>
            </a:pPr>
            <a:r>
              <a:rPr lang="en-US" sz="1000" b="1" kern="0" spc="200" dirty="0">
                <a:solidFill>
                  <a:srgbClr val="9BA6BC"/>
                </a:solidFill>
                <a:latin typeface="Helvetica Neue" pitchFamily="34" charset="0"/>
                <a:ea typeface="Helvetica Neue" pitchFamily="34" charset="-122"/>
                <a:cs typeface="Helvetica Neue" pitchFamily="34" charset="-120"/>
              </a:rPr>
              <a:t>PART 1   ·   WHO VOTES ONE NATION</a:t>
            </a:r>
            <a:endParaRPr lang="en-US" sz="1000" dirty="0"/>
          </a:p>
        </p:txBody>
      </p:sp>
      <p:sp>
        <p:nvSpPr>
          <p:cNvPr id="3" name="Text 1"/>
          <p:cNvSpPr/>
          <p:nvPr/>
        </p:nvSpPr>
        <p:spPr>
          <a:xfrm>
            <a:off x="640080" y="548640"/>
            <a:ext cx="10881360" cy="566928"/>
          </a:xfrm>
          <a:prstGeom prst="rect">
            <a:avLst/>
          </a:prstGeom>
          <a:noFill/>
          <a:ln/>
        </p:spPr>
        <p:txBody>
          <a:bodyPr wrap="square" lIns="0" tIns="0" rIns="0" bIns="0" rtlCol="0" anchor="ctr"/>
          <a:lstStyle/>
          <a:p>
            <a:pPr marL="0" indent="0">
              <a:buNone/>
            </a:pPr>
            <a:r>
              <a:rPr lang="en-US" sz="2700" b="1" dirty="0">
                <a:solidFill>
                  <a:srgbClr val="16233F"/>
                </a:solidFill>
                <a:latin typeface="Avenir" pitchFamily="34" charset="0"/>
                <a:ea typeface="Avenir" pitchFamily="34" charset="-122"/>
                <a:cs typeface="Avenir" pitchFamily="34" charset="-120"/>
              </a:rPr>
              <a:t>A quick pic.</a:t>
            </a:r>
            <a:endParaRPr lang="en-US" sz="2700" dirty="0"/>
          </a:p>
        </p:txBody>
      </p:sp>
      <p:sp>
        <p:nvSpPr>
          <p:cNvPr id="6" name="Text 4"/>
          <p:cNvSpPr/>
          <p:nvPr/>
        </p:nvSpPr>
        <p:spPr>
          <a:xfrm>
            <a:off x="640080" y="1847088"/>
            <a:ext cx="5166360" cy="2103120"/>
          </a:xfrm>
          <a:prstGeom prst="rect">
            <a:avLst/>
          </a:prstGeom>
          <a:noFill/>
          <a:ln/>
        </p:spPr>
        <p:txBody>
          <a:bodyPr wrap="square" lIns="0" tIns="0" rIns="0" bIns="0" rtlCol="0" anchor="ctr"/>
          <a:lstStyle/>
          <a:p>
            <a:pPr marL="0" indent="0">
              <a:lnSpc>
                <a:spcPts val="2400"/>
              </a:lnSpc>
              <a:buNone/>
            </a:pPr>
            <a:r>
              <a:rPr lang="en-US" sz="1400" b="1" dirty="0">
                <a:solidFill>
                  <a:srgbClr val="16233F"/>
                </a:solidFill>
                <a:latin typeface="Helvetica Neue Light" pitchFamily="34" charset="0"/>
                <a:ea typeface="Helvetica Neue Light" pitchFamily="34" charset="-122"/>
                <a:cs typeface="Helvetica Neue Light" pitchFamily="34" charset="-120"/>
              </a:rPr>
              <a:t>He is in his late fifties and lives outside a capital city. He owns his home — most often outright — and he still gets up and goes to work. He did a trade or a TAFE diploma rather than a degree, speaks only English at home, and calls his background Australian. This is not a portrait of the fringe. It is a portrait of the part of Australia that used to be called the mainstream.</a:t>
            </a:r>
            <a:endParaRPr lang="en-US" sz="1400" b="1" dirty="0"/>
          </a:p>
        </p:txBody>
      </p:sp>
      <p:sp>
        <p:nvSpPr>
          <p:cNvPr id="7" name="Text 5"/>
          <p:cNvSpPr/>
          <p:nvPr/>
        </p:nvSpPr>
        <p:spPr>
          <a:xfrm>
            <a:off x="640080" y="4023360"/>
            <a:ext cx="5166360" cy="329184"/>
          </a:xfrm>
          <a:prstGeom prst="rect">
            <a:avLst/>
          </a:prstGeom>
          <a:noFill/>
          <a:ln/>
        </p:spPr>
        <p:txBody>
          <a:bodyPr wrap="square" lIns="0" tIns="0" rIns="0" bIns="0" rtlCol="0" anchor="ctr"/>
          <a:lstStyle/>
          <a:p>
            <a:pPr marL="0" indent="0">
              <a:buNone/>
            </a:pPr>
            <a:r>
              <a:rPr lang="en-US" sz="1200" i="1" dirty="0">
                <a:solidFill>
                  <a:srgbClr val="6B7280"/>
                </a:solidFill>
                <a:latin typeface="Helvetica Neue Light" pitchFamily="34" charset="0"/>
                <a:ea typeface="Helvetica Neue Light" pitchFamily="34" charset="-122"/>
                <a:cs typeface="Helvetica Neue Light" pitchFamily="34" charset="-120"/>
              </a:rPr>
              <a:t>Only one voter in six is under 35, and only one in five rents.</a:t>
            </a:r>
            <a:endParaRPr lang="en-US" sz="1200" dirty="0"/>
          </a:p>
        </p:txBody>
      </p:sp>
      <p:pic>
        <p:nvPicPr>
          <p:cNvPr id="9" name="Image 1" descr="/home/claude/icons/FaUserTie_accd.png"/>
          <p:cNvPicPr>
            <a:picLocks noChangeAspect="1"/>
          </p:cNvPicPr>
          <p:nvPr/>
        </p:nvPicPr>
        <p:blipFill>
          <a:blip r:embed="rId3"/>
          <a:stretch>
            <a:fillRect/>
          </a:stretch>
        </p:blipFill>
        <p:spPr>
          <a:xfrm>
            <a:off x="640080" y="4919472"/>
            <a:ext cx="310896" cy="310896"/>
          </a:xfrm>
          <a:prstGeom prst="rect">
            <a:avLst/>
          </a:prstGeom>
        </p:spPr>
      </p:pic>
      <p:sp>
        <p:nvSpPr>
          <p:cNvPr id="10" name="Text 6"/>
          <p:cNvSpPr/>
          <p:nvPr/>
        </p:nvSpPr>
        <p:spPr>
          <a:xfrm>
            <a:off x="1060704" y="4828032"/>
            <a:ext cx="960120" cy="512064"/>
          </a:xfrm>
          <a:prstGeom prst="rect">
            <a:avLst/>
          </a:prstGeom>
          <a:noFill/>
          <a:ln/>
        </p:spPr>
        <p:txBody>
          <a:bodyPr wrap="square" lIns="0" tIns="0" rIns="0" bIns="0" rtlCol="0" anchor="ctr"/>
          <a:lstStyle/>
          <a:p>
            <a:pPr marL="0" indent="0">
              <a:buNone/>
            </a:pPr>
            <a:r>
              <a:rPr lang="en-US" sz="2400" b="1" dirty="0">
                <a:solidFill>
                  <a:srgbClr val="2251FF"/>
                </a:solidFill>
                <a:latin typeface="Avenir" pitchFamily="34" charset="0"/>
                <a:ea typeface="Avenir" pitchFamily="34" charset="-122"/>
                <a:cs typeface="Avenir" pitchFamily="34" charset="-120"/>
              </a:rPr>
              <a:t>62%</a:t>
            </a:r>
            <a:endParaRPr lang="en-US" sz="2400" dirty="0"/>
          </a:p>
        </p:txBody>
      </p:sp>
      <p:sp>
        <p:nvSpPr>
          <p:cNvPr id="11" name="Text 7"/>
          <p:cNvSpPr/>
          <p:nvPr/>
        </p:nvSpPr>
        <p:spPr>
          <a:xfrm>
            <a:off x="2084832" y="4828032"/>
            <a:ext cx="2148840" cy="292608"/>
          </a:xfrm>
          <a:prstGeom prst="rect">
            <a:avLst/>
          </a:prstGeom>
          <a:noFill/>
          <a:ln/>
        </p:spPr>
        <p:txBody>
          <a:bodyPr wrap="square" lIns="0" tIns="0" rIns="0" bIns="0" rtlCol="0" anchor="b"/>
          <a:lstStyle/>
          <a:p>
            <a:pPr marL="0" indent="0">
              <a:buNone/>
            </a:pPr>
            <a:r>
              <a:rPr lang="en-US" sz="1150" b="1" dirty="0">
                <a:solidFill>
                  <a:srgbClr val="16233F"/>
                </a:solidFill>
                <a:latin typeface="Helvetica Neue" pitchFamily="34" charset="0"/>
                <a:ea typeface="Helvetica Neue" pitchFamily="34" charset="-122"/>
                <a:cs typeface="Helvetica Neue" pitchFamily="34" charset="-120"/>
              </a:rPr>
              <a:t>are men</a:t>
            </a:r>
            <a:endParaRPr lang="en-US" sz="1150" dirty="0"/>
          </a:p>
        </p:txBody>
      </p:sp>
      <p:sp>
        <p:nvSpPr>
          <p:cNvPr id="12" name="Text 8"/>
          <p:cNvSpPr/>
          <p:nvPr/>
        </p:nvSpPr>
        <p:spPr>
          <a:xfrm>
            <a:off x="2084832" y="5120640"/>
            <a:ext cx="2148840" cy="256032"/>
          </a:xfrm>
          <a:prstGeom prst="rect">
            <a:avLst/>
          </a:prstGeom>
          <a:noFill/>
          <a:ln/>
        </p:spPr>
        <p:txBody>
          <a:bodyPr wrap="square" lIns="0" tIns="0" rIns="0" bIns="0" rtlCol="0" anchor="ctr"/>
          <a:lstStyle/>
          <a:p>
            <a:pPr marL="0" indent="0">
              <a:buNone/>
            </a:pPr>
            <a:r>
              <a:rPr lang="en-US" sz="950" dirty="0">
                <a:solidFill>
                  <a:srgbClr val="6B7280"/>
                </a:solidFill>
                <a:latin typeface="Helvetica Neue Light" pitchFamily="34" charset="0"/>
                <a:ea typeface="Helvetica Neue Light" pitchFamily="34" charset="-122"/>
                <a:cs typeface="Helvetica Neue Light" pitchFamily="34" charset="-120"/>
              </a:rPr>
              <a:t>38% are women</a:t>
            </a:r>
            <a:endParaRPr lang="en-US" sz="950" dirty="0"/>
          </a:p>
        </p:txBody>
      </p:sp>
      <p:pic>
        <p:nvPicPr>
          <p:cNvPr id="13" name="Image 2" descr="/home/claude/icons/FaHourglassHalf_accd.png"/>
          <p:cNvPicPr>
            <a:picLocks noChangeAspect="1"/>
          </p:cNvPicPr>
          <p:nvPr/>
        </p:nvPicPr>
        <p:blipFill>
          <a:blip r:embed="rId4"/>
          <a:stretch>
            <a:fillRect/>
          </a:stretch>
        </p:blipFill>
        <p:spPr>
          <a:xfrm>
            <a:off x="4315968" y="4919472"/>
            <a:ext cx="310896" cy="310896"/>
          </a:xfrm>
          <a:prstGeom prst="rect">
            <a:avLst/>
          </a:prstGeom>
        </p:spPr>
      </p:pic>
      <p:sp>
        <p:nvSpPr>
          <p:cNvPr id="14" name="Text 9"/>
          <p:cNvSpPr/>
          <p:nvPr/>
        </p:nvSpPr>
        <p:spPr>
          <a:xfrm>
            <a:off x="4736592" y="4828032"/>
            <a:ext cx="960120" cy="512064"/>
          </a:xfrm>
          <a:prstGeom prst="rect">
            <a:avLst/>
          </a:prstGeom>
          <a:noFill/>
          <a:ln/>
        </p:spPr>
        <p:txBody>
          <a:bodyPr wrap="square" lIns="0" tIns="0" rIns="0" bIns="0" rtlCol="0" anchor="ctr"/>
          <a:lstStyle/>
          <a:p>
            <a:pPr marL="0" indent="0">
              <a:buNone/>
            </a:pPr>
            <a:r>
              <a:rPr lang="en-US" sz="2400" b="1" dirty="0">
                <a:solidFill>
                  <a:srgbClr val="2251FF"/>
                </a:solidFill>
                <a:latin typeface="Avenir" pitchFamily="34" charset="0"/>
                <a:ea typeface="Avenir" pitchFamily="34" charset="-122"/>
                <a:cs typeface="Avenir" pitchFamily="34" charset="-120"/>
              </a:rPr>
              <a:t>56%</a:t>
            </a:r>
            <a:endParaRPr lang="en-US" sz="2400" dirty="0"/>
          </a:p>
        </p:txBody>
      </p:sp>
      <p:sp>
        <p:nvSpPr>
          <p:cNvPr id="15" name="Text 10"/>
          <p:cNvSpPr/>
          <p:nvPr/>
        </p:nvSpPr>
        <p:spPr>
          <a:xfrm>
            <a:off x="5760720" y="4828032"/>
            <a:ext cx="2148840" cy="292608"/>
          </a:xfrm>
          <a:prstGeom prst="rect">
            <a:avLst/>
          </a:prstGeom>
          <a:noFill/>
          <a:ln/>
        </p:spPr>
        <p:txBody>
          <a:bodyPr wrap="square" lIns="0" tIns="0" rIns="0" bIns="0" rtlCol="0" anchor="b"/>
          <a:lstStyle/>
          <a:p>
            <a:pPr marL="0" indent="0">
              <a:buNone/>
            </a:pPr>
            <a:r>
              <a:rPr lang="en-US" sz="1150" b="1" dirty="0">
                <a:solidFill>
                  <a:srgbClr val="16233F"/>
                </a:solidFill>
                <a:latin typeface="Helvetica Neue" pitchFamily="34" charset="0"/>
                <a:ea typeface="Helvetica Neue" pitchFamily="34" charset="-122"/>
                <a:cs typeface="Helvetica Neue" pitchFamily="34" charset="-120"/>
              </a:rPr>
              <a:t>are aged 50 or over</a:t>
            </a:r>
            <a:endParaRPr lang="en-US" sz="1150" dirty="0"/>
          </a:p>
        </p:txBody>
      </p:sp>
      <p:sp>
        <p:nvSpPr>
          <p:cNvPr id="16" name="Text 11"/>
          <p:cNvSpPr/>
          <p:nvPr/>
        </p:nvSpPr>
        <p:spPr>
          <a:xfrm>
            <a:off x="5760720" y="5120640"/>
            <a:ext cx="2148840" cy="256032"/>
          </a:xfrm>
          <a:prstGeom prst="rect">
            <a:avLst/>
          </a:prstGeom>
          <a:noFill/>
          <a:ln/>
        </p:spPr>
        <p:txBody>
          <a:bodyPr wrap="square" lIns="0" tIns="0" rIns="0" bIns="0" rtlCol="0" anchor="ctr"/>
          <a:lstStyle/>
          <a:p>
            <a:pPr marL="0" indent="0">
              <a:buNone/>
            </a:pPr>
            <a:r>
              <a:rPr lang="en-US" sz="950" dirty="0">
                <a:solidFill>
                  <a:srgbClr val="6B7280"/>
                </a:solidFill>
                <a:latin typeface="Helvetica Neue Light" pitchFamily="34" charset="0"/>
                <a:ea typeface="Helvetica Neue Light" pitchFamily="34" charset="-122"/>
                <a:cs typeface="Helvetica Neue Light" pitchFamily="34" charset="-120"/>
              </a:rPr>
              <a:t>49% of all Australians</a:t>
            </a:r>
            <a:endParaRPr lang="en-US" sz="950" dirty="0"/>
          </a:p>
        </p:txBody>
      </p:sp>
      <p:pic>
        <p:nvPicPr>
          <p:cNvPr id="17" name="Image 3" descr="/home/claude/icons/FaMapMarkedAlt_accd.png"/>
          <p:cNvPicPr>
            <a:picLocks noChangeAspect="1"/>
          </p:cNvPicPr>
          <p:nvPr/>
        </p:nvPicPr>
        <p:blipFill>
          <a:blip r:embed="rId5"/>
          <a:stretch>
            <a:fillRect/>
          </a:stretch>
        </p:blipFill>
        <p:spPr>
          <a:xfrm>
            <a:off x="7991856" y="4919472"/>
            <a:ext cx="310896" cy="310896"/>
          </a:xfrm>
          <a:prstGeom prst="rect">
            <a:avLst/>
          </a:prstGeom>
        </p:spPr>
      </p:pic>
      <p:sp>
        <p:nvSpPr>
          <p:cNvPr id="18" name="Text 12"/>
          <p:cNvSpPr/>
          <p:nvPr/>
        </p:nvSpPr>
        <p:spPr>
          <a:xfrm>
            <a:off x="8412480" y="4828032"/>
            <a:ext cx="960120" cy="512064"/>
          </a:xfrm>
          <a:prstGeom prst="rect">
            <a:avLst/>
          </a:prstGeom>
          <a:noFill/>
          <a:ln/>
        </p:spPr>
        <p:txBody>
          <a:bodyPr wrap="square" lIns="0" tIns="0" rIns="0" bIns="0" rtlCol="0" anchor="ctr"/>
          <a:lstStyle/>
          <a:p>
            <a:pPr marL="0" indent="0">
              <a:buNone/>
            </a:pPr>
            <a:r>
              <a:rPr lang="en-US" sz="2400" b="1" dirty="0">
                <a:solidFill>
                  <a:srgbClr val="2251FF"/>
                </a:solidFill>
                <a:latin typeface="Avenir" pitchFamily="34" charset="0"/>
                <a:ea typeface="Avenir" pitchFamily="34" charset="-122"/>
                <a:cs typeface="Avenir" pitchFamily="34" charset="-120"/>
              </a:rPr>
              <a:t>55%</a:t>
            </a:r>
            <a:endParaRPr lang="en-US" sz="2400" dirty="0"/>
          </a:p>
        </p:txBody>
      </p:sp>
      <p:sp>
        <p:nvSpPr>
          <p:cNvPr id="19" name="Text 13"/>
          <p:cNvSpPr/>
          <p:nvPr/>
        </p:nvSpPr>
        <p:spPr>
          <a:xfrm>
            <a:off x="9436608" y="4828032"/>
            <a:ext cx="2148840" cy="292608"/>
          </a:xfrm>
          <a:prstGeom prst="rect">
            <a:avLst/>
          </a:prstGeom>
          <a:noFill/>
          <a:ln/>
        </p:spPr>
        <p:txBody>
          <a:bodyPr wrap="square" lIns="0" tIns="0" rIns="0" bIns="0" rtlCol="0" anchor="b"/>
          <a:lstStyle/>
          <a:p>
            <a:pPr marL="0" indent="0">
              <a:buNone/>
            </a:pPr>
            <a:r>
              <a:rPr lang="en-US" sz="1150" b="1" dirty="0">
                <a:solidFill>
                  <a:srgbClr val="16233F"/>
                </a:solidFill>
                <a:latin typeface="Helvetica Neue" pitchFamily="34" charset="0"/>
                <a:ea typeface="Helvetica Neue" pitchFamily="34" charset="-122"/>
                <a:cs typeface="Helvetica Neue" pitchFamily="34" charset="-120"/>
              </a:rPr>
              <a:t>live outside a capital</a:t>
            </a:r>
            <a:endParaRPr lang="en-US" sz="1150" dirty="0"/>
          </a:p>
        </p:txBody>
      </p:sp>
      <p:sp>
        <p:nvSpPr>
          <p:cNvPr id="20" name="Text 14"/>
          <p:cNvSpPr/>
          <p:nvPr/>
        </p:nvSpPr>
        <p:spPr>
          <a:xfrm>
            <a:off x="9436608" y="5120640"/>
            <a:ext cx="2148840" cy="256032"/>
          </a:xfrm>
          <a:prstGeom prst="rect">
            <a:avLst/>
          </a:prstGeom>
          <a:noFill/>
          <a:ln/>
        </p:spPr>
        <p:txBody>
          <a:bodyPr wrap="square" lIns="0" tIns="0" rIns="0" bIns="0" rtlCol="0" anchor="ctr"/>
          <a:lstStyle/>
          <a:p>
            <a:pPr marL="0" indent="0">
              <a:buNone/>
            </a:pPr>
            <a:r>
              <a:rPr lang="en-US" sz="950" dirty="0">
                <a:solidFill>
                  <a:srgbClr val="6B7280"/>
                </a:solidFill>
                <a:latin typeface="Helvetica Neue Light" pitchFamily="34" charset="0"/>
                <a:ea typeface="Helvetica Neue Light" pitchFamily="34" charset="-122"/>
                <a:cs typeface="Helvetica Neue Light" pitchFamily="34" charset="-120"/>
              </a:rPr>
              <a:t>44% of all Australians</a:t>
            </a:r>
            <a:endParaRPr lang="en-US" sz="950" dirty="0"/>
          </a:p>
        </p:txBody>
      </p:sp>
      <p:pic>
        <p:nvPicPr>
          <p:cNvPr id="21" name="Image 4" descr="/home/claude/icons/FaHome_accd.png"/>
          <p:cNvPicPr>
            <a:picLocks noChangeAspect="1"/>
          </p:cNvPicPr>
          <p:nvPr/>
        </p:nvPicPr>
        <p:blipFill>
          <a:blip r:embed="rId6"/>
          <a:stretch>
            <a:fillRect/>
          </a:stretch>
        </p:blipFill>
        <p:spPr>
          <a:xfrm>
            <a:off x="640080" y="5687568"/>
            <a:ext cx="310896" cy="310896"/>
          </a:xfrm>
          <a:prstGeom prst="rect">
            <a:avLst/>
          </a:prstGeom>
        </p:spPr>
      </p:pic>
      <p:sp>
        <p:nvSpPr>
          <p:cNvPr id="22" name="Text 15"/>
          <p:cNvSpPr/>
          <p:nvPr/>
        </p:nvSpPr>
        <p:spPr>
          <a:xfrm>
            <a:off x="1060704" y="5596128"/>
            <a:ext cx="960120" cy="512064"/>
          </a:xfrm>
          <a:prstGeom prst="rect">
            <a:avLst/>
          </a:prstGeom>
          <a:noFill/>
          <a:ln/>
        </p:spPr>
        <p:txBody>
          <a:bodyPr wrap="square" lIns="0" tIns="0" rIns="0" bIns="0" rtlCol="0" anchor="ctr"/>
          <a:lstStyle/>
          <a:p>
            <a:pPr marL="0" indent="0">
              <a:buNone/>
            </a:pPr>
            <a:r>
              <a:rPr lang="en-US" sz="2400" b="1" dirty="0">
                <a:solidFill>
                  <a:srgbClr val="2251FF"/>
                </a:solidFill>
                <a:latin typeface="Avenir" pitchFamily="34" charset="0"/>
                <a:ea typeface="Avenir" pitchFamily="34" charset="-122"/>
                <a:cs typeface="Avenir" pitchFamily="34" charset="-120"/>
              </a:rPr>
              <a:t>77%</a:t>
            </a:r>
            <a:endParaRPr lang="en-US" sz="2400" dirty="0"/>
          </a:p>
        </p:txBody>
      </p:sp>
      <p:sp>
        <p:nvSpPr>
          <p:cNvPr id="23" name="Text 16"/>
          <p:cNvSpPr/>
          <p:nvPr/>
        </p:nvSpPr>
        <p:spPr>
          <a:xfrm>
            <a:off x="2084832" y="5596128"/>
            <a:ext cx="2148840" cy="292608"/>
          </a:xfrm>
          <a:prstGeom prst="rect">
            <a:avLst/>
          </a:prstGeom>
          <a:noFill/>
          <a:ln/>
        </p:spPr>
        <p:txBody>
          <a:bodyPr wrap="square" lIns="0" tIns="0" rIns="0" bIns="0" rtlCol="0" anchor="b"/>
          <a:lstStyle/>
          <a:p>
            <a:pPr marL="0" indent="0">
              <a:buNone/>
            </a:pPr>
            <a:r>
              <a:rPr lang="en-US" sz="1150" b="1" dirty="0">
                <a:solidFill>
                  <a:srgbClr val="16233F"/>
                </a:solidFill>
                <a:latin typeface="Helvetica Neue" pitchFamily="34" charset="0"/>
                <a:ea typeface="Helvetica Neue" pitchFamily="34" charset="-122"/>
                <a:cs typeface="Helvetica Neue" pitchFamily="34" charset="-120"/>
              </a:rPr>
              <a:t>own their own home</a:t>
            </a:r>
            <a:endParaRPr lang="en-US" sz="1150" dirty="0"/>
          </a:p>
        </p:txBody>
      </p:sp>
      <p:sp>
        <p:nvSpPr>
          <p:cNvPr id="24" name="Text 17"/>
          <p:cNvSpPr/>
          <p:nvPr/>
        </p:nvSpPr>
        <p:spPr>
          <a:xfrm>
            <a:off x="2084832" y="5888736"/>
            <a:ext cx="2148840" cy="256032"/>
          </a:xfrm>
          <a:prstGeom prst="rect">
            <a:avLst/>
          </a:prstGeom>
          <a:noFill/>
          <a:ln/>
        </p:spPr>
        <p:txBody>
          <a:bodyPr wrap="square" lIns="0" tIns="0" rIns="0" bIns="0" rtlCol="0" anchor="ctr"/>
          <a:lstStyle/>
          <a:p>
            <a:pPr marL="0" indent="0">
              <a:buNone/>
            </a:pPr>
            <a:r>
              <a:rPr lang="en-US" sz="950" dirty="0">
                <a:solidFill>
                  <a:srgbClr val="6B7280"/>
                </a:solidFill>
                <a:latin typeface="Helvetica Neue Light" pitchFamily="34" charset="0"/>
                <a:ea typeface="Helvetica Neue Light" pitchFamily="34" charset="-122"/>
                <a:cs typeface="Helvetica Neue Light" pitchFamily="34" charset="-120"/>
              </a:rPr>
              <a:t>67% of all Australians</a:t>
            </a:r>
            <a:endParaRPr lang="en-US" sz="950" dirty="0"/>
          </a:p>
        </p:txBody>
      </p:sp>
      <p:pic>
        <p:nvPicPr>
          <p:cNvPr id="25" name="Image 5" descr="/home/claude/icons/FaTools_accd.png"/>
          <p:cNvPicPr>
            <a:picLocks noChangeAspect="1"/>
          </p:cNvPicPr>
          <p:nvPr/>
        </p:nvPicPr>
        <p:blipFill>
          <a:blip r:embed="rId7"/>
          <a:stretch>
            <a:fillRect/>
          </a:stretch>
        </p:blipFill>
        <p:spPr>
          <a:xfrm>
            <a:off x="4315968" y="5687568"/>
            <a:ext cx="310896" cy="310896"/>
          </a:xfrm>
          <a:prstGeom prst="rect">
            <a:avLst/>
          </a:prstGeom>
        </p:spPr>
      </p:pic>
      <p:sp>
        <p:nvSpPr>
          <p:cNvPr id="26" name="Text 18"/>
          <p:cNvSpPr/>
          <p:nvPr/>
        </p:nvSpPr>
        <p:spPr>
          <a:xfrm>
            <a:off x="4736592" y="5596128"/>
            <a:ext cx="960120" cy="512064"/>
          </a:xfrm>
          <a:prstGeom prst="rect">
            <a:avLst/>
          </a:prstGeom>
          <a:noFill/>
          <a:ln/>
        </p:spPr>
        <p:txBody>
          <a:bodyPr wrap="square" lIns="0" tIns="0" rIns="0" bIns="0" rtlCol="0" anchor="ctr"/>
          <a:lstStyle/>
          <a:p>
            <a:pPr marL="0" indent="0">
              <a:buNone/>
            </a:pPr>
            <a:r>
              <a:rPr lang="en-US" sz="2400" b="1" dirty="0">
                <a:solidFill>
                  <a:srgbClr val="2251FF"/>
                </a:solidFill>
                <a:latin typeface="Avenir" pitchFamily="34" charset="0"/>
                <a:ea typeface="Avenir" pitchFamily="34" charset="-122"/>
                <a:cs typeface="Avenir" pitchFamily="34" charset="-120"/>
              </a:rPr>
              <a:t>43%</a:t>
            </a:r>
            <a:endParaRPr lang="en-US" sz="2400" dirty="0"/>
          </a:p>
        </p:txBody>
      </p:sp>
      <p:sp>
        <p:nvSpPr>
          <p:cNvPr id="27" name="Text 19"/>
          <p:cNvSpPr/>
          <p:nvPr/>
        </p:nvSpPr>
        <p:spPr>
          <a:xfrm>
            <a:off x="5760720" y="5596128"/>
            <a:ext cx="2148840" cy="292608"/>
          </a:xfrm>
          <a:prstGeom prst="rect">
            <a:avLst/>
          </a:prstGeom>
          <a:noFill/>
          <a:ln/>
        </p:spPr>
        <p:txBody>
          <a:bodyPr wrap="square" lIns="0" tIns="0" rIns="0" bIns="0" rtlCol="0" anchor="b"/>
          <a:lstStyle/>
          <a:p>
            <a:pPr marL="0" indent="0">
              <a:buNone/>
            </a:pPr>
            <a:r>
              <a:rPr lang="en-US" sz="1150" b="1" dirty="0">
                <a:solidFill>
                  <a:srgbClr val="16233F"/>
                </a:solidFill>
                <a:latin typeface="Helvetica Neue" pitchFamily="34" charset="0"/>
                <a:ea typeface="Helvetica Neue" pitchFamily="34" charset="-122"/>
                <a:cs typeface="Helvetica Neue" pitchFamily="34" charset="-120"/>
              </a:rPr>
              <a:t>hold a trade or diploma</a:t>
            </a:r>
            <a:endParaRPr lang="en-US" sz="1150" dirty="0"/>
          </a:p>
        </p:txBody>
      </p:sp>
      <p:sp>
        <p:nvSpPr>
          <p:cNvPr id="28" name="Text 20"/>
          <p:cNvSpPr/>
          <p:nvPr/>
        </p:nvSpPr>
        <p:spPr>
          <a:xfrm>
            <a:off x="5760720" y="5888736"/>
            <a:ext cx="2148840" cy="256032"/>
          </a:xfrm>
          <a:prstGeom prst="rect">
            <a:avLst/>
          </a:prstGeom>
          <a:noFill/>
          <a:ln/>
        </p:spPr>
        <p:txBody>
          <a:bodyPr wrap="square" lIns="0" tIns="0" rIns="0" bIns="0" rtlCol="0" anchor="ctr"/>
          <a:lstStyle/>
          <a:p>
            <a:pPr marL="0" indent="0">
              <a:buNone/>
            </a:pPr>
            <a:r>
              <a:rPr lang="en-US" sz="950" dirty="0">
                <a:solidFill>
                  <a:srgbClr val="6B7280"/>
                </a:solidFill>
                <a:latin typeface="Helvetica Neue Light" pitchFamily="34" charset="0"/>
                <a:ea typeface="Helvetica Neue Light" pitchFamily="34" charset="-122"/>
                <a:cs typeface="Helvetica Neue Light" pitchFamily="34" charset="-120"/>
              </a:rPr>
              <a:t>31% of all Australians</a:t>
            </a:r>
            <a:endParaRPr lang="en-US" sz="950" dirty="0"/>
          </a:p>
        </p:txBody>
      </p:sp>
      <p:pic>
        <p:nvPicPr>
          <p:cNvPr id="29" name="Image 6" descr="/home/claude/icons/FaCommentDots_accd.png"/>
          <p:cNvPicPr>
            <a:picLocks noChangeAspect="1"/>
          </p:cNvPicPr>
          <p:nvPr/>
        </p:nvPicPr>
        <p:blipFill>
          <a:blip r:embed="rId8"/>
          <a:stretch>
            <a:fillRect/>
          </a:stretch>
        </p:blipFill>
        <p:spPr>
          <a:xfrm>
            <a:off x="7991856" y="5687568"/>
            <a:ext cx="310896" cy="310896"/>
          </a:xfrm>
          <a:prstGeom prst="rect">
            <a:avLst/>
          </a:prstGeom>
        </p:spPr>
      </p:pic>
      <p:sp>
        <p:nvSpPr>
          <p:cNvPr id="30" name="Text 21"/>
          <p:cNvSpPr/>
          <p:nvPr/>
        </p:nvSpPr>
        <p:spPr>
          <a:xfrm>
            <a:off x="8412480" y="5596128"/>
            <a:ext cx="960120" cy="512064"/>
          </a:xfrm>
          <a:prstGeom prst="rect">
            <a:avLst/>
          </a:prstGeom>
          <a:noFill/>
          <a:ln/>
        </p:spPr>
        <p:txBody>
          <a:bodyPr wrap="square" lIns="0" tIns="0" rIns="0" bIns="0" rtlCol="0" anchor="ctr"/>
          <a:lstStyle/>
          <a:p>
            <a:pPr marL="0" indent="0">
              <a:buNone/>
            </a:pPr>
            <a:r>
              <a:rPr lang="en-US" sz="2400" b="1" dirty="0">
                <a:solidFill>
                  <a:srgbClr val="2251FF"/>
                </a:solidFill>
                <a:latin typeface="Avenir" pitchFamily="34" charset="0"/>
                <a:ea typeface="Avenir" pitchFamily="34" charset="-122"/>
                <a:cs typeface="Avenir" pitchFamily="34" charset="-120"/>
              </a:rPr>
              <a:t>88%</a:t>
            </a:r>
            <a:endParaRPr lang="en-US" sz="2400" dirty="0"/>
          </a:p>
        </p:txBody>
      </p:sp>
      <p:sp>
        <p:nvSpPr>
          <p:cNvPr id="31" name="Text 22"/>
          <p:cNvSpPr/>
          <p:nvPr/>
        </p:nvSpPr>
        <p:spPr>
          <a:xfrm>
            <a:off x="9436608" y="5596128"/>
            <a:ext cx="2148840" cy="292608"/>
          </a:xfrm>
          <a:prstGeom prst="rect">
            <a:avLst/>
          </a:prstGeom>
          <a:noFill/>
          <a:ln/>
        </p:spPr>
        <p:txBody>
          <a:bodyPr wrap="square" lIns="0" tIns="0" rIns="0" bIns="0" rtlCol="0" anchor="b"/>
          <a:lstStyle/>
          <a:p>
            <a:pPr marL="0" indent="0">
              <a:buNone/>
            </a:pPr>
            <a:r>
              <a:rPr lang="en-US" sz="1150" b="1" dirty="0">
                <a:solidFill>
                  <a:srgbClr val="16233F"/>
                </a:solidFill>
                <a:latin typeface="Helvetica Neue" pitchFamily="34" charset="0"/>
                <a:ea typeface="Helvetica Neue" pitchFamily="34" charset="-122"/>
                <a:cs typeface="Helvetica Neue" pitchFamily="34" charset="-120"/>
              </a:rPr>
              <a:t>speak only English</a:t>
            </a:r>
            <a:endParaRPr lang="en-US" sz="1150" dirty="0"/>
          </a:p>
        </p:txBody>
      </p:sp>
      <p:sp>
        <p:nvSpPr>
          <p:cNvPr id="32" name="Text 23"/>
          <p:cNvSpPr/>
          <p:nvPr/>
        </p:nvSpPr>
        <p:spPr>
          <a:xfrm>
            <a:off x="9436608" y="5888736"/>
            <a:ext cx="2148840" cy="256032"/>
          </a:xfrm>
          <a:prstGeom prst="rect">
            <a:avLst/>
          </a:prstGeom>
          <a:noFill/>
          <a:ln/>
        </p:spPr>
        <p:txBody>
          <a:bodyPr wrap="square" lIns="0" tIns="0" rIns="0" bIns="0" rtlCol="0" anchor="ctr"/>
          <a:lstStyle/>
          <a:p>
            <a:pPr marL="0" indent="0">
              <a:buNone/>
            </a:pPr>
            <a:r>
              <a:rPr lang="en-US" sz="950" dirty="0">
                <a:solidFill>
                  <a:srgbClr val="6B7280"/>
                </a:solidFill>
                <a:latin typeface="Helvetica Neue Light" pitchFamily="34" charset="0"/>
                <a:ea typeface="Helvetica Neue Light" pitchFamily="34" charset="-122"/>
                <a:cs typeface="Helvetica Neue Light" pitchFamily="34" charset="-120"/>
              </a:rPr>
              <a:t>72% of all Australians</a:t>
            </a:r>
            <a:endParaRPr lang="en-US" sz="950" dirty="0"/>
          </a:p>
        </p:txBody>
      </p:sp>
      <p:sp>
        <p:nvSpPr>
          <p:cNvPr id="33" name="Text 24"/>
          <p:cNvSpPr/>
          <p:nvPr/>
        </p:nvSpPr>
        <p:spPr>
          <a:xfrm>
            <a:off x="640080" y="6364224"/>
            <a:ext cx="4572000" cy="237744"/>
          </a:xfrm>
          <a:prstGeom prst="rect">
            <a:avLst/>
          </a:prstGeom>
          <a:noFill/>
          <a:ln/>
        </p:spPr>
        <p:txBody>
          <a:bodyPr wrap="square" lIns="0" tIns="0" rIns="0" bIns="0" rtlCol="0" anchor="ctr"/>
          <a:lstStyle/>
          <a:p>
            <a:pPr marL="0" indent="0">
              <a:buNone/>
            </a:pPr>
            <a:r>
              <a:rPr lang="en-US" sz="900" dirty="0">
                <a:solidFill>
                  <a:srgbClr val="9BA6BC"/>
                </a:solidFill>
                <a:latin typeface="Helvetica Neue Light" pitchFamily="34" charset="0"/>
                <a:ea typeface="Helvetica Neue Light" pitchFamily="34" charset="-122"/>
                <a:cs typeface="Helvetica Neue Light" pitchFamily="34" charset="-120"/>
              </a:rPr>
              <a:t>One Nation Voter Study</a:t>
            </a:r>
            <a:endParaRPr lang="en-US" sz="900" dirty="0"/>
          </a:p>
        </p:txBody>
      </p:sp>
      <p:sp>
        <p:nvSpPr>
          <p:cNvPr id="34" name="Text 25"/>
          <p:cNvSpPr/>
          <p:nvPr/>
        </p:nvSpPr>
        <p:spPr>
          <a:xfrm>
            <a:off x="2926080" y="6364224"/>
            <a:ext cx="7863840" cy="237744"/>
          </a:xfrm>
          <a:prstGeom prst="rect">
            <a:avLst/>
          </a:prstGeom>
          <a:noFill/>
          <a:ln/>
        </p:spPr>
        <p:txBody>
          <a:bodyPr wrap="square" lIns="0" tIns="0" rIns="0" bIns="0" rtlCol="0" anchor="ctr"/>
          <a:lstStyle/>
          <a:p>
            <a:pPr marL="0" indent="0" algn="r">
              <a:buNone/>
            </a:pPr>
            <a:r>
              <a:rPr lang="en-US" sz="850" dirty="0">
                <a:solidFill>
                  <a:srgbClr val="9BA6BC"/>
                </a:solidFill>
                <a:latin typeface="Helvetica Neue Light" pitchFamily="34" charset="0"/>
                <a:ea typeface="Helvetica Neue Light" pitchFamily="34" charset="-122"/>
                <a:cs typeface="Helvetica Neue Light" pitchFamily="34" charset="-120"/>
              </a:rPr>
              <a:t>Survey of 1,014 One Nation voters, 7–12 August 2026, adjusted for age.</a:t>
            </a:r>
            <a:endParaRPr lang="en-US" sz="850" dirty="0"/>
          </a:p>
        </p:txBody>
      </p:sp>
      <p:sp>
        <p:nvSpPr>
          <p:cNvPr id="35" name="Text 26"/>
          <p:cNvSpPr/>
          <p:nvPr/>
        </p:nvSpPr>
        <p:spPr>
          <a:xfrm>
            <a:off x="11155680" y="6364224"/>
            <a:ext cx="411480" cy="237744"/>
          </a:xfrm>
          <a:prstGeom prst="rect">
            <a:avLst/>
          </a:prstGeom>
          <a:noFill/>
          <a:ln/>
        </p:spPr>
        <p:txBody>
          <a:bodyPr wrap="square" lIns="0" tIns="0" rIns="0" bIns="0" rtlCol="0" anchor="ctr"/>
          <a:lstStyle/>
          <a:p>
            <a:pPr marL="0" indent="0" algn="r">
              <a:buNone/>
            </a:pPr>
            <a:r>
              <a:rPr lang="en-US" sz="900" dirty="0">
                <a:solidFill>
                  <a:srgbClr val="9BA6BC"/>
                </a:solidFill>
                <a:latin typeface="Helvetica Neue Light" pitchFamily="34" charset="0"/>
                <a:ea typeface="Helvetica Neue Light" pitchFamily="34" charset="-122"/>
                <a:cs typeface="Helvetica Neue Light" pitchFamily="34" charset="-120"/>
              </a:rPr>
              <a:t>6</a:t>
            </a:r>
            <a:endParaRPr lang="en-US" sz="900" dirty="0"/>
          </a:p>
        </p:txBody>
      </p:sp>
      <p:pic>
        <p:nvPicPr>
          <p:cNvPr id="4" name="Image 0" descr="/home/claude/tradie.png">
            <a:extLst>
              <a:ext uri="{FF2B5EF4-FFF2-40B4-BE49-F238E27FC236}">
                <a16:creationId xmlns:a16="http://schemas.microsoft.com/office/drawing/2014/main" id="{DFF3035A-AD40-2138-9781-DB2683B41801}"/>
              </a:ext>
            </a:extLst>
          </p:cNvPr>
          <p:cNvPicPr>
            <a:picLocks noChangeAspect="1"/>
          </p:cNvPicPr>
          <p:nvPr/>
        </p:nvPicPr>
        <p:blipFill>
          <a:blip r:embed="rId9"/>
          <a:stretch>
            <a:fillRect/>
          </a:stretch>
        </p:blipFill>
        <p:spPr>
          <a:xfrm>
            <a:off x="6089904" y="1371600"/>
            <a:ext cx="5431536" cy="28803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10896"/>
            <a:ext cx="7315200" cy="228600"/>
          </a:xfrm>
          <a:prstGeom prst="rect">
            <a:avLst/>
          </a:prstGeom>
          <a:noFill/>
          <a:ln/>
        </p:spPr>
        <p:txBody>
          <a:bodyPr wrap="square" lIns="0" tIns="0" rIns="0" bIns="0" rtlCol="0" anchor="ctr"/>
          <a:lstStyle/>
          <a:p>
            <a:pPr marL="0" indent="0">
              <a:buNone/>
            </a:pPr>
            <a:r>
              <a:rPr lang="en-US" sz="1000" b="1" kern="0" spc="200" dirty="0">
                <a:solidFill>
                  <a:srgbClr val="9BA6BC"/>
                </a:solidFill>
                <a:latin typeface="Helvetica Neue" pitchFamily="34" charset="0"/>
                <a:ea typeface="Helvetica Neue" pitchFamily="34" charset="-122"/>
                <a:cs typeface="Helvetica Neue" pitchFamily="34" charset="-120"/>
              </a:rPr>
              <a:t>PART 1   ·   WHO VOTES ONE NATION</a:t>
            </a:r>
            <a:endParaRPr lang="en-US" sz="1000" dirty="0"/>
          </a:p>
        </p:txBody>
      </p:sp>
      <p:sp>
        <p:nvSpPr>
          <p:cNvPr id="3" name="Text 1"/>
          <p:cNvSpPr/>
          <p:nvPr/>
        </p:nvSpPr>
        <p:spPr>
          <a:xfrm>
            <a:off x="640080" y="548640"/>
            <a:ext cx="10881360" cy="566928"/>
          </a:xfrm>
          <a:prstGeom prst="rect">
            <a:avLst/>
          </a:prstGeom>
          <a:noFill/>
          <a:ln/>
        </p:spPr>
        <p:txBody>
          <a:bodyPr wrap="square" lIns="0" tIns="0" rIns="0" bIns="0" rtlCol="0" anchor="ctr"/>
          <a:lstStyle/>
          <a:p>
            <a:pPr marL="0" indent="0">
              <a:buNone/>
            </a:pPr>
            <a:r>
              <a:rPr lang="en-US" sz="2700" b="1" dirty="0">
                <a:solidFill>
                  <a:srgbClr val="16233F"/>
                </a:solidFill>
                <a:latin typeface="Avenir" pitchFamily="34" charset="0"/>
                <a:ea typeface="Avenir" pitchFamily="34" charset="-122"/>
                <a:cs typeface="Avenir" pitchFamily="34" charset="-120"/>
              </a:rPr>
              <a:t>The further from a capital, the stronger the vote</a:t>
            </a:r>
            <a:endParaRPr lang="en-US" sz="2700" dirty="0"/>
          </a:p>
        </p:txBody>
      </p:sp>
      <p:sp>
        <p:nvSpPr>
          <p:cNvPr id="4" name="Shape 2"/>
          <p:cNvSpPr/>
          <p:nvPr/>
        </p:nvSpPr>
        <p:spPr>
          <a:xfrm>
            <a:off x="640080" y="1115568"/>
            <a:ext cx="10881360" cy="548640"/>
          </a:xfrm>
          <a:prstGeom prst="rect">
            <a:avLst/>
          </a:prstGeom>
          <a:solidFill>
            <a:srgbClr val="D6E2F8"/>
          </a:solidFill>
          <a:ln w="12700">
            <a:solidFill>
              <a:srgbClr val="D6E2F8"/>
            </a:solidFill>
            <a:prstDash val="solid"/>
          </a:ln>
        </p:spPr>
        <p:txBody>
          <a:bodyPr/>
          <a:lstStyle/>
          <a:p>
            <a:endParaRPr lang="en-US" dirty="0"/>
          </a:p>
        </p:txBody>
      </p:sp>
      <p:sp>
        <p:nvSpPr>
          <p:cNvPr id="5" name="Text 3"/>
          <p:cNvSpPr/>
          <p:nvPr/>
        </p:nvSpPr>
        <p:spPr>
          <a:xfrm>
            <a:off x="841248" y="1115568"/>
            <a:ext cx="10515600" cy="548640"/>
          </a:xfrm>
          <a:prstGeom prst="rect">
            <a:avLst/>
          </a:prstGeom>
          <a:noFill/>
          <a:ln/>
        </p:spPr>
        <p:txBody>
          <a:bodyPr wrap="square" lIns="0" tIns="0" rIns="0" bIns="0" rtlCol="0" anchor="ctr"/>
          <a:lstStyle/>
          <a:p>
            <a:pPr marL="0" indent="0">
              <a:buNone/>
            </a:pPr>
            <a:r>
              <a:rPr lang="en-US" sz="1050" dirty="0">
                <a:solidFill>
                  <a:srgbClr val="16233F"/>
                </a:solidFill>
                <a:latin typeface="Helvetica Neue Light" pitchFamily="34" charset="0"/>
                <a:ea typeface="Helvetica Neue Light" pitchFamily="34" charset="-122"/>
                <a:cs typeface="Helvetica Neue Light" pitchFamily="34" charset="-120"/>
              </a:rPr>
              <a:t>Q.  If a federal election were held today for the House of Representatives, which party would you vote for?  ·  Postcode.</a:t>
            </a:r>
            <a:endParaRPr lang="en-US" sz="1050" dirty="0"/>
          </a:p>
        </p:txBody>
      </p:sp>
      <p:pic>
        <p:nvPicPr>
          <p:cNvPr id="6" name="Image 0" descr="/home/claude/au_map.png"/>
          <p:cNvPicPr>
            <a:picLocks noChangeAspect="1"/>
          </p:cNvPicPr>
          <p:nvPr/>
        </p:nvPicPr>
        <p:blipFill>
          <a:blip r:embed="rId3"/>
          <a:stretch>
            <a:fillRect/>
          </a:stretch>
        </p:blipFill>
        <p:spPr>
          <a:xfrm>
            <a:off x="457200" y="1773936"/>
            <a:ext cx="4754880" cy="4215384"/>
          </a:xfrm>
          <a:prstGeom prst="rect">
            <a:avLst/>
          </a:prstGeom>
        </p:spPr>
      </p:pic>
      <p:sp>
        <p:nvSpPr>
          <p:cNvPr id="7" name="Shape 4"/>
          <p:cNvSpPr/>
          <p:nvPr/>
        </p:nvSpPr>
        <p:spPr>
          <a:xfrm>
            <a:off x="658368" y="6016752"/>
            <a:ext cx="201168" cy="201168"/>
          </a:xfrm>
          <a:prstGeom prst="ellipse">
            <a:avLst/>
          </a:prstGeom>
          <a:solidFill>
            <a:srgbClr val="0B1B4D"/>
          </a:solidFill>
          <a:ln w="15240">
            <a:solidFill>
              <a:srgbClr val="FFFFFF"/>
            </a:solidFill>
            <a:prstDash val="solid"/>
          </a:ln>
        </p:spPr>
        <p:txBody>
          <a:bodyPr/>
          <a:lstStyle/>
          <a:p>
            <a:endParaRPr lang="en-US" dirty="0"/>
          </a:p>
        </p:txBody>
      </p:sp>
      <p:sp>
        <p:nvSpPr>
          <p:cNvPr id="8" name="Text 5"/>
          <p:cNvSpPr/>
          <p:nvPr/>
        </p:nvSpPr>
        <p:spPr>
          <a:xfrm>
            <a:off x="932688" y="5971032"/>
            <a:ext cx="1143000" cy="274320"/>
          </a:xfrm>
          <a:prstGeom prst="rect">
            <a:avLst/>
          </a:prstGeom>
          <a:noFill/>
          <a:ln/>
        </p:spPr>
        <p:txBody>
          <a:bodyPr wrap="square" lIns="0" tIns="0" rIns="0" bIns="0" rtlCol="0" anchor="ctr"/>
          <a:lstStyle/>
          <a:p>
            <a:pPr marL="0" indent="0">
              <a:buNone/>
            </a:pPr>
            <a:r>
              <a:rPr lang="en-US" sz="950" dirty="0">
                <a:solidFill>
                  <a:srgbClr val="6B7280"/>
                </a:solidFill>
                <a:latin typeface="Helvetica Neue Light" pitchFamily="34" charset="0"/>
                <a:ea typeface="Helvetica Neue Light" pitchFamily="34" charset="-122"/>
                <a:cs typeface="Helvetica Neue Light" pitchFamily="34" charset="-120"/>
              </a:rPr>
              <a:t>Capital city</a:t>
            </a:r>
            <a:endParaRPr lang="en-US" sz="950" dirty="0"/>
          </a:p>
        </p:txBody>
      </p:sp>
      <p:sp>
        <p:nvSpPr>
          <p:cNvPr id="9" name="Shape 6"/>
          <p:cNvSpPr/>
          <p:nvPr/>
        </p:nvSpPr>
        <p:spPr>
          <a:xfrm>
            <a:off x="2103120" y="6044184"/>
            <a:ext cx="201168" cy="146304"/>
          </a:xfrm>
          <a:prstGeom prst="rect">
            <a:avLst/>
          </a:prstGeom>
          <a:solidFill>
            <a:srgbClr val="2251FF"/>
          </a:solidFill>
          <a:ln w="12700">
            <a:solidFill>
              <a:srgbClr val="2251FF"/>
            </a:solidFill>
            <a:prstDash val="solid"/>
          </a:ln>
        </p:spPr>
        <p:txBody>
          <a:bodyPr/>
          <a:lstStyle/>
          <a:p>
            <a:endParaRPr lang="en-US" dirty="0"/>
          </a:p>
        </p:txBody>
      </p:sp>
      <p:sp>
        <p:nvSpPr>
          <p:cNvPr id="10" name="Text 7"/>
          <p:cNvSpPr/>
          <p:nvPr/>
        </p:nvSpPr>
        <p:spPr>
          <a:xfrm>
            <a:off x="2377440" y="5971032"/>
            <a:ext cx="3108960" cy="274320"/>
          </a:xfrm>
          <a:prstGeom prst="rect">
            <a:avLst/>
          </a:prstGeom>
          <a:noFill/>
          <a:ln/>
        </p:spPr>
        <p:txBody>
          <a:bodyPr wrap="square" lIns="0" tIns="0" rIns="0" bIns="0" rtlCol="0" anchor="ctr"/>
          <a:lstStyle/>
          <a:p>
            <a:pPr marL="0" indent="0">
              <a:buNone/>
            </a:pPr>
            <a:r>
              <a:rPr lang="en-US" sz="950" dirty="0">
                <a:solidFill>
                  <a:srgbClr val="6B7280"/>
                </a:solidFill>
                <a:latin typeface="Helvetica Neue Light" pitchFamily="34" charset="0"/>
                <a:ea typeface="Helvetica Neue Light" pitchFamily="34" charset="-122"/>
                <a:cs typeface="Helvetica Neue Light" pitchFamily="34" charset="-120"/>
              </a:rPr>
              <a:t>Rest of the state — darker is stronger</a:t>
            </a:r>
            <a:endParaRPr lang="en-US" sz="950" dirty="0"/>
          </a:p>
        </p:txBody>
      </p:sp>
      <p:sp>
        <p:nvSpPr>
          <p:cNvPr id="11" name="Text 8"/>
          <p:cNvSpPr/>
          <p:nvPr/>
        </p:nvSpPr>
        <p:spPr>
          <a:xfrm>
            <a:off x="6035040" y="1828800"/>
            <a:ext cx="5486400" cy="274320"/>
          </a:xfrm>
          <a:prstGeom prst="rect">
            <a:avLst/>
          </a:prstGeom>
          <a:noFill/>
          <a:ln/>
        </p:spPr>
        <p:txBody>
          <a:bodyPr wrap="square" lIns="0" tIns="0" rIns="0" bIns="0" rtlCol="0" anchor="ctr"/>
          <a:lstStyle/>
          <a:p>
            <a:pPr marL="0" indent="0">
              <a:buNone/>
            </a:pPr>
            <a:r>
              <a:rPr lang="en-US" sz="1300" b="1" dirty="0">
                <a:solidFill>
                  <a:srgbClr val="16233F"/>
                </a:solidFill>
                <a:latin typeface="Helvetica Neue" pitchFamily="34" charset="0"/>
                <a:ea typeface="Helvetica Neue" pitchFamily="34" charset="-122"/>
                <a:cs typeface="Helvetica Neue" pitchFamily="34" charset="-120"/>
              </a:rPr>
              <a:t>And it is not about state borders — it is about size of place</a:t>
            </a:r>
            <a:endParaRPr lang="en-US" sz="1300" dirty="0"/>
          </a:p>
        </p:txBody>
      </p:sp>
      <p:pic>
        <p:nvPicPr>
          <p:cNvPr id="12" name="Image 1" descr="/home/claude/icons/FaCity_sl.png"/>
          <p:cNvPicPr>
            <a:picLocks noChangeAspect="1"/>
          </p:cNvPicPr>
          <p:nvPr/>
        </p:nvPicPr>
        <p:blipFill>
          <a:blip r:embed="rId4"/>
          <a:stretch>
            <a:fillRect/>
          </a:stretch>
        </p:blipFill>
        <p:spPr>
          <a:xfrm>
            <a:off x="6080760" y="2295144"/>
            <a:ext cx="384048" cy="384048"/>
          </a:xfrm>
          <a:prstGeom prst="rect">
            <a:avLst/>
          </a:prstGeom>
        </p:spPr>
      </p:pic>
      <p:sp>
        <p:nvSpPr>
          <p:cNvPr id="13" name="Text 9"/>
          <p:cNvSpPr/>
          <p:nvPr/>
        </p:nvSpPr>
        <p:spPr>
          <a:xfrm>
            <a:off x="6675120" y="2249424"/>
            <a:ext cx="1783080" cy="475488"/>
          </a:xfrm>
          <a:prstGeom prst="rect">
            <a:avLst/>
          </a:prstGeom>
          <a:noFill/>
          <a:ln/>
        </p:spPr>
        <p:txBody>
          <a:bodyPr wrap="square" lIns="0" tIns="0" rIns="0" bIns="0" rtlCol="0" anchor="ctr"/>
          <a:lstStyle/>
          <a:p>
            <a:pPr marL="0" indent="0">
              <a:buNone/>
            </a:pPr>
            <a:r>
              <a:rPr lang="en-US" sz="1250" b="1" dirty="0">
                <a:solidFill>
                  <a:srgbClr val="16233F"/>
                </a:solidFill>
                <a:latin typeface="Helvetica Neue" pitchFamily="34" charset="0"/>
                <a:ea typeface="Helvetica Neue" pitchFamily="34" charset="-122"/>
                <a:cs typeface="Helvetica Neue" pitchFamily="34" charset="-120"/>
              </a:rPr>
              <a:t>Major city</a:t>
            </a:r>
            <a:endParaRPr lang="en-US" sz="1250" dirty="0"/>
          </a:p>
        </p:txBody>
      </p:sp>
      <p:sp>
        <p:nvSpPr>
          <p:cNvPr id="14" name="Shape 10"/>
          <p:cNvSpPr/>
          <p:nvPr/>
        </p:nvSpPr>
        <p:spPr>
          <a:xfrm>
            <a:off x="8503920" y="2359152"/>
            <a:ext cx="1282312" cy="274320"/>
          </a:xfrm>
          <a:prstGeom prst="rect">
            <a:avLst/>
          </a:prstGeom>
          <a:solidFill>
            <a:srgbClr val="9BA6BC"/>
          </a:solidFill>
          <a:ln w="12700">
            <a:solidFill>
              <a:srgbClr val="9BA6BC"/>
            </a:solidFill>
            <a:prstDash val="solid"/>
          </a:ln>
        </p:spPr>
        <p:txBody>
          <a:bodyPr/>
          <a:lstStyle/>
          <a:p>
            <a:endParaRPr lang="en-US" dirty="0"/>
          </a:p>
        </p:txBody>
      </p:sp>
      <p:sp>
        <p:nvSpPr>
          <p:cNvPr id="15" name="Text 11"/>
          <p:cNvSpPr/>
          <p:nvPr/>
        </p:nvSpPr>
        <p:spPr>
          <a:xfrm>
            <a:off x="10744200" y="2249424"/>
            <a:ext cx="777240" cy="475488"/>
          </a:xfrm>
          <a:prstGeom prst="rect">
            <a:avLst/>
          </a:prstGeom>
          <a:noFill/>
          <a:ln/>
        </p:spPr>
        <p:txBody>
          <a:bodyPr wrap="square" lIns="0" tIns="0" rIns="0" bIns="0" rtlCol="0" anchor="ctr"/>
          <a:lstStyle/>
          <a:p>
            <a:pPr marL="0" indent="0" algn="r">
              <a:buNone/>
            </a:pPr>
            <a:r>
              <a:rPr lang="en-US" sz="1800" b="1" dirty="0">
                <a:solidFill>
                  <a:srgbClr val="16233F"/>
                </a:solidFill>
                <a:latin typeface="Avenir" pitchFamily="34" charset="0"/>
                <a:ea typeface="Avenir" pitchFamily="34" charset="-122"/>
                <a:cs typeface="Avenir" pitchFamily="34" charset="-120"/>
              </a:rPr>
              <a:t>20%</a:t>
            </a:r>
            <a:endParaRPr lang="en-US" sz="1800" dirty="0"/>
          </a:p>
        </p:txBody>
      </p:sp>
      <p:pic>
        <p:nvPicPr>
          <p:cNvPr id="16" name="Image 2" descr="/home/claude/icons/FaBuilding_accd.png"/>
          <p:cNvPicPr>
            <a:picLocks noChangeAspect="1"/>
          </p:cNvPicPr>
          <p:nvPr/>
        </p:nvPicPr>
        <p:blipFill>
          <a:blip r:embed="rId5"/>
          <a:stretch>
            <a:fillRect/>
          </a:stretch>
        </p:blipFill>
        <p:spPr>
          <a:xfrm>
            <a:off x="6080760" y="3044952"/>
            <a:ext cx="384048" cy="384048"/>
          </a:xfrm>
          <a:prstGeom prst="rect">
            <a:avLst/>
          </a:prstGeom>
        </p:spPr>
      </p:pic>
      <p:sp>
        <p:nvSpPr>
          <p:cNvPr id="17" name="Text 12"/>
          <p:cNvSpPr/>
          <p:nvPr/>
        </p:nvSpPr>
        <p:spPr>
          <a:xfrm>
            <a:off x="6675120" y="2999232"/>
            <a:ext cx="1783080" cy="475488"/>
          </a:xfrm>
          <a:prstGeom prst="rect">
            <a:avLst/>
          </a:prstGeom>
          <a:noFill/>
          <a:ln/>
        </p:spPr>
        <p:txBody>
          <a:bodyPr wrap="square" lIns="0" tIns="0" rIns="0" bIns="0" rtlCol="0" anchor="ctr"/>
          <a:lstStyle/>
          <a:p>
            <a:pPr marL="0" indent="0">
              <a:buNone/>
            </a:pPr>
            <a:r>
              <a:rPr lang="en-US" sz="1250" b="1" dirty="0">
                <a:solidFill>
                  <a:srgbClr val="16233F"/>
                </a:solidFill>
                <a:latin typeface="Helvetica Neue" pitchFamily="34" charset="0"/>
                <a:ea typeface="Helvetica Neue" pitchFamily="34" charset="-122"/>
                <a:cs typeface="Helvetica Neue" pitchFamily="34" charset="-120"/>
              </a:rPr>
              <a:t>Regional city</a:t>
            </a:r>
            <a:endParaRPr lang="en-US" sz="1250" dirty="0"/>
          </a:p>
        </p:txBody>
      </p:sp>
      <p:sp>
        <p:nvSpPr>
          <p:cNvPr id="18" name="Shape 13"/>
          <p:cNvSpPr/>
          <p:nvPr/>
        </p:nvSpPr>
        <p:spPr>
          <a:xfrm>
            <a:off x="8503920" y="3108960"/>
            <a:ext cx="1724720" cy="274320"/>
          </a:xfrm>
          <a:prstGeom prst="rect">
            <a:avLst/>
          </a:prstGeom>
          <a:solidFill>
            <a:srgbClr val="7B9BF5"/>
          </a:solidFill>
          <a:ln w="12700">
            <a:solidFill>
              <a:srgbClr val="7B9BF5"/>
            </a:solidFill>
            <a:prstDash val="solid"/>
          </a:ln>
        </p:spPr>
        <p:txBody>
          <a:bodyPr/>
          <a:lstStyle/>
          <a:p>
            <a:endParaRPr lang="en-US" dirty="0"/>
          </a:p>
        </p:txBody>
      </p:sp>
      <p:sp>
        <p:nvSpPr>
          <p:cNvPr id="19" name="Text 14"/>
          <p:cNvSpPr/>
          <p:nvPr/>
        </p:nvSpPr>
        <p:spPr>
          <a:xfrm>
            <a:off x="10744200" y="2999232"/>
            <a:ext cx="777240" cy="475488"/>
          </a:xfrm>
          <a:prstGeom prst="rect">
            <a:avLst/>
          </a:prstGeom>
          <a:noFill/>
          <a:ln/>
        </p:spPr>
        <p:txBody>
          <a:bodyPr wrap="square" lIns="0" tIns="0" rIns="0" bIns="0" rtlCol="0" anchor="ctr"/>
          <a:lstStyle/>
          <a:p>
            <a:pPr marL="0" indent="0" algn="r">
              <a:buNone/>
            </a:pPr>
            <a:r>
              <a:rPr lang="en-US" sz="1800" b="1" dirty="0">
                <a:solidFill>
                  <a:srgbClr val="16233F"/>
                </a:solidFill>
                <a:latin typeface="Avenir" pitchFamily="34" charset="0"/>
                <a:ea typeface="Avenir" pitchFamily="34" charset="-122"/>
                <a:cs typeface="Avenir" pitchFamily="34" charset="-120"/>
              </a:rPr>
              <a:t>27%</a:t>
            </a:r>
            <a:endParaRPr lang="en-US" sz="1800" dirty="0"/>
          </a:p>
        </p:txBody>
      </p:sp>
      <p:pic>
        <p:nvPicPr>
          <p:cNvPr id="20" name="Image 3" descr="/home/claude/icons/FaStore_accd.png"/>
          <p:cNvPicPr>
            <a:picLocks noChangeAspect="1"/>
          </p:cNvPicPr>
          <p:nvPr/>
        </p:nvPicPr>
        <p:blipFill>
          <a:blip r:embed="rId6"/>
          <a:stretch>
            <a:fillRect/>
          </a:stretch>
        </p:blipFill>
        <p:spPr>
          <a:xfrm>
            <a:off x="6080760" y="3794760"/>
            <a:ext cx="384048" cy="384048"/>
          </a:xfrm>
          <a:prstGeom prst="rect">
            <a:avLst/>
          </a:prstGeom>
        </p:spPr>
      </p:pic>
      <p:sp>
        <p:nvSpPr>
          <p:cNvPr id="21" name="Text 15"/>
          <p:cNvSpPr/>
          <p:nvPr/>
        </p:nvSpPr>
        <p:spPr>
          <a:xfrm>
            <a:off x="6675120" y="3749040"/>
            <a:ext cx="1783080" cy="475488"/>
          </a:xfrm>
          <a:prstGeom prst="rect">
            <a:avLst/>
          </a:prstGeom>
          <a:noFill/>
          <a:ln/>
        </p:spPr>
        <p:txBody>
          <a:bodyPr wrap="square" lIns="0" tIns="0" rIns="0" bIns="0" rtlCol="0" anchor="ctr"/>
          <a:lstStyle/>
          <a:p>
            <a:pPr marL="0" indent="0">
              <a:buNone/>
            </a:pPr>
            <a:r>
              <a:rPr lang="en-US" sz="1250" b="1" dirty="0">
                <a:solidFill>
                  <a:srgbClr val="16233F"/>
                </a:solidFill>
                <a:latin typeface="Helvetica Neue" pitchFamily="34" charset="0"/>
                <a:ea typeface="Helvetica Neue" pitchFamily="34" charset="-122"/>
                <a:cs typeface="Helvetica Neue" pitchFamily="34" charset="-120"/>
              </a:rPr>
              <a:t>Small town</a:t>
            </a:r>
            <a:endParaRPr lang="en-US" sz="1250" dirty="0"/>
          </a:p>
        </p:txBody>
      </p:sp>
      <p:sp>
        <p:nvSpPr>
          <p:cNvPr id="22" name="Shape 16"/>
          <p:cNvSpPr/>
          <p:nvPr/>
        </p:nvSpPr>
        <p:spPr>
          <a:xfrm>
            <a:off x="8503920" y="3858768"/>
            <a:ext cx="2040726" cy="274320"/>
          </a:xfrm>
          <a:prstGeom prst="rect">
            <a:avLst/>
          </a:prstGeom>
          <a:solidFill>
            <a:srgbClr val="2251FF"/>
          </a:solidFill>
          <a:ln w="12700">
            <a:solidFill>
              <a:srgbClr val="2251FF"/>
            </a:solidFill>
            <a:prstDash val="solid"/>
          </a:ln>
        </p:spPr>
        <p:txBody>
          <a:bodyPr/>
          <a:lstStyle/>
          <a:p>
            <a:endParaRPr lang="en-US" dirty="0"/>
          </a:p>
        </p:txBody>
      </p:sp>
      <p:sp>
        <p:nvSpPr>
          <p:cNvPr id="23" name="Text 17"/>
          <p:cNvSpPr/>
          <p:nvPr/>
        </p:nvSpPr>
        <p:spPr>
          <a:xfrm>
            <a:off x="10744200" y="3749040"/>
            <a:ext cx="777240" cy="475488"/>
          </a:xfrm>
          <a:prstGeom prst="rect">
            <a:avLst/>
          </a:prstGeom>
          <a:noFill/>
          <a:ln/>
        </p:spPr>
        <p:txBody>
          <a:bodyPr wrap="square" lIns="0" tIns="0" rIns="0" bIns="0" rtlCol="0" anchor="ctr"/>
          <a:lstStyle/>
          <a:p>
            <a:pPr marL="0" indent="0" algn="r">
              <a:buNone/>
            </a:pPr>
            <a:r>
              <a:rPr lang="en-US" sz="1800" b="1" dirty="0">
                <a:solidFill>
                  <a:srgbClr val="16233F"/>
                </a:solidFill>
                <a:latin typeface="Avenir" pitchFamily="34" charset="0"/>
                <a:ea typeface="Avenir" pitchFamily="34" charset="-122"/>
                <a:cs typeface="Avenir" pitchFamily="34" charset="-120"/>
              </a:rPr>
              <a:t>32%</a:t>
            </a:r>
            <a:endParaRPr lang="en-US" sz="1800" dirty="0"/>
          </a:p>
        </p:txBody>
      </p:sp>
      <p:pic>
        <p:nvPicPr>
          <p:cNvPr id="24" name="Image 4" descr="/home/claude/icons/FaTractor_accd.png"/>
          <p:cNvPicPr>
            <a:picLocks noChangeAspect="1"/>
          </p:cNvPicPr>
          <p:nvPr/>
        </p:nvPicPr>
        <p:blipFill>
          <a:blip r:embed="rId7"/>
          <a:stretch>
            <a:fillRect/>
          </a:stretch>
        </p:blipFill>
        <p:spPr>
          <a:xfrm>
            <a:off x="6080760" y="4544568"/>
            <a:ext cx="384048" cy="384048"/>
          </a:xfrm>
          <a:prstGeom prst="rect">
            <a:avLst/>
          </a:prstGeom>
        </p:spPr>
      </p:pic>
      <p:sp>
        <p:nvSpPr>
          <p:cNvPr id="25" name="Text 18"/>
          <p:cNvSpPr/>
          <p:nvPr/>
        </p:nvSpPr>
        <p:spPr>
          <a:xfrm>
            <a:off x="6675120" y="4498848"/>
            <a:ext cx="1783080" cy="475488"/>
          </a:xfrm>
          <a:prstGeom prst="rect">
            <a:avLst/>
          </a:prstGeom>
          <a:noFill/>
          <a:ln/>
        </p:spPr>
        <p:txBody>
          <a:bodyPr wrap="square" lIns="0" tIns="0" rIns="0" bIns="0" rtlCol="0" anchor="ctr"/>
          <a:lstStyle/>
          <a:p>
            <a:pPr marL="0" indent="0">
              <a:buNone/>
            </a:pPr>
            <a:r>
              <a:rPr lang="en-US" sz="1250" b="1" dirty="0">
                <a:solidFill>
                  <a:srgbClr val="16233F"/>
                </a:solidFill>
                <a:latin typeface="Helvetica Neue" pitchFamily="34" charset="0"/>
                <a:ea typeface="Helvetica Neue" pitchFamily="34" charset="-122"/>
                <a:cs typeface="Helvetica Neue" pitchFamily="34" charset="-120"/>
              </a:rPr>
              <a:t>Rural / remote</a:t>
            </a:r>
            <a:endParaRPr lang="en-US" sz="1250" dirty="0"/>
          </a:p>
        </p:txBody>
      </p:sp>
      <p:sp>
        <p:nvSpPr>
          <p:cNvPr id="26" name="Shape 19"/>
          <p:cNvSpPr/>
          <p:nvPr/>
        </p:nvSpPr>
        <p:spPr>
          <a:xfrm>
            <a:off x="8503920" y="4608576"/>
            <a:ext cx="1977524" cy="274320"/>
          </a:xfrm>
          <a:prstGeom prst="rect">
            <a:avLst/>
          </a:prstGeom>
          <a:solidFill>
            <a:srgbClr val="2251FF"/>
          </a:solidFill>
          <a:ln w="12700">
            <a:solidFill>
              <a:srgbClr val="2251FF"/>
            </a:solidFill>
            <a:prstDash val="solid"/>
          </a:ln>
        </p:spPr>
        <p:txBody>
          <a:bodyPr/>
          <a:lstStyle/>
          <a:p>
            <a:endParaRPr lang="en-US" dirty="0"/>
          </a:p>
        </p:txBody>
      </p:sp>
      <p:sp>
        <p:nvSpPr>
          <p:cNvPr id="27" name="Text 20"/>
          <p:cNvSpPr/>
          <p:nvPr/>
        </p:nvSpPr>
        <p:spPr>
          <a:xfrm>
            <a:off x="10744200" y="4498848"/>
            <a:ext cx="777240" cy="475488"/>
          </a:xfrm>
          <a:prstGeom prst="rect">
            <a:avLst/>
          </a:prstGeom>
          <a:noFill/>
          <a:ln/>
        </p:spPr>
        <p:txBody>
          <a:bodyPr wrap="square" lIns="0" tIns="0" rIns="0" bIns="0" rtlCol="0" anchor="ctr"/>
          <a:lstStyle/>
          <a:p>
            <a:pPr marL="0" indent="0" algn="r">
              <a:buNone/>
            </a:pPr>
            <a:r>
              <a:rPr lang="en-US" sz="1800" b="1" dirty="0">
                <a:solidFill>
                  <a:srgbClr val="16233F"/>
                </a:solidFill>
                <a:latin typeface="Avenir" pitchFamily="34" charset="0"/>
                <a:ea typeface="Avenir" pitchFamily="34" charset="-122"/>
                <a:cs typeface="Avenir" pitchFamily="34" charset="-120"/>
              </a:rPr>
              <a:t>31%</a:t>
            </a:r>
            <a:endParaRPr lang="en-US" sz="1800" dirty="0"/>
          </a:p>
        </p:txBody>
      </p:sp>
      <p:sp>
        <p:nvSpPr>
          <p:cNvPr id="28" name="Text 21"/>
          <p:cNvSpPr/>
          <p:nvPr/>
        </p:nvSpPr>
        <p:spPr>
          <a:xfrm>
            <a:off x="6080760" y="5230368"/>
            <a:ext cx="5440680" cy="502920"/>
          </a:xfrm>
          <a:prstGeom prst="rect">
            <a:avLst/>
          </a:prstGeom>
          <a:noFill/>
          <a:ln/>
        </p:spPr>
        <p:txBody>
          <a:bodyPr wrap="square" lIns="0" tIns="0" rIns="0" bIns="0" rtlCol="0" anchor="ctr"/>
          <a:lstStyle/>
          <a:p>
            <a:pPr marL="0" indent="0">
              <a:lnSpc>
                <a:spcPts val="1700"/>
              </a:lnSpc>
              <a:buNone/>
            </a:pPr>
            <a:r>
              <a:rPr lang="en-US" sz="1150" dirty="0">
                <a:solidFill>
                  <a:srgbClr val="6B7280"/>
                </a:solidFill>
                <a:latin typeface="Helvetica Neue Light" pitchFamily="34" charset="0"/>
                <a:ea typeface="Helvetica Neue Light" pitchFamily="34" charset="-122"/>
                <a:cs typeface="Helvetica Neue Light" pitchFamily="34" charset="-120"/>
              </a:rPr>
              <a:t>Support climbs steeply the moment you leave the cities — and then flattens. A small town and a rural district vote the same way.</a:t>
            </a:r>
            <a:endParaRPr lang="en-US" sz="1150" dirty="0"/>
          </a:p>
        </p:txBody>
      </p:sp>
      <p:sp>
        <p:nvSpPr>
          <p:cNvPr id="29" name="Shape 22"/>
          <p:cNvSpPr/>
          <p:nvPr/>
        </p:nvSpPr>
        <p:spPr>
          <a:xfrm>
            <a:off x="6035040" y="5760720"/>
            <a:ext cx="5486400" cy="548640"/>
          </a:xfrm>
          <a:prstGeom prst="rect">
            <a:avLst/>
          </a:prstGeom>
          <a:solidFill>
            <a:srgbClr val="0B1B4D"/>
          </a:solidFill>
          <a:ln w="12700">
            <a:solidFill>
              <a:srgbClr val="0B1B4D"/>
            </a:solidFill>
            <a:prstDash val="solid"/>
          </a:ln>
        </p:spPr>
        <p:txBody>
          <a:bodyPr/>
          <a:lstStyle/>
          <a:p>
            <a:endParaRPr lang="en-US" dirty="0"/>
          </a:p>
        </p:txBody>
      </p:sp>
      <p:sp>
        <p:nvSpPr>
          <p:cNvPr id="30" name="Text 23"/>
          <p:cNvSpPr/>
          <p:nvPr/>
        </p:nvSpPr>
        <p:spPr>
          <a:xfrm>
            <a:off x="6291072" y="5760720"/>
            <a:ext cx="5029200" cy="548640"/>
          </a:xfrm>
          <a:prstGeom prst="rect">
            <a:avLst/>
          </a:prstGeom>
          <a:noFill/>
          <a:ln/>
        </p:spPr>
        <p:txBody>
          <a:bodyPr wrap="square" lIns="0" tIns="0" rIns="0" bIns="0" rtlCol="0" anchor="ctr"/>
          <a:lstStyle/>
          <a:p>
            <a:pPr marL="0" indent="0">
              <a:buNone/>
            </a:pPr>
            <a:r>
              <a:rPr lang="en-US" sz="2000" b="1" dirty="0">
                <a:solidFill>
                  <a:srgbClr val="FFFFFF"/>
                </a:solidFill>
                <a:latin typeface="Avenir" pitchFamily="34" charset="0"/>
                <a:ea typeface="Avenir" pitchFamily="34" charset="-122"/>
                <a:cs typeface="Avenir" pitchFamily="34" charset="-120"/>
              </a:rPr>
              <a:t>55%</a:t>
            </a:r>
            <a:r>
              <a:rPr lang="en-US" sz="1150" dirty="0">
                <a:solidFill>
                  <a:srgbClr val="D6E2F8"/>
                </a:solidFill>
                <a:latin typeface="Helvetica Neue Light" pitchFamily="34" charset="0"/>
                <a:ea typeface="Helvetica Neue Light" pitchFamily="34" charset="-122"/>
                <a:cs typeface="Helvetica Neue Light" pitchFamily="34" charset="-120"/>
              </a:rPr>
              <a:t>  live outside a capital city — against 44% of all Australians.</a:t>
            </a:r>
            <a:endParaRPr lang="en-US" sz="2000" dirty="0"/>
          </a:p>
        </p:txBody>
      </p:sp>
      <p:sp>
        <p:nvSpPr>
          <p:cNvPr id="31" name="Text 24"/>
          <p:cNvSpPr/>
          <p:nvPr/>
        </p:nvSpPr>
        <p:spPr>
          <a:xfrm>
            <a:off x="640080" y="6364224"/>
            <a:ext cx="4572000" cy="237744"/>
          </a:xfrm>
          <a:prstGeom prst="rect">
            <a:avLst/>
          </a:prstGeom>
          <a:noFill/>
          <a:ln/>
        </p:spPr>
        <p:txBody>
          <a:bodyPr wrap="square" lIns="0" tIns="0" rIns="0" bIns="0" rtlCol="0" anchor="ctr"/>
          <a:lstStyle/>
          <a:p>
            <a:pPr marL="0" indent="0">
              <a:buNone/>
            </a:pPr>
            <a:r>
              <a:rPr lang="en-US" sz="900" dirty="0">
                <a:solidFill>
                  <a:srgbClr val="9BA6BC"/>
                </a:solidFill>
                <a:latin typeface="Helvetica Neue Light" pitchFamily="34" charset="0"/>
                <a:ea typeface="Helvetica Neue Light" pitchFamily="34" charset="-122"/>
                <a:cs typeface="Helvetica Neue Light" pitchFamily="34" charset="-120"/>
              </a:rPr>
              <a:t>One Nation Voter Study</a:t>
            </a:r>
            <a:endParaRPr lang="en-US" sz="900" dirty="0"/>
          </a:p>
        </p:txBody>
      </p:sp>
      <p:sp>
        <p:nvSpPr>
          <p:cNvPr id="32" name="Text 25"/>
          <p:cNvSpPr/>
          <p:nvPr/>
        </p:nvSpPr>
        <p:spPr>
          <a:xfrm>
            <a:off x="2926080" y="6364224"/>
            <a:ext cx="7863840" cy="237744"/>
          </a:xfrm>
          <a:prstGeom prst="rect">
            <a:avLst/>
          </a:prstGeom>
          <a:noFill/>
          <a:ln/>
        </p:spPr>
        <p:txBody>
          <a:bodyPr wrap="square" lIns="0" tIns="0" rIns="0" bIns="0" rtlCol="0" anchor="ctr"/>
          <a:lstStyle/>
          <a:p>
            <a:pPr marL="0" indent="0" algn="r">
              <a:buNone/>
            </a:pPr>
            <a:r>
              <a:rPr lang="en-US" sz="850" dirty="0">
                <a:solidFill>
                  <a:srgbClr val="9BA6BC"/>
                </a:solidFill>
                <a:latin typeface="Helvetica Neue Light" pitchFamily="34" charset="0"/>
                <a:ea typeface="Helvetica Neue Light" pitchFamily="34" charset="-122"/>
                <a:cs typeface="Helvetica Neue Light" pitchFamily="34" charset="-120"/>
              </a:rPr>
              <a:t>Asked of 5,043 Australian voters; national figure 23%. Northern Territory not separately measured.</a:t>
            </a:r>
            <a:endParaRPr lang="en-US" sz="850" dirty="0"/>
          </a:p>
        </p:txBody>
      </p:sp>
      <p:sp>
        <p:nvSpPr>
          <p:cNvPr id="33" name="Text 26"/>
          <p:cNvSpPr/>
          <p:nvPr/>
        </p:nvSpPr>
        <p:spPr>
          <a:xfrm>
            <a:off x="11155680" y="6364224"/>
            <a:ext cx="411480" cy="237744"/>
          </a:xfrm>
          <a:prstGeom prst="rect">
            <a:avLst/>
          </a:prstGeom>
          <a:noFill/>
          <a:ln/>
        </p:spPr>
        <p:txBody>
          <a:bodyPr wrap="square" lIns="0" tIns="0" rIns="0" bIns="0" rtlCol="0" anchor="ctr"/>
          <a:lstStyle/>
          <a:p>
            <a:pPr marL="0" indent="0" algn="r">
              <a:buNone/>
            </a:pPr>
            <a:r>
              <a:rPr lang="en-US" sz="900" dirty="0">
                <a:solidFill>
                  <a:srgbClr val="9BA6BC"/>
                </a:solidFill>
                <a:latin typeface="Helvetica Neue Light" pitchFamily="34" charset="0"/>
                <a:ea typeface="Helvetica Neue Light" pitchFamily="34" charset="-122"/>
                <a:cs typeface="Helvetica Neue Light"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Older than the country as a whole.</a:t>
            </a:r>
            <a:endParaRPr lang="en-US" sz="2600" dirty="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dirty="0">
                <a:solidFill>
                  <a:srgbClr val="6E7480"/>
                </a:solidFill>
                <a:latin typeface="Helvetica Neue Light" pitchFamily="34" charset="0"/>
                <a:ea typeface="Helvetica Neue Light" pitchFamily="34" charset="-122"/>
                <a:cs typeface="Helvetica Neue Light" pitchFamily="34" charset="-120"/>
              </a:rPr>
              <a:t>Q.  Which of these age groups are you in?</a:t>
            </a:r>
            <a:endParaRPr lang="en-US" sz="1250" dirty="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dirty="0">
                <a:solidFill>
                  <a:srgbClr val="2251FF"/>
                </a:solidFill>
                <a:latin typeface="Avenir" pitchFamily="34" charset="0"/>
                <a:ea typeface="Avenir" pitchFamily="34" charset="-122"/>
                <a:cs typeface="Avenir" pitchFamily="34" charset="-120"/>
              </a:rPr>
              <a:t>56%</a:t>
            </a:r>
            <a:endParaRPr lang="en-US" sz="7600" dirty="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dirty="0">
                <a:solidFill>
                  <a:srgbClr val="1A1A1A"/>
                </a:solidFill>
                <a:latin typeface="Helvetica Neue Light" pitchFamily="34" charset="0"/>
                <a:ea typeface="Helvetica Neue Light" pitchFamily="34" charset="-122"/>
                <a:cs typeface="Helvetica Neue Light" pitchFamily="34" charset="-120"/>
              </a:rPr>
              <a:t>are aged 50 or over</a:t>
            </a:r>
            <a:endParaRPr lang="en-US" sz="1500" dirty="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dirty="0">
                <a:solidFill>
                  <a:srgbClr val="6E7480"/>
                </a:solidFill>
                <a:latin typeface="Helvetica Neue Light" pitchFamily="34" charset="0"/>
                <a:ea typeface="Helvetica Neue Light" pitchFamily="34" charset="-122"/>
                <a:cs typeface="Helvetica Neue Light" pitchFamily="34" charset="-120"/>
              </a:rPr>
              <a:t>Against 49% of all Australian adults. Only one voter in six is under 35.</a:t>
            </a:r>
            <a:endParaRPr lang="en-US" sz="1250" dirty="0"/>
          </a:p>
        </p:txBody>
      </p:sp>
      <p:sp>
        <p:nvSpPr>
          <p:cNvPr id="7" name="Text 5"/>
          <p:cNvSpPr/>
          <p:nvPr/>
        </p:nvSpPr>
        <p:spPr>
          <a:xfrm>
            <a:off x="6035040" y="2514600"/>
            <a:ext cx="2377440" cy="49377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18–24</a:t>
            </a:r>
            <a:endParaRPr lang="en-US" sz="1350" dirty="0"/>
          </a:p>
        </p:txBody>
      </p:sp>
      <p:sp>
        <p:nvSpPr>
          <p:cNvPr id="8" name="Shape 6"/>
          <p:cNvSpPr/>
          <p:nvPr/>
        </p:nvSpPr>
        <p:spPr>
          <a:xfrm>
            <a:off x="8732520" y="2660904"/>
            <a:ext cx="707136" cy="201168"/>
          </a:xfrm>
          <a:prstGeom prst="rect">
            <a:avLst/>
          </a:prstGeom>
          <a:solidFill>
            <a:srgbClr val="2251FF"/>
          </a:solidFill>
          <a:ln w="12700">
            <a:solidFill>
              <a:srgbClr val="2251FF"/>
            </a:solidFill>
            <a:prstDash val="solid"/>
          </a:ln>
        </p:spPr>
        <p:txBody>
          <a:bodyPr/>
          <a:lstStyle/>
          <a:p>
            <a:endParaRPr lang="en-AU" dirty="0"/>
          </a:p>
        </p:txBody>
      </p:sp>
      <p:sp>
        <p:nvSpPr>
          <p:cNvPr id="9" name="Text 7"/>
          <p:cNvSpPr/>
          <p:nvPr/>
        </p:nvSpPr>
        <p:spPr>
          <a:xfrm>
            <a:off x="9558528" y="2514600"/>
            <a:ext cx="868680" cy="493776"/>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8%</a:t>
            </a:r>
            <a:endParaRPr lang="en-US" sz="1350" dirty="0"/>
          </a:p>
        </p:txBody>
      </p:sp>
      <p:sp>
        <p:nvSpPr>
          <p:cNvPr id="10" name="Text 8"/>
          <p:cNvSpPr/>
          <p:nvPr/>
        </p:nvSpPr>
        <p:spPr>
          <a:xfrm>
            <a:off x="6035040" y="3081528"/>
            <a:ext cx="2377440" cy="49377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25–34</a:t>
            </a:r>
            <a:endParaRPr lang="en-US" sz="1350" dirty="0"/>
          </a:p>
        </p:txBody>
      </p:sp>
      <p:sp>
        <p:nvSpPr>
          <p:cNvPr id="11" name="Shape 9"/>
          <p:cNvSpPr/>
          <p:nvPr/>
        </p:nvSpPr>
        <p:spPr>
          <a:xfrm>
            <a:off x="8732520" y="3227832"/>
            <a:ext cx="795528" cy="201168"/>
          </a:xfrm>
          <a:prstGeom prst="rect">
            <a:avLst/>
          </a:prstGeom>
          <a:solidFill>
            <a:srgbClr val="2251FF"/>
          </a:solidFill>
          <a:ln w="12700">
            <a:solidFill>
              <a:srgbClr val="2251FF"/>
            </a:solidFill>
            <a:prstDash val="solid"/>
          </a:ln>
        </p:spPr>
        <p:txBody>
          <a:bodyPr/>
          <a:lstStyle/>
          <a:p>
            <a:endParaRPr lang="en-AU" dirty="0"/>
          </a:p>
        </p:txBody>
      </p:sp>
      <p:sp>
        <p:nvSpPr>
          <p:cNvPr id="12" name="Text 10"/>
          <p:cNvSpPr/>
          <p:nvPr/>
        </p:nvSpPr>
        <p:spPr>
          <a:xfrm>
            <a:off x="9646920" y="3081528"/>
            <a:ext cx="868680" cy="493776"/>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9%</a:t>
            </a:r>
            <a:endParaRPr lang="en-US" sz="1350" dirty="0"/>
          </a:p>
        </p:txBody>
      </p:sp>
      <p:sp>
        <p:nvSpPr>
          <p:cNvPr id="13" name="Text 11"/>
          <p:cNvSpPr/>
          <p:nvPr/>
        </p:nvSpPr>
        <p:spPr>
          <a:xfrm>
            <a:off x="6035040" y="3648456"/>
            <a:ext cx="2377440" cy="49377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35–49</a:t>
            </a:r>
            <a:endParaRPr lang="en-US" sz="1350" dirty="0"/>
          </a:p>
        </p:txBody>
      </p:sp>
      <p:sp>
        <p:nvSpPr>
          <p:cNvPr id="14" name="Shape 12"/>
          <p:cNvSpPr/>
          <p:nvPr/>
        </p:nvSpPr>
        <p:spPr>
          <a:xfrm>
            <a:off x="8732520" y="3794760"/>
            <a:ext cx="2386584" cy="201168"/>
          </a:xfrm>
          <a:prstGeom prst="rect">
            <a:avLst/>
          </a:prstGeom>
          <a:solidFill>
            <a:srgbClr val="2251FF"/>
          </a:solidFill>
          <a:ln w="12700">
            <a:solidFill>
              <a:srgbClr val="2251FF"/>
            </a:solidFill>
            <a:prstDash val="solid"/>
          </a:ln>
        </p:spPr>
        <p:txBody>
          <a:bodyPr/>
          <a:lstStyle/>
          <a:p>
            <a:endParaRPr lang="en-AU" dirty="0"/>
          </a:p>
        </p:txBody>
      </p:sp>
      <p:sp>
        <p:nvSpPr>
          <p:cNvPr id="15" name="Text 13"/>
          <p:cNvSpPr/>
          <p:nvPr/>
        </p:nvSpPr>
        <p:spPr>
          <a:xfrm>
            <a:off x="11237976" y="3648456"/>
            <a:ext cx="868680" cy="493776"/>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27%</a:t>
            </a:r>
            <a:endParaRPr lang="en-US" sz="1350" dirty="0"/>
          </a:p>
        </p:txBody>
      </p:sp>
      <p:sp>
        <p:nvSpPr>
          <p:cNvPr id="16" name="Text 14"/>
          <p:cNvSpPr/>
          <p:nvPr/>
        </p:nvSpPr>
        <p:spPr>
          <a:xfrm>
            <a:off x="6035040" y="4215384"/>
            <a:ext cx="2377440" cy="49377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50–64</a:t>
            </a:r>
            <a:endParaRPr lang="en-US" sz="1350" dirty="0"/>
          </a:p>
        </p:txBody>
      </p:sp>
      <p:sp>
        <p:nvSpPr>
          <p:cNvPr id="17" name="Shape 15"/>
          <p:cNvSpPr/>
          <p:nvPr/>
        </p:nvSpPr>
        <p:spPr>
          <a:xfrm>
            <a:off x="8732520" y="4361688"/>
            <a:ext cx="2474976" cy="201168"/>
          </a:xfrm>
          <a:prstGeom prst="rect">
            <a:avLst/>
          </a:prstGeom>
          <a:solidFill>
            <a:srgbClr val="2251FF"/>
          </a:solidFill>
          <a:ln w="12700">
            <a:solidFill>
              <a:srgbClr val="2251FF"/>
            </a:solidFill>
            <a:prstDash val="solid"/>
          </a:ln>
        </p:spPr>
        <p:txBody>
          <a:bodyPr/>
          <a:lstStyle/>
          <a:p>
            <a:endParaRPr lang="en-AU" dirty="0"/>
          </a:p>
        </p:txBody>
      </p:sp>
      <p:sp>
        <p:nvSpPr>
          <p:cNvPr id="18" name="Text 16"/>
          <p:cNvSpPr/>
          <p:nvPr/>
        </p:nvSpPr>
        <p:spPr>
          <a:xfrm>
            <a:off x="11326368" y="4215384"/>
            <a:ext cx="868680" cy="493776"/>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28%</a:t>
            </a:r>
            <a:endParaRPr lang="en-US" sz="1350" dirty="0"/>
          </a:p>
        </p:txBody>
      </p:sp>
      <p:sp>
        <p:nvSpPr>
          <p:cNvPr id="19" name="Text 17"/>
          <p:cNvSpPr/>
          <p:nvPr/>
        </p:nvSpPr>
        <p:spPr>
          <a:xfrm>
            <a:off x="6035040" y="4782312"/>
            <a:ext cx="2377440" cy="49377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65 and over</a:t>
            </a:r>
            <a:endParaRPr lang="en-US" sz="1350" dirty="0"/>
          </a:p>
        </p:txBody>
      </p:sp>
      <p:sp>
        <p:nvSpPr>
          <p:cNvPr id="20" name="Shape 18"/>
          <p:cNvSpPr/>
          <p:nvPr/>
        </p:nvSpPr>
        <p:spPr>
          <a:xfrm>
            <a:off x="8732520" y="4928616"/>
            <a:ext cx="2474976" cy="201168"/>
          </a:xfrm>
          <a:prstGeom prst="rect">
            <a:avLst/>
          </a:prstGeom>
          <a:solidFill>
            <a:srgbClr val="2251FF"/>
          </a:solidFill>
          <a:ln w="12700">
            <a:solidFill>
              <a:srgbClr val="2251FF"/>
            </a:solidFill>
            <a:prstDash val="solid"/>
          </a:ln>
        </p:spPr>
        <p:txBody>
          <a:bodyPr/>
          <a:lstStyle/>
          <a:p>
            <a:endParaRPr lang="en-AU" dirty="0"/>
          </a:p>
        </p:txBody>
      </p:sp>
      <p:sp>
        <p:nvSpPr>
          <p:cNvPr id="21" name="Text 19"/>
          <p:cNvSpPr/>
          <p:nvPr/>
        </p:nvSpPr>
        <p:spPr>
          <a:xfrm>
            <a:off x="11326368" y="4782312"/>
            <a:ext cx="868680" cy="493776"/>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28%</a:t>
            </a:r>
            <a:endParaRPr lang="en-US" sz="1350" dirty="0"/>
          </a:p>
        </p:txBody>
      </p:sp>
      <p:sp>
        <p:nvSpPr>
          <p:cNvPr id="23" name="Text 2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24" name="Text 2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7</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And more male.</a:t>
            </a:r>
            <a:endParaRPr lang="en-US" sz="2600" dirty="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dirty="0">
                <a:solidFill>
                  <a:srgbClr val="6E7480"/>
                </a:solidFill>
                <a:latin typeface="Helvetica Neue Light" pitchFamily="34" charset="0"/>
                <a:ea typeface="Helvetica Neue Light" pitchFamily="34" charset="-122"/>
                <a:cs typeface="Helvetica Neue Light" pitchFamily="34" charset="-120"/>
              </a:rPr>
              <a:t>Q.  Are you male or female?</a:t>
            </a:r>
            <a:endParaRPr lang="en-US" sz="1250" dirty="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dirty="0">
                <a:solidFill>
                  <a:srgbClr val="2251FF"/>
                </a:solidFill>
                <a:latin typeface="Avenir" pitchFamily="34" charset="0"/>
                <a:ea typeface="Avenir" pitchFamily="34" charset="-122"/>
                <a:cs typeface="Avenir" pitchFamily="34" charset="-120"/>
              </a:rPr>
              <a:t>62%</a:t>
            </a:r>
            <a:endParaRPr lang="en-US" sz="7600" dirty="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dirty="0">
                <a:solidFill>
                  <a:srgbClr val="1A1A1A"/>
                </a:solidFill>
                <a:latin typeface="Helvetica Neue Light" pitchFamily="34" charset="0"/>
                <a:ea typeface="Helvetica Neue Light" pitchFamily="34" charset="-122"/>
                <a:cs typeface="Helvetica Neue Light" pitchFamily="34" charset="-120"/>
              </a:rPr>
              <a:t>of One Nation voters are men</a:t>
            </a:r>
            <a:endParaRPr lang="en-US" sz="1500" dirty="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dirty="0">
                <a:solidFill>
                  <a:srgbClr val="6E7480"/>
                </a:solidFill>
                <a:latin typeface="Helvetica Neue Light" pitchFamily="34" charset="0"/>
                <a:ea typeface="Helvetica Neue Light" pitchFamily="34" charset="-122"/>
                <a:cs typeface="Helvetica Neue Light" pitchFamily="34" charset="-120"/>
              </a:rPr>
              <a:t>The gender gap is one of the clearest features of this survey. </a:t>
            </a:r>
            <a:endParaRPr lang="en-US" sz="1250" dirty="0"/>
          </a:p>
        </p:txBody>
      </p:sp>
      <p:sp>
        <p:nvSpPr>
          <p:cNvPr id="7" name="Text 5"/>
          <p:cNvSpPr/>
          <p:nvPr/>
        </p:nvSpPr>
        <p:spPr>
          <a:xfrm>
            <a:off x="6035040" y="2743200"/>
            <a:ext cx="2377440" cy="612648"/>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Male</a:t>
            </a:r>
            <a:endParaRPr lang="en-US" sz="1350" dirty="0"/>
          </a:p>
        </p:txBody>
      </p:sp>
      <p:sp>
        <p:nvSpPr>
          <p:cNvPr id="8" name="Shape 6"/>
          <p:cNvSpPr/>
          <p:nvPr/>
        </p:nvSpPr>
        <p:spPr>
          <a:xfrm>
            <a:off x="8732520" y="2948940"/>
            <a:ext cx="2529371" cy="201168"/>
          </a:xfrm>
          <a:prstGeom prst="rect">
            <a:avLst/>
          </a:prstGeom>
          <a:solidFill>
            <a:srgbClr val="2251FF"/>
          </a:solidFill>
          <a:ln w="12700">
            <a:solidFill>
              <a:srgbClr val="2251FF"/>
            </a:solidFill>
            <a:prstDash val="solid"/>
          </a:ln>
        </p:spPr>
        <p:txBody>
          <a:bodyPr/>
          <a:lstStyle/>
          <a:p>
            <a:endParaRPr lang="en-AU" dirty="0"/>
          </a:p>
        </p:txBody>
      </p:sp>
      <p:sp>
        <p:nvSpPr>
          <p:cNvPr id="9" name="Text 7"/>
          <p:cNvSpPr/>
          <p:nvPr/>
        </p:nvSpPr>
        <p:spPr>
          <a:xfrm>
            <a:off x="11380763" y="2743200"/>
            <a:ext cx="868680" cy="612648"/>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62%</a:t>
            </a:r>
            <a:endParaRPr lang="en-US" sz="1350" dirty="0"/>
          </a:p>
        </p:txBody>
      </p:sp>
      <p:sp>
        <p:nvSpPr>
          <p:cNvPr id="10" name="Text 8"/>
          <p:cNvSpPr/>
          <p:nvPr/>
        </p:nvSpPr>
        <p:spPr>
          <a:xfrm>
            <a:off x="6035040" y="3429000"/>
            <a:ext cx="2377440" cy="612648"/>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Female</a:t>
            </a:r>
            <a:endParaRPr lang="en-US" sz="1350" dirty="0"/>
          </a:p>
        </p:txBody>
      </p:sp>
      <p:sp>
        <p:nvSpPr>
          <p:cNvPr id="11" name="Shape 9"/>
          <p:cNvSpPr/>
          <p:nvPr/>
        </p:nvSpPr>
        <p:spPr>
          <a:xfrm>
            <a:off x="8732520" y="3634740"/>
            <a:ext cx="1550260" cy="201168"/>
          </a:xfrm>
          <a:prstGeom prst="rect">
            <a:avLst/>
          </a:prstGeom>
          <a:solidFill>
            <a:srgbClr val="2251FF"/>
          </a:solidFill>
          <a:ln w="12700">
            <a:solidFill>
              <a:srgbClr val="2251FF"/>
            </a:solidFill>
            <a:prstDash val="solid"/>
          </a:ln>
        </p:spPr>
        <p:txBody>
          <a:bodyPr/>
          <a:lstStyle/>
          <a:p>
            <a:endParaRPr lang="en-AU" dirty="0"/>
          </a:p>
        </p:txBody>
      </p:sp>
      <p:sp>
        <p:nvSpPr>
          <p:cNvPr id="12" name="Text 10"/>
          <p:cNvSpPr/>
          <p:nvPr/>
        </p:nvSpPr>
        <p:spPr>
          <a:xfrm>
            <a:off x="10401652" y="3429000"/>
            <a:ext cx="868680" cy="612648"/>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38%</a:t>
            </a:r>
            <a:endParaRPr lang="en-US" sz="1350" dirty="0"/>
          </a:p>
        </p:txBody>
      </p:sp>
      <p:sp>
        <p:nvSpPr>
          <p:cNvPr id="14" name="Text 12"/>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15" name="Text 13"/>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8</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They own their homes.</a:t>
            </a:r>
            <a:endParaRPr lang="en-US" sz="2600" dirty="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dirty="0">
                <a:solidFill>
                  <a:srgbClr val="6E7480"/>
                </a:solidFill>
                <a:latin typeface="Helvetica Neue Light" pitchFamily="34" charset="0"/>
                <a:ea typeface="Helvetica Neue Light" pitchFamily="34" charset="-122"/>
                <a:cs typeface="Helvetica Neue Light" pitchFamily="34" charset="-120"/>
              </a:rPr>
              <a:t>Q.  Which best describes your housing situation?</a:t>
            </a:r>
            <a:endParaRPr lang="en-US" sz="1250" dirty="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dirty="0">
                <a:solidFill>
                  <a:srgbClr val="2251FF"/>
                </a:solidFill>
                <a:latin typeface="Avenir" pitchFamily="34" charset="0"/>
                <a:ea typeface="Avenir" pitchFamily="34" charset="-122"/>
                <a:cs typeface="Avenir" pitchFamily="34" charset="-120"/>
              </a:rPr>
              <a:t>77%</a:t>
            </a:r>
            <a:endParaRPr lang="en-US" sz="7600" dirty="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dirty="0">
                <a:solidFill>
                  <a:srgbClr val="1A1A1A"/>
                </a:solidFill>
                <a:latin typeface="Helvetica Neue Light" pitchFamily="34" charset="0"/>
                <a:ea typeface="Helvetica Neue Light" pitchFamily="34" charset="-122"/>
                <a:cs typeface="Helvetica Neue Light" pitchFamily="34" charset="-120"/>
              </a:rPr>
              <a:t>own their own home</a:t>
            </a:r>
            <a:endParaRPr lang="en-US" sz="1500" dirty="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dirty="0">
                <a:solidFill>
                  <a:srgbClr val="6E7480"/>
                </a:solidFill>
                <a:latin typeface="Helvetica Neue Light" pitchFamily="34" charset="0"/>
                <a:ea typeface="Helvetica Neue Light" pitchFamily="34" charset="-122"/>
                <a:cs typeface="Helvetica Neue Light" pitchFamily="34" charset="-120"/>
              </a:rPr>
              <a:t>Against 67% of Australians generally. Just 17% rent.</a:t>
            </a:r>
            <a:endParaRPr lang="en-US" sz="1250" dirty="0"/>
          </a:p>
        </p:txBody>
      </p:sp>
      <p:sp>
        <p:nvSpPr>
          <p:cNvPr id="7" name="Text 5"/>
          <p:cNvSpPr/>
          <p:nvPr/>
        </p:nvSpPr>
        <p:spPr>
          <a:xfrm>
            <a:off x="6035040" y="2606040"/>
            <a:ext cx="2651760" cy="530352"/>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Own outright</a:t>
            </a:r>
            <a:endParaRPr lang="en-US" sz="1350" dirty="0"/>
          </a:p>
        </p:txBody>
      </p:sp>
      <p:sp>
        <p:nvSpPr>
          <p:cNvPr id="8" name="Shape 6"/>
          <p:cNvSpPr/>
          <p:nvPr/>
        </p:nvSpPr>
        <p:spPr>
          <a:xfrm>
            <a:off x="9006840" y="2770632"/>
            <a:ext cx="2218944" cy="201168"/>
          </a:xfrm>
          <a:prstGeom prst="rect">
            <a:avLst/>
          </a:prstGeom>
          <a:solidFill>
            <a:srgbClr val="2251FF"/>
          </a:solidFill>
          <a:ln w="12700">
            <a:solidFill>
              <a:srgbClr val="2251FF"/>
            </a:solidFill>
            <a:prstDash val="solid"/>
          </a:ln>
        </p:spPr>
        <p:txBody>
          <a:bodyPr/>
          <a:lstStyle/>
          <a:p>
            <a:endParaRPr lang="en-AU" dirty="0"/>
          </a:p>
        </p:txBody>
      </p:sp>
      <p:sp>
        <p:nvSpPr>
          <p:cNvPr id="9" name="Text 7"/>
          <p:cNvSpPr/>
          <p:nvPr/>
        </p:nvSpPr>
        <p:spPr>
          <a:xfrm>
            <a:off x="11344656" y="2606040"/>
            <a:ext cx="868680" cy="530352"/>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42%</a:t>
            </a:r>
            <a:endParaRPr lang="en-US" sz="1350" dirty="0"/>
          </a:p>
        </p:txBody>
      </p:sp>
      <p:sp>
        <p:nvSpPr>
          <p:cNvPr id="10" name="Text 8"/>
          <p:cNvSpPr/>
          <p:nvPr/>
        </p:nvSpPr>
        <p:spPr>
          <a:xfrm>
            <a:off x="6035040" y="3209544"/>
            <a:ext cx="2651760" cy="530352"/>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Own with a mortgage</a:t>
            </a:r>
            <a:endParaRPr lang="en-US" sz="1350" dirty="0"/>
          </a:p>
        </p:txBody>
      </p:sp>
      <p:sp>
        <p:nvSpPr>
          <p:cNvPr id="11" name="Shape 9"/>
          <p:cNvSpPr/>
          <p:nvPr/>
        </p:nvSpPr>
        <p:spPr>
          <a:xfrm>
            <a:off x="9006840" y="3374136"/>
            <a:ext cx="1849120" cy="201168"/>
          </a:xfrm>
          <a:prstGeom prst="rect">
            <a:avLst/>
          </a:prstGeom>
          <a:solidFill>
            <a:srgbClr val="2251FF"/>
          </a:solidFill>
          <a:ln w="12700">
            <a:solidFill>
              <a:srgbClr val="2251FF"/>
            </a:solidFill>
            <a:prstDash val="solid"/>
          </a:ln>
        </p:spPr>
        <p:txBody>
          <a:bodyPr/>
          <a:lstStyle/>
          <a:p>
            <a:endParaRPr lang="en-AU" dirty="0"/>
          </a:p>
        </p:txBody>
      </p:sp>
      <p:sp>
        <p:nvSpPr>
          <p:cNvPr id="12" name="Text 10"/>
          <p:cNvSpPr/>
          <p:nvPr/>
        </p:nvSpPr>
        <p:spPr>
          <a:xfrm>
            <a:off x="10974832" y="3209544"/>
            <a:ext cx="868680" cy="530352"/>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35%</a:t>
            </a:r>
            <a:endParaRPr lang="en-US" sz="1350" dirty="0"/>
          </a:p>
        </p:txBody>
      </p:sp>
      <p:sp>
        <p:nvSpPr>
          <p:cNvPr id="13" name="Text 11"/>
          <p:cNvSpPr/>
          <p:nvPr/>
        </p:nvSpPr>
        <p:spPr>
          <a:xfrm>
            <a:off x="6035040" y="3813048"/>
            <a:ext cx="2651760" cy="530352"/>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Renting</a:t>
            </a:r>
            <a:endParaRPr lang="en-US" sz="1350" dirty="0"/>
          </a:p>
        </p:txBody>
      </p:sp>
      <p:sp>
        <p:nvSpPr>
          <p:cNvPr id="14" name="Shape 12"/>
          <p:cNvSpPr/>
          <p:nvPr/>
        </p:nvSpPr>
        <p:spPr>
          <a:xfrm>
            <a:off x="9006840" y="3977640"/>
            <a:ext cx="898144" cy="201168"/>
          </a:xfrm>
          <a:prstGeom prst="rect">
            <a:avLst/>
          </a:prstGeom>
          <a:solidFill>
            <a:srgbClr val="2251FF"/>
          </a:solidFill>
          <a:ln w="12700">
            <a:solidFill>
              <a:srgbClr val="2251FF"/>
            </a:solidFill>
            <a:prstDash val="solid"/>
          </a:ln>
        </p:spPr>
        <p:txBody>
          <a:bodyPr/>
          <a:lstStyle/>
          <a:p>
            <a:endParaRPr lang="en-AU" dirty="0"/>
          </a:p>
        </p:txBody>
      </p:sp>
      <p:sp>
        <p:nvSpPr>
          <p:cNvPr id="15" name="Text 13"/>
          <p:cNvSpPr/>
          <p:nvPr/>
        </p:nvSpPr>
        <p:spPr>
          <a:xfrm>
            <a:off x="10023856" y="3813048"/>
            <a:ext cx="868680" cy="530352"/>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17%</a:t>
            </a:r>
            <a:endParaRPr lang="en-US" sz="1350" dirty="0"/>
          </a:p>
        </p:txBody>
      </p:sp>
      <p:sp>
        <p:nvSpPr>
          <p:cNvPr id="16" name="Text 14"/>
          <p:cNvSpPr/>
          <p:nvPr/>
        </p:nvSpPr>
        <p:spPr>
          <a:xfrm>
            <a:off x="6035040" y="4416552"/>
            <a:ext cx="2651760" cy="530352"/>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Other</a:t>
            </a:r>
            <a:endParaRPr lang="en-US" sz="1350" dirty="0"/>
          </a:p>
        </p:txBody>
      </p:sp>
      <p:sp>
        <p:nvSpPr>
          <p:cNvPr id="17" name="Shape 15"/>
          <p:cNvSpPr/>
          <p:nvPr/>
        </p:nvSpPr>
        <p:spPr>
          <a:xfrm>
            <a:off x="9006840" y="4581144"/>
            <a:ext cx="316992" cy="201168"/>
          </a:xfrm>
          <a:prstGeom prst="rect">
            <a:avLst/>
          </a:prstGeom>
          <a:solidFill>
            <a:srgbClr val="2251FF"/>
          </a:solidFill>
          <a:ln w="12700">
            <a:solidFill>
              <a:srgbClr val="2251FF"/>
            </a:solidFill>
            <a:prstDash val="solid"/>
          </a:ln>
        </p:spPr>
        <p:txBody>
          <a:bodyPr/>
          <a:lstStyle/>
          <a:p>
            <a:endParaRPr lang="en-AU" dirty="0"/>
          </a:p>
        </p:txBody>
      </p:sp>
      <p:sp>
        <p:nvSpPr>
          <p:cNvPr id="18" name="Text 16"/>
          <p:cNvSpPr/>
          <p:nvPr/>
        </p:nvSpPr>
        <p:spPr>
          <a:xfrm>
            <a:off x="9442704" y="4416552"/>
            <a:ext cx="868680" cy="530352"/>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6%</a:t>
            </a:r>
            <a:endParaRPr lang="en-US" sz="1350" dirty="0"/>
          </a:p>
        </p:txBody>
      </p:sp>
      <p:sp>
        <p:nvSpPr>
          <p:cNvPr id="20" name="Text 18"/>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21" name="Text 19"/>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9</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Most are still working.</a:t>
            </a:r>
            <a:endParaRPr lang="en-US" sz="2600" dirty="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dirty="0">
                <a:solidFill>
                  <a:srgbClr val="6E7480"/>
                </a:solidFill>
                <a:latin typeface="Helvetica Neue Light" pitchFamily="34" charset="0"/>
                <a:ea typeface="Helvetica Neue Light" pitchFamily="34" charset="-122"/>
                <a:cs typeface="Helvetica Neue Light" pitchFamily="34" charset="-120"/>
              </a:rPr>
              <a:t>Q.  Which best describes your current employment situation?</a:t>
            </a:r>
            <a:endParaRPr lang="en-US" sz="1250" dirty="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dirty="0">
                <a:solidFill>
                  <a:srgbClr val="2251FF"/>
                </a:solidFill>
                <a:latin typeface="Avenir" pitchFamily="34" charset="0"/>
                <a:ea typeface="Avenir" pitchFamily="34" charset="-122"/>
                <a:cs typeface="Avenir" pitchFamily="34" charset="-120"/>
              </a:rPr>
              <a:t>61%</a:t>
            </a:r>
            <a:endParaRPr lang="en-US" sz="7600" dirty="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dirty="0">
                <a:solidFill>
                  <a:srgbClr val="1A1A1A"/>
                </a:solidFill>
                <a:latin typeface="Helvetica Neue Light" pitchFamily="34" charset="0"/>
                <a:ea typeface="Helvetica Neue Light" pitchFamily="34" charset="-122"/>
                <a:cs typeface="Helvetica Neue Light" pitchFamily="34" charset="-120"/>
              </a:rPr>
              <a:t>are in work of some kind</a:t>
            </a:r>
            <a:endParaRPr lang="en-US" sz="1500" dirty="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dirty="0">
                <a:solidFill>
                  <a:srgbClr val="6E7480"/>
                </a:solidFill>
                <a:latin typeface="Helvetica Neue Light" pitchFamily="34" charset="0"/>
                <a:ea typeface="Helvetica Neue Light" pitchFamily="34" charset="-122"/>
                <a:cs typeface="Helvetica Neue Light" pitchFamily="34" charset="-120"/>
              </a:rPr>
              <a:t>Against 64% of Australians generally. Fewer than a third are retired — this is a working population, not a retired one.</a:t>
            </a:r>
            <a:endParaRPr lang="en-US" sz="1250" dirty="0"/>
          </a:p>
        </p:txBody>
      </p:sp>
      <p:sp>
        <p:nvSpPr>
          <p:cNvPr id="7" name="Text 5"/>
          <p:cNvSpPr/>
          <p:nvPr/>
        </p:nvSpPr>
        <p:spPr>
          <a:xfrm>
            <a:off x="6035040" y="2606040"/>
            <a:ext cx="2651760" cy="530352"/>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Working full-time</a:t>
            </a:r>
            <a:endParaRPr lang="en-US" sz="1350" dirty="0"/>
          </a:p>
        </p:txBody>
      </p:sp>
      <p:sp>
        <p:nvSpPr>
          <p:cNvPr id="8" name="Shape 6"/>
          <p:cNvSpPr/>
          <p:nvPr/>
        </p:nvSpPr>
        <p:spPr>
          <a:xfrm>
            <a:off x="9006840" y="2770632"/>
            <a:ext cx="2271776" cy="201168"/>
          </a:xfrm>
          <a:prstGeom prst="rect">
            <a:avLst/>
          </a:prstGeom>
          <a:solidFill>
            <a:srgbClr val="2251FF"/>
          </a:solidFill>
          <a:ln w="12700">
            <a:solidFill>
              <a:srgbClr val="2251FF"/>
            </a:solidFill>
            <a:prstDash val="solid"/>
          </a:ln>
        </p:spPr>
        <p:txBody>
          <a:bodyPr/>
          <a:lstStyle/>
          <a:p>
            <a:endParaRPr lang="en-AU" dirty="0"/>
          </a:p>
        </p:txBody>
      </p:sp>
      <p:sp>
        <p:nvSpPr>
          <p:cNvPr id="9" name="Text 7"/>
          <p:cNvSpPr/>
          <p:nvPr/>
        </p:nvSpPr>
        <p:spPr>
          <a:xfrm>
            <a:off x="11397488" y="2606040"/>
            <a:ext cx="868680" cy="530352"/>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43%</a:t>
            </a:r>
            <a:endParaRPr lang="en-US" sz="1350" dirty="0"/>
          </a:p>
        </p:txBody>
      </p:sp>
      <p:sp>
        <p:nvSpPr>
          <p:cNvPr id="10" name="Text 8"/>
          <p:cNvSpPr/>
          <p:nvPr/>
        </p:nvSpPr>
        <p:spPr>
          <a:xfrm>
            <a:off x="6035040" y="3209544"/>
            <a:ext cx="2651760" cy="530352"/>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Part-time or casual</a:t>
            </a:r>
            <a:endParaRPr lang="en-US" sz="1350" dirty="0"/>
          </a:p>
        </p:txBody>
      </p:sp>
      <p:sp>
        <p:nvSpPr>
          <p:cNvPr id="11" name="Shape 9"/>
          <p:cNvSpPr/>
          <p:nvPr/>
        </p:nvSpPr>
        <p:spPr>
          <a:xfrm>
            <a:off x="9006840" y="3374136"/>
            <a:ext cx="581152" cy="201168"/>
          </a:xfrm>
          <a:prstGeom prst="rect">
            <a:avLst/>
          </a:prstGeom>
          <a:solidFill>
            <a:srgbClr val="2251FF"/>
          </a:solidFill>
          <a:ln w="12700">
            <a:solidFill>
              <a:srgbClr val="2251FF"/>
            </a:solidFill>
            <a:prstDash val="solid"/>
          </a:ln>
        </p:spPr>
        <p:txBody>
          <a:bodyPr/>
          <a:lstStyle/>
          <a:p>
            <a:endParaRPr lang="en-AU" dirty="0"/>
          </a:p>
        </p:txBody>
      </p:sp>
      <p:sp>
        <p:nvSpPr>
          <p:cNvPr id="12" name="Text 10"/>
          <p:cNvSpPr/>
          <p:nvPr/>
        </p:nvSpPr>
        <p:spPr>
          <a:xfrm>
            <a:off x="9706864" y="3209544"/>
            <a:ext cx="868680" cy="530352"/>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11%</a:t>
            </a:r>
            <a:endParaRPr lang="en-US" sz="1350" dirty="0"/>
          </a:p>
        </p:txBody>
      </p:sp>
      <p:sp>
        <p:nvSpPr>
          <p:cNvPr id="13" name="Text 11"/>
          <p:cNvSpPr/>
          <p:nvPr/>
        </p:nvSpPr>
        <p:spPr>
          <a:xfrm>
            <a:off x="6035040" y="3813048"/>
            <a:ext cx="2651760" cy="530352"/>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Self-employed</a:t>
            </a:r>
            <a:endParaRPr lang="en-US" sz="1350" dirty="0"/>
          </a:p>
        </p:txBody>
      </p:sp>
      <p:sp>
        <p:nvSpPr>
          <p:cNvPr id="14" name="Shape 12"/>
          <p:cNvSpPr/>
          <p:nvPr/>
        </p:nvSpPr>
        <p:spPr>
          <a:xfrm>
            <a:off x="9006840" y="3977640"/>
            <a:ext cx="316992" cy="201168"/>
          </a:xfrm>
          <a:prstGeom prst="rect">
            <a:avLst/>
          </a:prstGeom>
          <a:solidFill>
            <a:srgbClr val="2251FF"/>
          </a:solidFill>
          <a:ln w="12700">
            <a:solidFill>
              <a:srgbClr val="2251FF"/>
            </a:solidFill>
            <a:prstDash val="solid"/>
          </a:ln>
        </p:spPr>
        <p:txBody>
          <a:bodyPr/>
          <a:lstStyle/>
          <a:p>
            <a:endParaRPr lang="en-AU" dirty="0"/>
          </a:p>
        </p:txBody>
      </p:sp>
      <p:sp>
        <p:nvSpPr>
          <p:cNvPr id="15" name="Text 13"/>
          <p:cNvSpPr/>
          <p:nvPr/>
        </p:nvSpPr>
        <p:spPr>
          <a:xfrm>
            <a:off x="9442704" y="3813048"/>
            <a:ext cx="868680" cy="530352"/>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6%</a:t>
            </a:r>
            <a:endParaRPr lang="en-US" sz="1350" dirty="0"/>
          </a:p>
        </p:txBody>
      </p:sp>
      <p:sp>
        <p:nvSpPr>
          <p:cNvPr id="16" name="Text 14"/>
          <p:cNvSpPr/>
          <p:nvPr/>
        </p:nvSpPr>
        <p:spPr>
          <a:xfrm>
            <a:off x="6035040" y="4416552"/>
            <a:ext cx="2651760" cy="530352"/>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Retired</a:t>
            </a:r>
            <a:endParaRPr lang="en-US" sz="1350" dirty="0"/>
          </a:p>
        </p:txBody>
      </p:sp>
      <p:sp>
        <p:nvSpPr>
          <p:cNvPr id="17" name="Shape 15"/>
          <p:cNvSpPr/>
          <p:nvPr/>
        </p:nvSpPr>
        <p:spPr>
          <a:xfrm>
            <a:off x="9006840" y="4581144"/>
            <a:ext cx="1584960" cy="201168"/>
          </a:xfrm>
          <a:prstGeom prst="rect">
            <a:avLst/>
          </a:prstGeom>
          <a:solidFill>
            <a:srgbClr val="2251FF"/>
          </a:solidFill>
          <a:ln w="12700">
            <a:solidFill>
              <a:srgbClr val="2251FF"/>
            </a:solidFill>
            <a:prstDash val="solid"/>
          </a:ln>
        </p:spPr>
        <p:txBody>
          <a:bodyPr/>
          <a:lstStyle/>
          <a:p>
            <a:endParaRPr lang="en-AU" dirty="0"/>
          </a:p>
        </p:txBody>
      </p:sp>
      <p:sp>
        <p:nvSpPr>
          <p:cNvPr id="18" name="Text 16"/>
          <p:cNvSpPr/>
          <p:nvPr/>
        </p:nvSpPr>
        <p:spPr>
          <a:xfrm>
            <a:off x="10710672" y="4416552"/>
            <a:ext cx="868680" cy="530352"/>
          </a:xfrm>
          <a:prstGeom prst="rect">
            <a:avLst/>
          </a:prstGeom>
          <a:noFill/>
          <a:ln/>
        </p:spPr>
        <p:txBody>
          <a:bodyPr wrap="square" lIns="0" tIns="0" rIns="0" bIns="0" rtlCol="0" anchor="ctr"/>
          <a:lstStyle/>
          <a:p>
            <a:pPr marL="0" indent="0">
              <a:buNone/>
            </a:pPr>
            <a:r>
              <a:rPr lang="en-US" sz="1350" b="1" dirty="0">
                <a:solidFill>
                  <a:srgbClr val="1A1A1A"/>
                </a:solidFill>
                <a:latin typeface="Helvetica Neue Light" pitchFamily="34" charset="0"/>
                <a:ea typeface="Helvetica Neue Light" pitchFamily="34" charset="-122"/>
                <a:cs typeface="Helvetica Neue Light" pitchFamily="34" charset="-120"/>
              </a:rPr>
              <a:t>30%</a:t>
            </a:r>
            <a:endParaRPr lang="en-US" sz="1350" dirty="0"/>
          </a:p>
        </p:txBody>
      </p:sp>
      <p:sp>
        <p:nvSpPr>
          <p:cNvPr id="20" name="Text 18"/>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21" name="Text 19"/>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10</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dirty="0">
                <a:solidFill>
                  <a:srgbClr val="1A1A1A"/>
                </a:solidFill>
                <a:latin typeface="Avenir" pitchFamily="34" charset="0"/>
                <a:ea typeface="Avenir" pitchFamily="34" charset="-122"/>
                <a:cs typeface="Avenir" pitchFamily="34" charset="-120"/>
              </a:rPr>
              <a:t>One Nation Performance on a State Basis</a:t>
            </a:r>
            <a:endParaRPr lang="en-US" sz="2500" dirty="0"/>
          </a:p>
        </p:txBody>
      </p:sp>
      <p:sp>
        <p:nvSpPr>
          <p:cNvPr id="3" name="Text 1"/>
          <p:cNvSpPr/>
          <p:nvPr/>
        </p:nvSpPr>
        <p:spPr>
          <a:xfrm>
            <a:off x="960120" y="1097280"/>
            <a:ext cx="10789920" cy="320040"/>
          </a:xfrm>
          <a:prstGeom prst="rect">
            <a:avLst/>
          </a:prstGeom>
          <a:noFill/>
          <a:ln/>
        </p:spPr>
        <p:txBody>
          <a:bodyPr wrap="square" lIns="0" tIns="0" rIns="0" bIns="0" rtlCol="0" anchor="t"/>
          <a:lstStyle/>
          <a:p>
            <a:pPr marL="0" indent="0">
              <a:buNone/>
            </a:pPr>
            <a:r>
              <a:rPr lang="en-US" sz="1250" dirty="0">
                <a:solidFill>
                  <a:srgbClr val="6E7480"/>
                </a:solidFill>
                <a:latin typeface="Helvetica Neue Light" pitchFamily="34" charset="0"/>
                <a:ea typeface="Helvetica Neue Light" pitchFamily="34" charset="-122"/>
                <a:cs typeface="Helvetica Neue Light" pitchFamily="34" charset="-120"/>
              </a:rPr>
              <a:t>Q.  If a federal election were held today for the House of Representatives, which party would you vote for?   Asked of 5,043 Australian voters.</a:t>
            </a:r>
            <a:endParaRPr lang="en-US" sz="1250" dirty="0"/>
          </a:p>
        </p:txBody>
      </p:sp>
      <p:sp>
        <p:nvSpPr>
          <p:cNvPr id="4" name="Shape 2"/>
          <p:cNvSpPr/>
          <p:nvPr/>
        </p:nvSpPr>
        <p:spPr>
          <a:xfrm>
            <a:off x="8576615" y="1737360"/>
            <a:ext cx="14630" cy="3493008"/>
          </a:xfrm>
          <a:prstGeom prst="rect">
            <a:avLst/>
          </a:prstGeom>
          <a:solidFill>
            <a:srgbClr val="D8DBE0"/>
          </a:solidFill>
          <a:ln w="12700">
            <a:solidFill>
              <a:srgbClr val="D8DBE0"/>
            </a:solidFill>
            <a:prstDash val="solid"/>
          </a:ln>
        </p:spPr>
        <p:txBody>
          <a:bodyPr/>
          <a:lstStyle/>
          <a:p>
            <a:endParaRPr lang="en-AU" dirty="0"/>
          </a:p>
        </p:txBody>
      </p:sp>
      <p:sp>
        <p:nvSpPr>
          <p:cNvPr id="5" name="Text 3"/>
          <p:cNvSpPr/>
          <p:nvPr/>
        </p:nvSpPr>
        <p:spPr>
          <a:xfrm>
            <a:off x="8693658" y="1463040"/>
            <a:ext cx="1645920" cy="274320"/>
          </a:xfrm>
          <a:prstGeom prst="rect">
            <a:avLst/>
          </a:prstGeom>
          <a:noFill/>
          <a:ln/>
        </p:spPr>
        <p:txBody>
          <a:bodyPr wrap="square" lIns="0" tIns="0" rIns="0" bIns="0" rtlCol="0" anchor="ctr"/>
          <a:lstStyle/>
          <a:p>
            <a:pPr marL="0" indent="0">
              <a:buNone/>
            </a:pPr>
            <a:r>
              <a:rPr lang="en-US" sz="1100" dirty="0">
                <a:solidFill>
                  <a:srgbClr val="A8AEB8"/>
                </a:solidFill>
                <a:latin typeface="Helvetica Neue Light" pitchFamily="34" charset="0"/>
                <a:ea typeface="Helvetica Neue Light" pitchFamily="34" charset="-122"/>
                <a:cs typeface="Helvetica Neue Light" pitchFamily="34" charset="-120"/>
              </a:rPr>
              <a:t>national 23%</a:t>
            </a:r>
            <a:endParaRPr lang="en-US" sz="1100" dirty="0"/>
          </a:p>
        </p:txBody>
      </p:sp>
      <p:sp>
        <p:nvSpPr>
          <p:cNvPr id="6" name="Text 4"/>
          <p:cNvSpPr/>
          <p:nvPr/>
        </p:nvSpPr>
        <p:spPr>
          <a:xfrm>
            <a:off x="960120" y="1920240"/>
            <a:ext cx="2194560" cy="347472"/>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Queensland</a:t>
            </a:r>
            <a:endParaRPr lang="en-US" sz="1450" dirty="0"/>
          </a:p>
        </p:txBody>
      </p:sp>
      <p:sp>
        <p:nvSpPr>
          <p:cNvPr id="7" name="Text 5"/>
          <p:cNvSpPr/>
          <p:nvPr/>
        </p:nvSpPr>
        <p:spPr>
          <a:xfrm>
            <a:off x="3200400" y="1920240"/>
            <a:ext cx="822960" cy="347472"/>
          </a:xfrm>
          <a:prstGeom prst="rect">
            <a:avLst/>
          </a:prstGeom>
          <a:noFill/>
          <a:ln/>
        </p:spPr>
        <p:txBody>
          <a:bodyPr wrap="square" lIns="0" tIns="0" rIns="0" bIns="0" rtlCol="0" anchor="ctr"/>
          <a:lstStyle/>
          <a:p>
            <a:pPr marL="0" indent="0">
              <a:buNone/>
            </a:pPr>
            <a:r>
              <a:rPr lang="en-US" sz="1000" dirty="0">
                <a:solidFill>
                  <a:srgbClr val="A8AEB8"/>
                </a:solidFill>
                <a:latin typeface="Helvetica Neue Light" pitchFamily="34" charset="0"/>
                <a:ea typeface="Helvetica Neue Light" pitchFamily="34" charset="-122"/>
                <a:cs typeface="Helvetica Neue Light" pitchFamily="34" charset="-120"/>
              </a:rPr>
              <a:t>n=950</a:t>
            </a:r>
            <a:endParaRPr lang="en-US" sz="1000" dirty="0"/>
          </a:p>
        </p:txBody>
      </p:sp>
      <p:sp>
        <p:nvSpPr>
          <p:cNvPr id="8" name="Shape 6"/>
          <p:cNvSpPr/>
          <p:nvPr/>
        </p:nvSpPr>
        <p:spPr>
          <a:xfrm>
            <a:off x="3749040" y="1920240"/>
            <a:ext cx="5801868" cy="347472"/>
          </a:xfrm>
          <a:prstGeom prst="rect">
            <a:avLst/>
          </a:prstGeom>
          <a:solidFill>
            <a:srgbClr val="2251FF"/>
          </a:solidFill>
          <a:ln w="12700">
            <a:solidFill>
              <a:srgbClr val="2251FF"/>
            </a:solidFill>
            <a:prstDash val="solid"/>
          </a:ln>
        </p:spPr>
        <p:txBody>
          <a:bodyPr/>
          <a:lstStyle/>
          <a:p>
            <a:endParaRPr lang="en-AU" dirty="0"/>
          </a:p>
        </p:txBody>
      </p:sp>
      <p:sp>
        <p:nvSpPr>
          <p:cNvPr id="9" name="Text 7"/>
          <p:cNvSpPr/>
          <p:nvPr/>
        </p:nvSpPr>
        <p:spPr>
          <a:xfrm>
            <a:off x="9825228" y="1920240"/>
            <a:ext cx="914400" cy="347472"/>
          </a:xfrm>
          <a:prstGeom prst="rect">
            <a:avLst/>
          </a:prstGeom>
          <a:noFill/>
          <a:ln/>
        </p:spPr>
        <p:txBody>
          <a:bodyPr wrap="square" lIns="0" tIns="0" rIns="0" bIns="0" rtlCol="0" anchor="ctr"/>
          <a:lstStyle/>
          <a:p>
            <a:pPr marL="0" indent="0">
              <a:buNone/>
            </a:pPr>
            <a:r>
              <a:rPr lang="en-US" sz="1700" b="1" dirty="0">
                <a:solidFill>
                  <a:srgbClr val="2251FF"/>
                </a:solidFill>
                <a:latin typeface="Helvetica Neue Light" pitchFamily="34" charset="0"/>
                <a:ea typeface="Helvetica Neue Light" pitchFamily="34" charset="-122"/>
                <a:cs typeface="Helvetica Neue Light" pitchFamily="34" charset="-120"/>
              </a:rPr>
              <a:t>27%</a:t>
            </a:r>
            <a:endParaRPr lang="en-US" sz="1700" dirty="0"/>
          </a:p>
        </p:txBody>
      </p:sp>
      <p:sp>
        <p:nvSpPr>
          <p:cNvPr id="10" name="Text 8"/>
          <p:cNvSpPr/>
          <p:nvPr/>
        </p:nvSpPr>
        <p:spPr>
          <a:xfrm>
            <a:off x="960120" y="2496312"/>
            <a:ext cx="2194560" cy="347472"/>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South Australia</a:t>
            </a:r>
            <a:endParaRPr lang="en-US" sz="1450" dirty="0"/>
          </a:p>
        </p:txBody>
      </p:sp>
      <p:sp>
        <p:nvSpPr>
          <p:cNvPr id="11" name="Text 9"/>
          <p:cNvSpPr/>
          <p:nvPr/>
        </p:nvSpPr>
        <p:spPr>
          <a:xfrm>
            <a:off x="3200400" y="2496312"/>
            <a:ext cx="822960" cy="347472"/>
          </a:xfrm>
          <a:prstGeom prst="rect">
            <a:avLst/>
          </a:prstGeom>
          <a:noFill/>
          <a:ln/>
        </p:spPr>
        <p:txBody>
          <a:bodyPr wrap="square" lIns="0" tIns="0" rIns="0" bIns="0" rtlCol="0" anchor="ctr"/>
          <a:lstStyle/>
          <a:p>
            <a:pPr marL="0" indent="0">
              <a:buNone/>
            </a:pPr>
            <a:r>
              <a:rPr lang="en-US" sz="1000" dirty="0">
                <a:solidFill>
                  <a:srgbClr val="A8AEB8"/>
                </a:solidFill>
                <a:latin typeface="Helvetica Neue Light" pitchFamily="34" charset="0"/>
                <a:ea typeface="Helvetica Neue Light" pitchFamily="34" charset="-122"/>
                <a:cs typeface="Helvetica Neue Light" pitchFamily="34" charset="-120"/>
              </a:rPr>
              <a:t>n=457</a:t>
            </a:r>
            <a:endParaRPr lang="en-US" sz="1000" dirty="0"/>
          </a:p>
        </p:txBody>
      </p:sp>
      <p:sp>
        <p:nvSpPr>
          <p:cNvPr id="12" name="Shape 10"/>
          <p:cNvSpPr/>
          <p:nvPr/>
        </p:nvSpPr>
        <p:spPr>
          <a:xfrm>
            <a:off x="3749040" y="2496312"/>
            <a:ext cx="5801868" cy="347472"/>
          </a:xfrm>
          <a:prstGeom prst="rect">
            <a:avLst/>
          </a:prstGeom>
          <a:solidFill>
            <a:srgbClr val="2251FF"/>
          </a:solidFill>
          <a:ln w="12700">
            <a:solidFill>
              <a:srgbClr val="2251FF"/>
            </a:solidFill>
            <a:prstDash val="solid"/>
          </a:ln>
        </p:spPr>
        <p:txBody>
          <a:bodyPr/>
          <a:lstStyle/>
          <a:p>
            <a:endParaRPr lang="en-AU" dirty="0"/>
          </a:p>
        </p:txBody>
      </p:sp>
      <p:sp>
        <p:nvSpPr>
          <p:cNvPr id="13" name="Text 11"/>
          <p:cNvSpPr/>
          <p:nvPr/>
        </p:nvSpPr>
        <p:spPr>
          <a:xfrm>
            <a:off x="9825228" y="2496312"/>
            <a:ext cx="914400" cy="347472"/>
          </a:xfrm>
          <a:prstGeom prst="rect">
            <a:avLst/>
          </a:prstGeom>
          <a:noFill/>
          <a:ln/>
        </p:spPr>
        <p:txBody>
          <a:bodyPr wrap="square" lIns="0" tIns="0" rIns="0" bIns="0" rtlCol="0" anchor="ctr"/>
          <a:lstStyle/>
          <a:p>
            <a:pPr marL="0" indent="0">
              <a:buNone/>
            </a:pPr>
            <a:r>
              <a:rPr lang="en-US" sz="1700" b="1" dirty="0">
                <a:solidFill>
                  <a:srgbClr val="2251FF"/>
                </a:solidFill>
                <a:latin typeface="Helvetica Neue Light" pitchFamily="34" charset="0"/>
                <a:ea typeface="Helvetica Neue Light" pitchFamily="34" charset="-122"/>
                <a:cs typeface="Helvetica Neue Light" pitchFamily="34" charset="-120"/>
              </a:rPr>
              <a:t>27%</a:t>
            </a:r>
            <a:endParaRPr lang="en-US" sz="1700" dirty="0"/>
          </a:p>
        </p:txBody>
      </p:sp>
      <p:sp>
        <p:nvSpPr>
          <p:cNvPr id="14" name="Text 12"/>
          <p:cNvSpPr/>
          <p:nvPr/>
        </p:nvSpPr>
        <p:spPr>
          <a:xfrm>
            <a:off x="960120" y="3072384"/>
            <a:ext cx="2194560" cy="347472"/>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Western Australia</a:t>
            </a:r>
            <a:endParaRPr lang="en-US" sz="1450" dirty="0"/>
          </a:p>
        </p:txBody>
      </p:sp>
      <p:sp>
        <p:nvSpPr>
          <p:cNvPr id="15" name="Text 13"/>
          <p:cNvSpPr/>
          <p:nvPr/>
        </p:nvSpPr>
        <p:spPr>
          <a:xfrm>
            <a:off x="3200400" y="3072384"/>
            <a:ext cx="822960" cy="347472"/>
          </a:xfrm>
          <a:prstGeom prst="rect">
            <a:avLst/>
          </a:prstGeom>
          <a:noFill/>
          <a:ln/>
        </p:spPr>
        <p:txBody>
          <a:bodyPr wrap="square" lIns="0" tIns="0" rIns="0" bIns="0" rtlCol="0" anchor="ctr"/>
          <a:lstStyle/>
          <a:p>
            <a:pPr marL="0" indent="0">
              <a:buNone/>
            </a:pPr>
            <a:r>
              <a:rPr lang="en-US" sz="1000" dirty="0">
                <a:solidFill>
                  <a:srgbClr val="A8AEB8"/>
                </a:solidFill>
                <a:latin typeface="Helvetica Neue Light" pitchFamily="34" charset="0"/>
                <a:ea typeface="Helvetica Neue Light" pitchFamily="34" charset="-122"/>
                <a:cs typeface="Helvetica Neue Light" pitchFamily="34" charset="-120"/>
              </a:rPr>
              <a:t>n=542</a:t>
            </a:r>
            <a:endParaRPr lang="en-US" sz="1000" dirty="0"/>
          </a:p>
        </p:txBody>
      </p:sp>
      <p:sp>
        <p:nvSpPr>
          <p:cNvPr id="16" name="Shape 14"/>
          <p:cNvSpPr/>
          <p:nvPr/>
        </p:nvSpPr>
        <p:spPr>
          <a:xfrm>
            <a:off x="3749040" y="3072384"/>
            <a:ext cx="5157216" cy="347472"/>
          </a:xfrm>
          <a:prstGeom prst="rect">
            <a:avLst/>
          </a:prstGeom>
          <a:solidFill>
            <a:srgbClr val="2251FF"/>
          </a:solidFill>
          <a:ln w="12700">
            <a:solidFill>
              <a:srgbClr val="2251FF"/>
            </a:solidFill>
            <a:prstDash val="solid"/>
          </a:ln>
        </p:spPr>
        <p:txBody>
          <a:bodyPr/>
          <a:lstStyle/>
          <a:p>
            <a:endParaRPr lang="en-AU" dirty="0"/>
          </a:p>
        </p:txBody>
      </p:sp>
      <p:sp>
        <p:nvSpPr>
          <p:cNvPr id="17" name="Text 15"/>
          <p:cNvSpPr/>
          <p:nvPr/>
        </p:nvSpPr>
        <p:spPr>
          <a:xfrm>
            <a:off x="9180576" y="3072384"/>
            <a:ext cx="914400" cy="347472"/>
          </a:xfrm>
          <a:prstGeom prst="rect">
            <a:avLst/>
          </a:prstGeom>
          <a:noFill/>
          <a:ln/>
        </p:spPr>
        <p:txBody>
          <a:bodyPr wrap="square" lIns="0" tIns="0" rIns="0" bIns="0" rtlCol="0" anchor="ctr"/>
          <a:lstStyle/>
          <a:p>
            <a:pPr marL="0" indent="0">
              <a:buNone/>
            </a:pPr>
            <a:r>
              <a:rPr lang="en-US" sz="1700" b="1" dirty="0">
                <a:solidFill>
                  <a:srgbClr val="2251FF"/>
                </a:solidFill>
                <a:latin typeface="Helvetica Neue Light" pitchFamily="34" charset="0"/>
                <a:ea typeface="Helvetica Neue Light" pitchFamily="34" charset="-122"/>
                <a:cs typeface="Helvetica Neue Light" pitchFamily="34" charset="-120"/>
              </a:rPr>
              <a:t>24%</a:t>
            </a:r>
            <a:endParaRPr lang="en-US" sz="1700" dirty="0"/>
          </a:p>
        </p:txBody>
      </p:sp>
      <p:sp>
        <p:nvSpPr>
          <p:cNvPr id="18" name="Text 16"/>
          <p:cNvSpPr/>
          <p:nvPr/>
        </p:nvSpPr>
        <p:spPr>
          <a:xfrm>
            <a:off x="960120" y="3648456"/>
            <a:ext cx="2194560" cy="347472"/>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Tasmania</a:t>
            </a:r>
            <a:endParaRPr lang="en-US" sz="1450" dirty="0"/>
          </a:p>
        </p:txBody>
      </p:sp>
      <p:sp>
        <p:nvSpPr>
          <p:cNvPr id="19" name="Text 17"/>
          <p:cNvSpPr/>
          <p:nvPr/>
        </p:nvSpPr>
        <p:spPr>
          <a:xfrm>
            <a:off x="3200400" y="3648456"/>
            <a:ext cx="822960" cy="347472"/>
          </a:xfrm>
          <a:prstGeom prst="rect">
            <a:avLst/>
          </a:prstGeom>
          <a:noFill/>
          <a:ln/>
        </p:spPr>
        <p:txBody>
          <a:bodyPr wrap="square" lIns="0" tIns="0" rIns="0" bIns="0" rtlCol="0" anchor="ctr"/>
          <a:lstStyle/>
          <a:p>
            <a:pPr marL="0" indent="0">
              <a:buNone/>
            </a:pPr>
            <a:r>
              <a:rPr lang="en-US" sz="1000" dirty="0">
                <a:solidFill>
                  <a:srgbClr val="A8AEB8"/>
                </a:solidFill>
                <a:latin typeface="Helvetica Neue Light" pitchFamily="34" charset="0"/>
                <a:ea typeface="Helvetica Neue Light" pitchFamily="34" charset="-122"/>
                <a:cs typeface="Helvetica Neue Light" pitchFamily="34" charset="-120"/>
              </a:rPr>
              <a:t>n=164</a:t>
            </a:r>
            <a:endParaRPr lang="en-US" sz="1000" dirty="0"/>
          </a:p>
        </p:txBody>
      </p:sp>
      <p:sp>
        <p:nvSpPr>
          <p:cNvPr id="20" name="Shape 18"/>
          <p:cNvSpPr/>
          <p:nvPr/>
        </p:nvSpPr>
        <p:spPr>
          <a:xfrm>
            <a:off x="3749040" y="3648456"/>
            <a:ext cx="4942332" cy="347472"/>
          </a:xfrm>
          <a:prstGeom prst="rect">
            <a:avLst/>
          </a:prstGeom>
          <a:solidFill>
            <a:srgbClr val="2251FF"/>
          </a:solidFill>
          <a:ln w="12700">
            <a:solidFill>
              <a:srgbClr val="2251FF"/>
            </a:solidFill>
            <a:prstDash val="solid"/>
          </a:ln>
        </p:spPr>
        <p:txBody>
          <a:bodyPr/>
          <a:lstStyle/>
          <a:p>
            <a:endParaRPr lang="en-AU" dirty="0"/>
          </a:p>
        </p:txBody>
      </p:sp>
      <p:sp>
        <p:nvSpPr>
          <p:cNvPr id="21" name="Text 19"/>
          <p:cNvSpPr/>
          <p:nvPr/>
        </p:nvSpPr>
        <p:spPr>
          <a:xfrm>
            <a:off x="8965692" y="3648456"/>
            <a:ext cx="914400" cy="347472"/>
          </a:xfrm>
          <a:prstGeom prst="rect">
            <a:avLst/>
          </a:prstGeom>
          <a:noFill/>
          <a:ln/>
        </p:spPr>
        <p:txBody>
          <a:bodyPr wrap="square" lIns="0" tIns="0" rIns="0" bIns="0" rtlCol="0" anchor="ctr"/>
          <a:lstStyle/>
          <a:p>
            <a:pPr marL="0" indent="0">
              <a:buNone/>
            </a:pPr>
            <a:r>
              <a:rPr lang="en-US" sz="1700" b="1" dirty="0">
                <a:solidFill>
                  <a:srgbClr val="2251FF"/>
                </a:solidFill>
                <a:latin typeface="Helvetica Neue Light" pitchFamily="34" charset="0"/>
                <a:ea typeface="Helvetica Neue Light" pitchFamily="34" charset="-122"/>
                <a:cs typeface="Helvetica Neue Light" pitchFamily="34" charset="-120"/>
              </a:rPr>
              <a:t>23%</a:t>
            </a:r>
            <a:endParaRPr lang="en-US" sz="1700" dirty="0"/>
          </a:p>
        </p:txBody>
      </p:sp>
      <p:sp>
        <p:nvSpPr>
          <p:cNvPr id="22" name="Text 20"/>
          <p:cNvSpPr/>
          <p:nvPr/>
        </p:nvSpPr>
        <p:spPr>
          <a:xfrm>
            <a:off x="960120" y="4224528"/>
            <a:ext cx="2194560" cy="347472"/>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New South Wales</a:t>
            </a:r>
            <a:endParaRPr lang="en-US" sz="1450" dirty="0"/>
          </a:p>
        </p:txBody>
      </p:sp>
      <p:sp>
        <p:nvSpPr>
          <p:cNvPr id="23" name="Text 21"/>
          <p:cNvSpPr/>
          <p:nvPr/>
        </p:nvSpPr>
        <p:spPr>
          <a:xfrm>
            <a:off x="3200400" y="4224528"/>
            <a:ext cx="822960" cy="347472"/>
          </a:xfrm>
          <a:prstGeom prst="rect">
            <a:avLst/>
          </a:prstGeom>
          <a:noFill/>
          <a:ln/>
        </p:spPr>
        <p:txBody>
          <a:bodyPr wrap="square" lIns="0" tIns="0" rIns="0" bIns="0" rtlCol="0" anchor="ctr"/>
          <a:lstStyle/>
          <a:p>
            <a:pPr marL="0" indent="0">
              <a:buNone/>
            </a:pPr>
            <a:r>
              <a:rPr lang="en-US" sz="1000" dirty="0">
                <a:solidFill>
                  <a:srgbClr val="A8AEB8"/>
                </a:solidFill>
                <a:latin typeface="Helvetica Neue Light" pitchFamily="34" charset="0"/>
                <a:ea typeface="Helvetica Neue Light" pitchFamily="34" charset="-122"/>
                <a:cs typeface="Helvetica Neue Light" pitchFamily="34" charset="-120"/>
              </a:rPr>
              <a:t>n=1,482</a:t>
            </a:r>
            <a:endParaRPr lang="en-US" sz="1000" dirty="0"/>
          </a:p>
        </p:txBody>
      </p:sp>
      <p:sp>
        <p:nvSpPr>
          <p:cNvPr id="24" name="Shape 22"/>
          <p:cNvSpPr/>
          <p:nvPr/>
        </p:nvSpPr>
        <p:spPr>
          <a:xfrm>
            <a:off x="3749040" y="4224528"/>
            <a:ext cx="4297680" cy="347472"/>
          </a:xfrm>
          <a:prstGeom prst="rect">
            <a:avLst/>
          </a:prstGeom>
          <a:solidFill>
            <a:srgbClr val="2251FF"/>
          </a:solidFill>
          <a:ln w="12700">
            <a:solidFill>
              <a:srgbClr val="2251FF"/>
            </a:solidFill>
            <a:prstDash val="solid"/>
          </a:ln>
        </p:spPr>
        <p:txBody>
          <a:bodyPr/>
          <a:lstStyle/>
          <a:p>
            <a:endParaRPr lang="en-AU" dirty="0"/>
          </a:p>
        </p:txBody>
      </p:sp>
      <p:sp>
        <p:nvSpPr>
          <p:cNvPr id="25" name="Text 23"/>
          <p:cNvSpPr/>
          <p:nvPr/>
        </p:nvSpPr>
        <p:spPr>
          <a:xfrm>
            <a:off x="8965692" y="4224528"/>
            <a:ext cx="914400" cy="347472"/>
          </a:xfrm>
          <a:prstGeom prst="rect">
            <a:avLst/>
          </a:prstGeom>
          <a:noFill/>
          <a:ln/>
        </p:spPr>
        <p:txBody>
          <a:bodyPr wrap="square" lIns="0" tIns="0" rIns="0" bIns="0" rtlCol="0" anchor="ctr"/>
          <a:lstStyle/>
          <a:p>
            <a:pPr marL="0" indent="0">
              <a:buNone/>
            </a:pPr>
            <a:r>
              <a:rPr lang="en-US" sz="1700" b="1" dirty="0">
                <a:solidFill>
                  <a:srgbClr val="2251FF"/>
                </a:solidFill>
                <a:latin typeface="Helvetica Neue Light" pitchFamily="34" charset="0"/>
                <a:ea typeface="Helvetica Neue Light" pitchFamily="34" charset="-122"/>
                <a:cs typeface="Helvetica Neue Light" pitchFamily="34" charset="-120"/>
              </a:rPr>
              <a:t>20%</a:t>
            </a:r>
            <a:endParaRPr lang="en-US" sz="1700" dirty="0"/>
          </a:p>
        </p:txBody>
      </p:sp>
      <p:sp>
        <p:nvSpPr>
          <p:cNvPr id="26" name="Text 24"/>
          <p:cNvSpPr/>
          <p:nvPr/>
        </p:nvSpPr>
        <p:spPr>
          <a:xfrm>
            <a:off x="960120" y="4800600"/>
            <a:ext cx="2194560" cy="347472"/>
          </a:xfrm>
          <a:prstGeom prst="rect">
            <a:avLst/>
          </a:prstGeom>
          <a:noFill/>
          <a:ln/>
        </p:spPr>
        <p:txBody>
          <a:bodyPr wrap="square" lIns="0" tIns="0" rIns="0" bIns="0" rtlCol="0" anchor="ctr"/>
          <a:lstStyle/>
          <a:p>
            <a:pPr marL="0" indent="0">
              <a:buNone/>
            </a:pPr>
            <a:r>
              <a:rPr lang="en-US" sz="1450" dirty="0">
                <a:solidFill>
                  <a:srgbClr val="1A1A1A"/>
                </a:solidFill>
                <a:latin typeface="Helvetica Neue Light" pitchFamily="34" charset="0"/>
                <a:ea typeface="Helvetica Neue Light" pitchFamily="34" charset="-122"/>
                <a:cs typeface="Helvetica Neue Light" pitchFamily="34" charset="-120"/>
              </a:rPr>
              <a:t>Victoria</a:t>
            </a:r>
            <a:endParaRPr lang="en-US" sz="1450" dirty="0"/>
          </a:p>
        </p:txBody>
      </p:sp>
      <p:sp>
        <p:nvSpPr>
          <p:cNvPr id="27" name="Text 25"/>
          <p:cNvSpPr/>
          <p:nvPr/>
        </p:nvSpPr>
        <p:spPr>
          <a:xfrm>
            <a:off x="3200400" y="4800600"/>
            <a:ext cx="822960" cy="347472"/>
          </a:xfrm>
          <a:prstGeom prst="rect">
            <a:avLst/>
          </a:prstGeom>
          <a:noFill/>
          <a:ln/>
        </p:spPr>
        <p:txBody>
          <a:bodyPr wrap="square" lIns="0" tIns="0" rIns="0" bIns="0" rtlCol="0" anchor="ctr"/>
          <a:lstStyle/>
          <a:p>
            <a:pPr marL="0" indent="0">
              <a:buNone/>
            </a:pPr>
            <a:r>
              <a:rPr lang="en-US" sz="1000" dirty="0">
                <a:solidFill>
                  <a:srgbClr val="A8AEB8"/>
                </a:solidFill>
                <a:latin typeface="Helvetica Neue Light" pitchFamily="34" charset="0"/>
                <a:ea typeface="Helvetica Neue Light" pitchFamily="34" charset="-122"/>
                <a:cs typeface="Helvetica Neue Light" pitchFamily="34" charset="-120"/>
              </a:rPr>
              <a:t>n=1,266</a:t>
            </a:r>
            <a:endParaRPr lang="en-US" sz="1000" dirty="0"/>
          </a:p>
        </p:txBody>
      </p:sp>
      <p:sp>
        <p:nvSpPr>
          <p:cNvPr id="28" name="Shape 26"/>
          <p:cNvSpPr/>
          <p:nvPr/>
        </p:nvSpPr>
        <p:spPr>
          <a:xfrm>
            <a:off x="3749040" y="4800600"/>
            <a:ext cx="4297680" cy="347472"/>
          </a:xfrm>
          <a:prstGeom prst="rect">
            <a:avLst/>
          </a:prstGeom>
          <a:solidFill>
            <a:srgbClr val="2251FF"/>
          </a:solidFill>
          <a:ln w="12700">
            <a:solidFill>
              <a:srgbClr val="2251FF"/>
            </a:solidFill>
            <a:prstDash val="solid"/>
          </a:ln>
        </p:spPr>
        <p:txBody>
          <a:bodyPr/>
          <a:lstStyle/>
          <a:p>
            <a:endParaRPr lang="en-AU" dirty="0"/>
          </a:p>
        </p:txBody>
      </p:sp>
      <p:sp>
        <p:nvSpPr>
          <p:cNvPr id="29" name="Text 27"/>
          <p:cNvSpPr/>
          <p:nvPr/>
        </p:nvSpPr>
        <p:spPr>
          <a:xfrm>
            <a:off x="8965692" y="4800600"/>
            <a:ext cx="914400" cy="347472"/>
          </a:xfrm>
          <a:prstGeom prst="rect">
            <a:avLst/>
          </a:prstGeom>
          <a:noFill/>
          <a:ln/>
        </p:spPr>
        <p:txBody>
          <a:bodyPr wrap="square" lIns="0" tIns="0" rIns="0" bIns="0" rtlCol="0" anchor="ctr"/>
          <a:lstStyle/>
          <a:p>
            <a:pPr marL="0" indent="0">
              <a:buNone/>
            </a:pPr>
            <a:r>
              <a:rPr lang="en-US" sz="1700" b="1" dirty="0">
                <a:solidFill>
                  <a:srgbClr val="2251FF"/>
                </a:solidFill>
                <a:latin typeface="Helvetica Neue Light" pitchFamily="34" charset="0"/>
                <a:ea typeface="Helvetica Neue Light" pitchFamily="34" charset="-122"/>
                <a:cs typeface="Helvetica Neue Light" pitchFamily="34" charset="-120"/>
              </a:rPr>
              <a:t>20%</a:t>
            </a:r>
            <a:endParaRPr lang="en-US" sz="1700" dirty="0"/>
          </a:p>
        </p:txBody>
      </p:sp>
      <p:sp>
        <p:nvSpPr>
          <p:cNvPr id="31" name="Text 29"/>
          <p:cNvSpPr/>
          <p:nvPr/>
        </p:nvSpPr>
        <p:spPr>
          <a:xfrm>
            <a:off x="960120" y="5596128"/>
            <a:ext cx="10332720" cy="658368"/>
          </a:xfrm>
          <a:prstGeom prst="rect">
            <a:avLst/>
          </a:prstGeom>
          <a:noFill/>
          <a:ln/>
        </p:spPr>
        <p:txBody>
          <a:bodyPr wrap="square" lIns="0" tIns="0" rIns="0" bIns="0" rtlCol="0" anchor="ctr"/>
          <a:lstStyle/>
          <a:p>
            <a:pPr marL="0" indent="0">
              <a:lnSpc>
                <a:spcPct val="120000"/>
              </a:lnSpc>
              <a:buNone/>
            </a:pPr>
            <a:endParaRPr lang="en-US" sz="1150" dirty="0"/>
          </a:p>
        </p:txBody>
      </p:sp>
      <p:sp>
        <p:nvSpPr>
          <p:cNvPr id="33" name="Text 31"/>
          <p:cNvSpPr/>
          <p:nvPr/>
        </p:nvSpPr>
        <p:spPr>
          <a:xfrm>
            <a:off x="960120" y="6620256"/>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34" name="Text 32"/>
          <p:cNvSpPr/>
          <p:nvPr/>
        </p:nvSpPr>
        <p:spPr>
          <a:xfrm>
            <a:off x="10680192" y="6620256"/>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12</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960120" y="438912"/>
            <a:ext cx="10789920" cy="457200"/>
          </a:xfrm>
          <a:prstGeom prst="rect">
            <a:avLst/>
          </a:prstGeom>
          <a:noFill/>
          <a:ln/>
        </p:spPr>
        <p:txBody>
          <a:bodyPr wrap="square" lIns="0" tIns="0" rIns="0" bIns="0" rtlCol="0" anchor="t"/>
          <a:lstStyle/>
          <a:p>
            <a:pPr marL="0" indent="0">
              <a:buNone/>
            </a:pPr>
            <a:r>
              <a:rPr lang="en-US" sz="2500" dirty="0">
                <a:solidFill>
                  <a:srgbClr val="1A1A1A"/>
                </a:solidFill>
                <a:latin typeface="Avenir" pitchFamily="34" charset="0"/>
                <a:ea typeface="Avenir" pitchFamily="34" charset="-122"/>
                <a:cs typeface="Avenir" pitchFamily="34" charset="-120"/>
              </a:rPr>
              <a:t>Geographic Distribution of One Nation Vote</a:t>
            </a:r>
            <a:endParaRPr lang="en-US" sz="2500" dirty="0"/>
          </a:p>
        </p:txBody>
      </p:sp>
      <p:sp>
        <p:nvSpPr>
          <p:cNvPr id="3" name="Text 1"/>
          <p:cNvSpPr/>
          <p:nvPr/>
        </p:nvSpPr>
        <p:spPr>
          <a:xfrm>
            <a:off x="960120" y="1060704"/>
            <a:ext cx="10789920" cy="320040"/>
          </a:xfrm>
          <a:prstGeom prst="rect">
            <a:avLst/>
          </a:prstGeom>
          <a:noFill/>
          <a:ln/>
        </p:spPr>
        <p:txBody>
          <a:bodyPr wrap="square" lIns="0" tIns="0" rIns="0" bIns="0" rtlCol="0" anchor="t"/>
          <a:lstStyle/>
          <a:p>
            <a:pPr marL="0" indent="0">
              <a:buNone/>
            </a:pPr>
            <a:r>
              <a:rPr lang="en-US" sz="1250" dirty="0">
                <a:solidFill>
                  <a:srgbClr val="6E7480"/>
                </a:solidFill>
                <a:latin typeface="Helvetica Neue Light" pitchFamily="34" charset="0"/>
                <a:ea typeface="Helvetica Neue Light" pitchFamily="34" charset="-122"/>
                <a:cs typeface="Helvetica Neue Light" pitchFamily="34" charset="-120"/>
              </a:rPr>
              <a:t>Q.  If a federal election were held today, which party would you vote for?   Asked of 5,043 Australian voters. National figure 23%.</a:t>
            </a:r>
            <a:endParaRPr lang="en-US" sz="1250" dirty="0"/>
          </a:p>
        </p:txBody>
      </p:sp>
      <p:sp>
        <p:nvSpPr>
          <p:cNvPr id="4" name="Text 2"/>
          <p:cNvSpPr/>
          <p:nvPr/>
        </p:nvSpPr>
        <p:spPr>
          <a:xfrm>
            <a:off x="960120" y="1627632"/>
            <a:ext cx="4754880" cy="256032"/>
          </a:xfrm>
          <a:prstGeom prst="rect">
            <a:avLst/>
          </a:prstGeom>
          <a:noFill/>
          <a:ln/>
        </p:spPr>
        <p:txBody>
          <a:bodyPr wrap="square" lIns="0" tIns="0" rIns="0" bIns="0" rtlCol="0" anchor="ctr"/>
          <a:lstStyle/>
          <a:p>
            <a:pPr marL="0" indent="0">
              <a:buNone/>
            </a:pPr>
            <a:r>
              <a:rPr lang="en-US" sz="1050" b="1" kern="0" spc="90" dirty="0">
                <a:solidFill>
                  <a:srgbClr val="6E7480"/>
                </a:solidFill>
                <a:latin typeface="Helvetica Neue Light" pitchFamily="34" charset="0"/>
                <a:ea typeface="Helvetica Neue Light" pitchFamily="34" charset="-122"/>
                <a:cs typeface="Helvetica Neue Light" pitchFamily="34" charset="-120"/>
              </a:rPr>
              <a:t>BY SIZE OF PLACE</a:t>
            </a:r>
            <a:endParaRPr lang="en-US" sz="1050" dirty="0"/>
          </a:p>
        </p:txBody>
      </p:sp>
      <p:sp>
        <p:nvSpPr>
          <p:cNvPr id="5" name="Text 3"/>
          <p:cNvSpPr/>
          <p:nvPr/>
        </p:nvSpPr>
        <p:spPr>
          <a:xfrm>
            <a:off x="960120" y="2084832"/>
            <a:ext cx="1828800" cy="31089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Major city</a:t>
            </a:r>
            <a:endParaRPr lang="en-US" sz="1350" dirty="0"/>
          </a:p>
        </p:txBody>
      </p:sp>
      <p:sp>
        <p:nvSpPr>
          <p:cNvPr id="6" name="Text 4"/>
          <p:cNvSpPr/>
          <p:nvPr/>
        </p:nvSpPr>
        <p:spPr>
          <a:xfrm>
            <a:off x="2743200" y="2084832"/>
            <a:ext cx="777240" cy="310896"/>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n=3,598</a:t>
            </a:r>
            <a:endParaRPr lang="en-US" sz="950" dirty="0"/>
          </a:p>
        </p:txBody>
      </p:sp>
      <p:sp>
        <p:nvSpPr>
          <p:cNvPr id="7" name="Shape 5"/>
          <p:cNvSpPr/>
          <p:nvPr/>
        </p:nvSpPr>
        <p:spPr>
          <a:xfrm>
            <a:off x="3429000" y="2084832"/>
            <a:ext cx="1243584" cy="310896"/>
          </a:xfrm>
          <a:prstGeom prst="rect">
            <a:avLst/>
          </a:prstGeom>
          <a:solidFill>
            <a:srgbClr val="2251FF"/>
          </a:solidFill>
          <a:ln w="12700">
            <a:solidFill>
              <a:srgbClr val="2251FF"/>
            </a:solidFill>
            <a:prstDash val="solid"/>
          </a:ln>
        </p:spPr>
        <p:txBody>
          <a:bodyPr/>
          <a:lstStyle/>
          <a:p>
            <a:endParaRPr lang="en-AU" dirty="0"/>
          </a:p>
        </p:txBody>
      </p:sp>
      <p:sp>
        <p:nvSpPr>
          <p:cNvPr id="8" name="Text 6"/>
          <p:cNvSpPr/>
          <p:nvPr/>
        </p:nvSpPr>
        <p:spPr>
          <a:xfrm>
            <a:off x="4791456" y="2084832"/>
            <a:ext cx="731520" cy="310896"/>
          </a:xfrm>
          <a:prstGeom prst="rect">
            <a:avLst/>
          </a:prstGeom>
          <a:noFill/>
          <a:ln/>
        </p:spPr>
        <p:txBody>
          <a:bodyPr wrap="square" lIns="0" tIns="0" rIns="0" bIns="0" rtlCol="0" anchor="ctr"/>
          <a:lstStyle/>
          <a:p>
            <a:pPr marL="0" indent="0">
              <a:buNone/>
            </a:pPr>
            <a:r>
              <a:rPr lang="en-US" sz="1450" b="1" dirty="0">
                <a:solidFill>
                  <a:srgbClr val="2251FF"/>
                </a:solidFill>
                <a:latin typeface="Helvetica Neue Light" pitchFamily="34" charset="0"/>
                <a:ea typeface="Helvetica Neue Light" pitchFamily="34" charset="-122"/>
                <a:cs typeface="Helvetica Neue Light" pitchFamily="34" charset="-120"/>
              </a:rPr>
              <a:t>20%</a:t>
            </a:r>
            <a:endParaRPr lang="en-US" sz="1450" dirty="0"/>
          </a:p>
        </p:txBody>
      </p:sp>
      <p:sp>
        <p:nvSpPr>
          <p:cNvPr id="9" name="Text 7"/>
          <p:cNvSpPr/>
          <p:nvPr/>
        </p:nvSpPr>
        <p:spPr>
          <a:xfrm>
            <a:off x="960120" y="2743200"/>
            <a:ext cx="1828800" cy="31089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Regional city</a:t>
            </a:r>
            <a:endParaRPr lang="en-US" sz="1350" dirty="0"/>
          </a:p>
        </p:txBody>
      </p:sp>
      <p:sp>
        <p:nvSpPr>
          <p:cNvPr id="10" name="Text 8"/>
          <p:cNvSpPr/>
          <p:nvPr/>
        </p:nvSpPr>
        <p:spPr>
          <a:xfrm>
            <a:off x="2743200" y="2743200"/>
            <a:ext cx="777240" cy="310896"/>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n=593</a:t>
            </a:r>
            <a:endParaRPr lang="en-US" sz="950" dirty="0"/>
          </a:p>
        </p:txBody>
      </p:sp>
      <p:sp>
        <p:nvSpPr>
          <p:cNvPr id="11" name="Shape 9"/>
          <p:cNvSpPr/>
          <p:nvPr/>
        </p:nvSpPr>
        <p:spPr>
          <a:xfrm>
            <a:off x="3429000" y="2743200"/>
            <a:ext cx="1678838" cy="310896"/>
          </a:xfrm>
          <a:prstGeom prst="rect">
            <a:avLst/>
          </a:prstGeom>
          <a:solidFill>
            <a:srgbClr val="2251FF"/>
          </a:solidFill>
          <a:ln w="12700">
            <a:solidFill>
              <a:srgbClr val="2251FF"/>
            </a:solidFill>
            <a:prstDash val="solid"/>
          </a:ln>
        </p:spPr>
        <p:txBody>
          <a:bodyPr/>
          <a:lstStyle/>
          <a:p>
            <a:endParaRPr lang="en-AU" dirty="0"/>
          </a:p>
        </p:txBody>
      </p:sp>
      <p:sp>
        <p:nvSpPr>
          <p:cNvPr id="12" name="Text 10"/>
          <p:cNvSpPr/>
          <p:nvPr/>
        </p:nvSpPr>
        <p:spPr>
          <a:xfrm>
            <a:off x="5226710" y="2743200"/>
            <a:ext cx="731520" cy="310896"/>
          </a:xfrm>
          <a:prstGeom prst="rect">
            <a:avLst/>
          </a:prstGeom>
          <a:noFill/>
          <a:ln/>
        </p:spPr>
        <p:txBody>
          <a:bodyPr wrap="square" lIns="0" tIns="0" rIns="0" bIns="0" rtlCol="0" anchor="ctr"/>
          <a:lstStyle/>
          <a:p>
            <a:pPr marL="0" indent="0">
              <a:buNone/>
            </a:pPr>
            <a:r>
              <a:rPr lang="en-US" sz="1450" b="1" dirty="0">
                <a:solidFill>
                  <a:srgbClr val="2251FF"/>
                </a:solidFill>
                <a:latin typeface="Helvetica Neue Light" pitchFamily="34" charset="0"/>
                <a:ea typeface="Helvetica Neue Light" pitchFamily="34" charset="-122"/>
                <a:cs typeface="Helvetica Neue Light" pitchFamily="34" charset="-120"/>
              </a:rPr>
              <a:t>27%</a:t>
            </a:r>
            <a:endParaRPr lang="en-US" sz="1450" dirty="0"/>
          </a:p>
        </p:txBody>
      </p:sp>
      <p:sp>
        <p:nvSpPr>
          <p:cNvPr id="13" name="Text 11"/>
          <p:cNvSpPr/>
          <p:nvPr/>
        </p:nvSpPr>
        <p:spPr>
          <a:xfrm>
            <a:off x="960120" y="3401568"/>
            <a:ext cx="1828800" cy="31089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Small town</a:t>
            </a:r>
            <a:endParaRPr lang="en-US" sz="1350" dirty="0"/>
          </a:p>
        </p:txBody>
      </p:sp>
      <p:sp>
        <p:nvSpPr>
          <p:cNvPr id="14" name="Text 12"/>
          <p:cNvSpPr/>
          <p:nvPr/>
        </p:nvSpPr>
        <p:spPr>
          <a:xfrm>
            <a:off x="2743200" y="3401568"/>
            <a:ext cx="777240" cy="310896"/>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n=373</a:t>
            </a:r>
            <a:endParaRPr lang="en-US" sz="950" dirty="0"/>
          </a:p>
        </p:txBody>
      </p:sp>
      <p:sp>
        <p:nvSpPr>
          <p:cNvPr id="15" name="Shape 13"/>
          <p:cNvSpPr/>
          <p:nvPr/>
        </p:nvSpPr>
        <p:spPr>
          <a:xfrm>
            <a:off x="3429000" y="3401568"/>
            <a:ext cx="1989734" cy="310896"/>
          </a:xfrm>
          <a:prstGeom prst="rect">
            <a:avLst/>
          </a:prstGeom>
          <a:solidFill>
            <a:srgbClr val="2251FF"/>
          </a:solidFill>
          <a:ln w="12700">
            <a:solidFill>
              <a:srgbClr val="2251FF"/>
            </a:solidFill>
            <a:prstDash val="solid"/>
          </a:ln>
        </p:spPr>
        <p:txBody>
          <a:bodyPr/>
          <a:lstStyle/>
          <a:p>
            <a:endParaRPr lang="en-AU" dirty="0"/>
          </a:p>
        </p:txBody>
      </p:sp>
      <p:sp>
        <p:nvSpPr>
          <p:cNvPr id="16" name="Text 14"/>
          <p:cNvSpPr/>
          <p:nvPr/>
        </p:nvSpPr>
        <p:spPr>
          <a:xfrm>
            <a:off x="5537606" y="3401568"/>
            <a:ext cx="731520" cy="310896"/>
          </a:xfrm>
          <a:prstGeom prst="rect">
            <a:avLst/>
          </a:prstGeom>
          <a:noFill/>
          <a:ln/>
        </p:spPr>
        <p:txBody>
          <a:bodyPr wrap="square" lIns="0" tIns="0" rIns="0" bIns="0" rtlCol="0" anchor="ctr"/>
          <a:lstStyle/>
          <a:p>
            <a:pPr marL="0" indent="0">
              <a:buNone/>
            </a:pPr>
            <a:r>
              <a:rPr lang="en-US" sz="1450" b="1" dirty="0">
                <a:solidFill>
                  <a:srgbClr val="2251FF"/>
                </a:solidFill>
                <a:latin typeface="Helvetica Neue Light" pitchFamily="34" charset="0"/>
                <a:ea typeface="Helvetica Neue Light" pitchFamily="34" charset="-122"/>
                <a:cs typeface="Helvetica Neue Light" pitchFamily="34" charset="-120"/>
              </a:rPr>
              <a:t>32%</a:t>
            </a:r>
            <a:endParaRPr lang="en-US" sz="1450" dirty="0"/>
          </a:p>
        </p:txBody>
      </p:sp>
      <p:sp>
        <p:nvSpPr>
          <p:cNvPr id="17" name="Text 15"/>
          <p:cNvSpPr/>
          <p:nvPr/>
        </p:nvSpPr>
        <p:spPr>
          <a:xfrm>
            <a:off x="960120" y="4059936"/>
            <a:ext cx="1828800" cy="310896"/>
          </a:xfrm>
          <a:prstGeom prst="rect">
            <a:avLst/>
          </a:prstGeom>
          <a:noFill/>
          <a:ln/>
        </p:spPr>
        <p:txBody>
          <a:bodyPr wrap="square" lIns="0" tIns="0" rIns="0" bIns="0" rtlCol="0" anchor="ctr"/>
          <a:lstStyle/>
          <a:p>
            <a:pPr marL="0" indent="0">
              <a:buNone/>
            </a:pPr>
            <a:r>
              <a:rPr lang="en-US" sz="1350" dirty="0">
                <a:solidFill>
                  <a:srgbClr val="1A1A1A"/>
                </a:solidFill>
                <a:latin typeface="Helvetica Neue Light" pitchFamily="34" charset="0"/>
                <a:ea typeface="Helvetica Neue Light" pitchFamily="34" charset="-122"/>
                <a:cs typeface="Helvetica Neue Light" pitchFamily="34" charset="-120"/>
              </a:rPr>
              <a:t>Rural / remote</a:t>
            </a:r>
            <a:endParaRPr lang="en-US" sz="1350" dirty="0"/>
          </a:p>
        </p:txBody>
      </p:sp>
      <p:sp>
        <p:nvSpPr>
          <p:cNvPr id="18" name="Text 16"/>
          <p:cNvSpPr/>
          <p:nvPr/>
        </p:nvSpPr>
        <p:spPr>
          <a:xfrm>
            <a:off x="2743200" y="4059936"/>
            <a:ext cx="777240" cy="310896"/>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n=479</a:t>
            </a:r>
            <a:endParaRPr lang="en-US" sz="950" dirty="0"/>
          </a:p>
        </p:txBody>
      </p:sp>
      <p:sp>
        <p:nvSpPr>
          <p:cNvPr id="19" name="Shape 17"/>
          <p:cNvSpPr/>
          <p:nvPr/>
        </p:nvSpPr>
        <p:spPr>
          <a:xfrm>
            <a:off x="3429000" y="4059936"/>
            <a:ext cx="1927555" cy="310896"/>
          </a:xfrm>
          <a:prstGeom prst="rect">
            <a:avLst/>
          </a:prstGeom>
          <a:solidFill>
            <a:srgbClr val="2251FF"/>
          </a:solidFill>
          <a:ln w="12700">
            <a:solidFill>
              <a:srgbClr val="2251FF"/>
            </a:solidFill>
            <a:prstDash val="solid"/>
          </a:ln>
        </p:spPr>
        <p:txBody>
          <a:bodyPr/>
          <a:lstStyle/>
          <a:p>
            <a:endParaRPr lang="en-AU" dirty="0"/>
          </a:p>
        </p:txBody>
      </p:sp>
      <p:sp>
        <p:nvSpPr>
          <p:cNvPr id="20" name="Text 18"/>
          <p:cNvSpPr/>
          <p:nvPr/>
        </p:nvSpPr>
        <p:spPr>
          <a:xfrm>
            <a:off x="5475427" y="4059936"/>
            <a:ext cx="731520" cy="310896"/>
          </a:xfrm>
          <a:prstGeom prst="rect">
            <a:avLst/>
          </a:prstGeom>
          <a:noFill/>
          <a:ln/>
        </p:spPr>
        <p:txBody>
          <a:bodyPr wrap="square" lIns="0" tIns="0" rIns="0" bIns="0" rtlCol="0" anchor="ctr"/>
          <a:lstStyle/>
          <a:p>
            <a:pPr marL="0" indent="0">
              <a:buNone/>
            </a:pPr>
            <a:r>
              <a:rPr lang="en-US" sz="1450" b="1" dirty="0">
                <a:solidFill>
                  <a:srgbClr val="2251FF"/>
                </a:solidFill>
                <a:latin typeface="Helvetica Neue Light" pitchFamily="34" charset="0"/>
                <a:ea typeface="Helvetica Neue Light" pitchFamily="34" charset="-122"/>
                <a:cs typeface="Helvetica Neue Light" pitchFamily="34" charset="-120"/>
              </a:rPr>
              <a:t>31%</a:t>
            </a:r>
            <a:endParaRPr lang="en-US" sz="1450" dirty="0"/>
          </a:p>
        </p:txBody>
      </p:sp>
      <p:sp>
        <p:nvSpPr>
          <p:cNvPr id="21" name="Text 19"/>
          <p:cNvSpPr/>
          <p:nvPr/>
        </p:nvSpPr>
        <p:spPr>
          <a:xfrm>
            <a:off x="960120" y="4773168"/>
            <a:ext cx="4846320" cy="457200"/>
          </a:xfrm>
          <a:prstGeom prst="rect">
            <a:avLst/>
          </a:prstGeom>
          <a:noFill/>
          <a:ln/>
        </p:spPr>
        <p:txBody>
          <a:bodyPr wrap="square" lIns="0" tIns="0" rIns="0" bIns="0" rtlCol="0" anchor="t"/>
          <a:lstStyle/>
          <a:p>
            <a:pPr marL="0" indent="0">
              <a:lnSpc>
                <a:spcPct val="125000"/>
              </a:lnSpc>
              <a:buNone/>
            </a:pPr>
            <a:r>
              <a:rPr lang="en-US" sz="1150" dirty="0">
                <a:solidFill>
                  <a:srgbClr val="6E7480"/>
                </a:solidFill>
                <a:latin typeface="Helvetica Neue Light" pitchFamily="34" charset="0"/>
                <a:ea typeface="Helvetica Neue Light" pitchFamily="34" charset="-122"/>
                <a:cs typeface="Helvetica Neue Light" pitchFamily="34" charset="-120"/>
              </a:rPr>
              <a:t>Support climbs steeply out of the cities, then flattens. Small towns and rural areas are the same.</a:t>
            </a:r>
            <a:endParaRPr lang="en-US" sz="1150" dirty="0"/>
          </a:p>
        </p:txBody>
      </p:sp>
      <p:sp>
        <p:nvSpPr>
          <p:cNvPr id="22" name="Text 20"/>
          <p:cNvSpPr/>
          <p:nvPr/>
        </p:nvSpPr>
        <p:spPr>
          <a:xfrm>
            <a:off x="6309360" y="1627632"/>
            <a:ext cx="4937760" cy="256032"/>
          </a:xfrm>
          <a:prstGeom prst="rect">
            <a:avLst/>
          </a:prstGeom>
          <a:noFill/>
          <a:ln/>
        </p:spPr>
        <p:txBody>
          <a:bodyPr wrap="square" lIns="0" tIns="0" rIns="0" bIns="0" rtlCol="0" anchor="ctr"/>
          <a:lstStyle/>
          <a:p>
            <a:pPr marL="0" indent="0">
              <a:buNone/>
            </a:pPr>
            <a:r>
              <a:rPr lang="en-US" sz="1050" b="1" kern="0" spc="90" dirty="0">
                <a:solidFill>
                  <a:srgbClr val="6E7480"/>
                </a:solidFill>
                <a:latin typeface="Helvetica Neue Light" pitchFamily="34" charset="0"/>
                <a:ea typeface="Helvetica Neue Light" pitchFamily="34" charset="-122"/>
                <a:cs typeface="Helvetica Neue Light" pitchFamily="34" charset="-120"/>
              </a:rPr>
              <a:t>CAPITAL CITY AGAINST THE REST OF THE STATE</a:t>
            </a:r>
            <a:endParaRPr lang="en-US" sz="1050" dirty="0"/>
          </a:p>
        </p:txBody>
      </p:sp>
      <p:sp>
        <p:nvSpPr>
          <p:cNvPr id="23" name="Shape 21"/>
          <p:cNvSpPr/>
          <p:nvPr/>
        </p:nvSpPr>
        <p:spPr>
          <a:xfrm>
            <a:off x="6309360" y="1938528"/>
            <a:ext cx="173736" cy="173736"/>
          </a:xfrm>
          <a:prstGeom prst="rect">
            <a:avLst/>
          </a:prstGeom>
          <a:solidFill>
            <a:srgbClr val="B9BFC9"/>
          </a:solidFill>
          <a:ln w="12700">
            <a:solidFill>
              <a:srgbClr val="B9BFC9"/>
            </a:solidFill>
            <a:prstDash val="solid"/>
          </a:ln>
        </p:spPr>
        <p:txBody>
          <a:bodyPr/>
          <a:lstStyle/>
          <a:p>
            <a:endParaRPr lang="en-AU" dirty="0"/>
          </a:p>
        </p:txBody>
      </p:sp>
      <p:sp>
        <p:nvSpPr>
          <p:cNvPr id="24" name="Text 22"/>
          <p:cNvSpPr/>
          <p:nvPr/>
        </p:nvSpPr>
        <p:spPr>
          <a:xfrm>
            <a:off x="6547104" y="1892808"/>
            <a:ext cx="822960" cy="256032"/>
          </a:xfrm>
          <a:prstGeom prst="rect">
            <a:avLst/>
          </a:prstGeom>
          <a:noFill/>
          <a:ln/>
        </p:spPr>
        <p:txBody>
          <a:bodyPr wrap="square" lIns="0" tIns="0" rIns="0" bIns="0" rtlCol="0" anchor="ctr"/>
          <a:lstStyle/>
          <a:p>
            <a:pPr marL="0" indent="0">
              <a:buNone/>
            </a:pPr>
            <a:r>
              <a:rPr lang="en-US" sz="1100" dirty="0">
                <a:solidFill>
                  <a:srgbClr val="1A1A1A"/>
                </a:solidFill>
                <a:latin typeface="Helvetica Neue Light" pitchFamily="34" charset="0"/>
                <a:ea typeface="Helvetica Neue Light" pitchFamily="34" charset="-122"/>
                <a:cs typeface="Helvetica Neue Light" pitchFamily="34" charset="-120"/>
              </a:rPr>
              <a:t>Capital</a:t>
            </a:r>
            <a:endParaRPr lang="en-US" sz="1100" dirty="0"/>
          </a:p>
        </p:txBody>
      </p:sp>
      <p:sp>
        <p:nvSpPr>
          <p:cNvPr id="25" name="Shape 23"/>
          <p:cNvSpPr/>
          <p:nvPr/>
        </p:nvSpPr>
        <p:spPr>
          <a:xfrm>
            <a:off x="7452360" y="1938528"/>
            <a:ext cx="173736" cy="173736"/>
          </a:xfrm>
          <a:prstGeom prst="rect">
            <a:avLst/>
          </a:prstGeom>
          <a:solidFill>
            <a:srgbClr val="2251FF"/>
          </a:solidFill>
          <a:ln w="12700">
            <a:solidFill>
              <a:srgbClr val="2251FF"/>
            </a:solidFill>
            <a:prstDash val="solid"/>
          </a:ln>
        </p:spPr>
        <p:txBody>
          <a:bodyPr/>
          <a:lstStyle/>
          <a:p>
            <a:endParaRPr lang="en-AU" dirty="0"/>
          </a:p>
        </p:txBody>
      </p:sp>
      <p:sp>
        <p:nvSpPr>
          <p:cNvPr id="26" name="Text 24"/>
          <p:cNvSpPr/>
          <p:nvPr/>
        </p:nvSpPr>
        <p:spPr>
          <a:xfrm>
            <a:off x="7690104" y="1892808"/>
            <a:ext cx="1371600" cy="256032"/>
          </a:xfrm>
          <a:prstGeom prst="rect">
            <a:avLst/>
          </a:prstGeom>
          <a:noFill/>
          <a:ln/>
        </p:spPr>
        <p:txBody>
          <a:bodyPr wrap="square" lIns="0" tIns="0" rIns="0" bIns="0" rtlCol="0" anchor="ctr"/>
          <a:lstStyle/>
          <a:p>
            <a:pPr marL="0" indent="0">
              <a:buNone/>
            </a:pPr>
            <a:r>
              <a:rPr lang="en-US" sz="1100" dirty="0">
                <a:solidFill>
                  <a:srgbClr val="1A1A1A"/>
                </a:solidFill>
                <a:latin typeface="Helvetica Neue Light" pitchFamily="34" charset="0"/>
                <a:ea typeface="Helvetica Neue Light" pitchFamily="34" charset="-122"/>
                <a:cs typeface="Helvetica Neue Light" pitchFamily="34" charset="-120"/>
              </a:rPr>
              <a:t>Rest of state</a:t>
            </a:r>
            <a:endParaRPr lang="en-US" sz="1100" dirty="0"/>
          </a:p>
        </p:txBody>
      </p:sp>
      <p:sp>
        <p:nvSpPr>
          <p:cNvPr id="27" name="Text 25"/>
          <p:cNvSpPr/>
          <p:nvPr/>
        </p:nvSpPr>
        <p:spPr>
          <a:xfrm>
            <a:off x="6309360" y="2304288"/>
            <a:ext cx="1920240" cy="365760"/>
          </a:xfrm>
          <a:prstGeom prst="rect">
            <a:avLst/>
          </a:prstGeom>
          <a:noFill/>
          <a:ln/>
        </p:spPr>
        <p:txBody>
          <a:bodyPr wrap="square" lIns="0" tIns="0" rIns="0" bIns="0" rtlCol="0" anchor="ctr"/>
          <a:lstStyle/>
          <a:p>
            <a:pPr marL="0" indent="0">
              <a:buNone/>
            </a:pPr>
            <a:r>
              <a:rPr lang="en-US" sz="1250" dirty="0">
                <a:solidFill>
                  <a:srgbClr val="1A1A1A"/>
                </a:solidFill>
                <a:latin typeface="Helvetica Neue Light" pitchFamily="34" charset="0"/>
                <a:ea typeface="Helvetica Neue Light" pitchFamily="34" charset="-122"/>
                <a:cs typeface="Helvetica Neue Light" pitchFamily="34" charset="-120"/>
              </a:rPr>
              <a:t>Queensland</a:t>
            </a:r>
            <a:endParaRPr lang="en-US" sz="1250" dirty="0"/>
          </a:p>
        </p:txBody>
      </p:sp>
      <p:sp>
        <p:nvSpPr>
          <p:cNvPr id="28" name="Shape 26"/>
          <p:cNvSpPr/>
          <p:nvPr/>
        </p:nvSpPr>
        <p:spPr>
          <a:xfrm>
            <a:off x="8275320" y="2286000"/>
            <a:ext cx="1166774" cy="182880"/>
          </a:xfrm>
          <a:prstGeom prst="rect">
            <a:avLst/>
          </a:prstGeom>
          <a:solidFill>
            <a:srgbClr val="B9BFC9"/>
          </a:solidFill>
          <a:ln w="12700">
            <a:solidFill>
              <a:srgbClr val="B9BFC9"/>
            </a:solidFill>
            <a:prstDash val="solid"/>
          </a:ln>
        </p:spPr>
        <p:txBody>
          <a:bodyPr/>
          <a:lstStyle/>
          <a:p>
            <a:endParaRPr lang="en-AU" dirty="0"/>
          </a:p>
        </p:txBody>
      </p:sp>
      <p:sp>
        <p:nvSpPr>
          <p:cNvPr id="29" name="Text 27"/>
          <p:cNvSpPr/>
          <p:nvPr/>
        </p:nvSpPr>
        <p:spPr>
          <a:xfrm>
            <a:off x="9524390" y="2258568"/>
            <a:ext cx="548640" cy="237744"/>
          </a:xfrm>
          <a:prstGeom prst="rect">
            <a:avLst/>
          </a:prstGeom>
          <a:noFill/>
          <a:ln/>
        </p:spPr>
        <p:txBody>
          <a:bodyPr wrap="square" lIns="0" tIns="0" rIns="0" bIns="0" rtlCol="0" anchor="ctr"/>
          <a:lstStyle/>
          <a:p>
            <a:pPr marL="0" indent="0">
              <a:buNone/>
            </a:pPr>
            <a:r>
              <a:rPr lang="en-US" sz="1100" dirty="0">
                <a:solidFill>
                  <a:srgbClr val="6E7480"/>
                </a:solidFill>
                <a:latin typeface="Helvetica Neue Light" pitchFamily="34" charset="0"/>
                <a:ea typeface="Helvetica Neue Light" pitchFamily="34" charset="-122"/>
                <a:cs typeface="Helvetica Neue Light" pitchFamily="34" charset="-120"/>
              </a:rPr>
              <a:t>22%</a:t>
            </a:r>
            <a:endParaRPr lang="en-US" sz="1100" dirty="0"/>
          </a:p>
        </p:txBody>
      </p:sp>
      <p:sp>
        <p:nvSpPr>
          <p:cNvPr id="30" name="Shape 28"/>
          <p:cNvSpPr/>
          <p:nvPr/>
        </p:nvSpPr>
        <p:spPr>
          <a:xfrm>
            <a:off x="8275320" y="2505456"/>
            <a:ext cx="1803197" cy="182880"/>
          </a:xfrm>
          <a:prstGeom prst="rect">
            <a:avLst/>
          </a:prstGeom>
          <a:solidFill>
            <a:srgbClr val="2251FF"/>
          </a:solidFill>
          <a:ln w="12700">
            <a:solidFill>
              <a:srgbClr val="2251FF"/>
            </a:solidFill>
            <a:prstDash val="solid"/>
          </a:ln>
        </p:spPr>
        <p:txBody>
          <a:bodyPr/>
          <a:lstStyle/>
          <a:p>
            <a:endParaRPr lang="en-AU" dirty="0"/>
          </a:p>
        </p:txBody>
      </p:sp>
      <p:sp>
        <p:nvSpPr>
          <p:cNvPr id="31" name="Text 29"/>
          <p:cNvSpPr/>
          <p:nvPr/>
        </p:nvSpPr>
        <p:spPr>
          <a:xfrm>
            <a:off x="10160813" y="2478024"/>
            <a:ext cx="548640" cy="237744"/>
          </a:xfrm>
          <a:prstGeom prst="rect">
            <a:avLst/>
          </a:prstGeom>
          <a:noFill/>
          <a:ln/>
        </p:spPr>
        <p:txBody>
          <a:bodyPr wrap="square" lIns="0" tIns="0" rIns="0" bIns="0" rtlCol="0" anchor="ctr"/>
          <a:lstStyle/>
          <a:p>
            <a:pPr marL="0" indent="0">
              <a:buNone/>
            </a:pPr>
            <a:r>
              <a:rPr lang="en-US" sz="1100" b="1" dirty="0">
                <a:solidFill>
                  <a:srgbClr val="2251FF"/>
                </a:solidFill>
                <a:latin typeface="Helvetica Neue Light" pitchFamily="34" charset="0"/>
                <a:ea typeface="Helvetica Neue Light" pitchFamily="34" charset="-122"/>
                <a:cs typeface="Helvetica Neue Light" pitchFamily="34" charset="-120"/>
              </a:rPr>
              <a:t>34%</a:t>
            </a:r>
            <a:endParaRPr lang="en-US" sz="1100" dirty="0"/>
          </a:p>
        </p:txBody>
      </p:sp>
      <p:sp>
        <p:nvSpPr>
          <p:cNvPr id="32" name="Text 30"/>
          <p:cNvSpPr/>
          <p:nvPr/>
        </p:nvSpPr>
        <p:spPr>
          <a:xfrm>
            <a:off x="6309360" y="2871216"/>
            <a:ext cx="1920240" cy="365760"/>
          </a:xfrm>
          <a:prstGeom prst="rect">
            <a:avLst/>
          </a:prstGeom>
          <a:noFill/>
          <a:ln/>
        </p:spPr>
        <p:txBody>
          <a:bodyPr wrap="square" lIns="0" tIns="0" rIns="0" bIns="0" rtlCol="0" anchor="ctr"/>
          <a:lstStyle/>
          <a:p>
            <a:pPr marL="0" indent="0">
              <a:buNone/>
            </a:pPr>
            <a:r>
              <a:rPr lang="en-US" sz="1250" dirty="0">
                <a:solidFill>
                  <a:srgbClr val="1A1A1A"/>
                </a:solidFill>
                <a:latin typeface="Helvetica Neue Light" pitchFamily="34" charset="0"/>
                <a:ea typeface="Helvetica Neue Light" pitchFamily="34" charset="-122"/>
                <a:cs typeface="Helvetica Neue Light" pitchFamily="34" charset="-120"/>
              </a:rPr>
              <a:t>South Australia*</a:t>
            </a:r>
            <a:endParaRPr lang="en-US" sz="1250" dirty="0"/>
          </a:p>
        </p:txBody>
      </p:sp>
      <p:sp>
        <p:nvSpPr>
          <p:cNvPr id="33" name="Shape 31"/>
          <p:cNvSpPr/>
          <p:nvPr/>
        </p:nvSpPr>
        <p:spPr>
          <a:xfrm>
            <a:off x="8275320" y="2852928"/>
            <a:ext cx="1325880" cy="182880"/>
          </a:xfrm>
          <a:prstGeom prst="rect">
            <a:avLst/>
          </a:prstGeom>
          <a:solidFill>
            <a:srgbClr val="B9BFC9"/>
          </a:solidFill>
          <a:ln w="12700">
            <a:solidFill>
              <a:srgbClr val="B9BFC9"/>
            </a:solidFill>
            <a:prstDash val="solid"/>
          </a:ln>
        </p:spPr>
        <p:txBody>
          <a:bodyPr/>
          <a:lstStyle/>
          <a:p>
            <a:endParaRPr lang="en-AU" dirty="0"/>
          </a:p>
        </p:txBody>
      </p:sp>
      <p:sp>
        <p:nvSpPr>
          <p:cNvPr id="34" name="Text 32"/>
          <p:cNvSpPr/>
          <p:nvPr/>
        </p:nvSpPr>
        <p:spPr>
          <a:xfrm>
            <a:off x="9683496" y="2825496"/>
            <a:ext cx="548640" cy="237744"/>
          </a:xfrm>
          <a:prstGeom prst="rect">
            <a:avLst/>
          </a:prstGeom>
          <a:noFill/>
          <a:ln/>
        </p:spPr>
        <p:txBody>
          <a:bodyPr wrap="square" lIns="0" tIns="0" rIns="0" bIns="0" rtlCol="0" anchor="ctr"/>
          <a:lstStyle/>
          <a:p>
            <a:pPr marL="0" indent="0">
              <a:buNone/>
            </a:pPr>
            <a:r>
              <a:rPr lang="en-US" sz="1100" dirty="0">
                <a:solidFill>
                  <a:srgbClr val="6E7480"/>
                </a:solidFill>
                <a:latin typeface="Helvetica Neue Light" pitchFamily="34" charset="0"/>
                <a:ea typeface="Helvetica Neue Light" pitchFamily="34" charset="-122"/>
                <a:cs typeface="Helvetica Neue Light" pitchFamily="34" charset="-120"/>
              </a:rPr>
              <a:t>25%</a:t>
            </a:r>
            <a:endParaRPr lang="en-US" sz="1100" dirty="0"/>
          </a:p>
        </p:txBody>
      </p:sp>
      <p:sp>
        <p:nvSpPr>
          <p:cNvPr id="35" name="Shape 33"/>
          <p:cNvSpPr/>
          <p:nvPr/>
        </p:nvSpPr>
        <p:spPr>
          <a:xfrm>
            <a:off x="8275320" y="3072384"/>
            <a:ext cx="2068373" cy="182880"/>
          </a:xfrm>
          <a:prstGeom prst="rect">
            <a:avLst/>
          </a:prstGeom>
          <a:solidFill>
            <a:srgbClr val="2251FF"/>
          </a:solidFill>
          <a:ln w="12700">
            <a:solidFill>
              <a:srgbClr val="2251FF"/>
            </a:solidFill>
            <a:prstDash val="solid"/>
          </a:ln>
        </p:spPr>
        <p:txBody>
          <a:bodyPr/>
          <a:lstStyle/>
          <a:p>
            <a:endParaRPr lang="en-AU" dirty="0"/>
          </a:p>
        </p:txBody>
      </p:sp>
      <p:sp>
        <p:nvSpPr>
          <p:cNvPr id="36" name="Text 34"/>
          <p:cNvSpPr/>
          <p:nvPr/>
        </p:nvSpPr>
        <p:spPr>
          <a:xfrm>
            <a:off x="10425989" y="3044952"/>
            <a:ext cx="548640" cy="237744"/>
          </a:xfrm>
          <a:prstGeom prst="rect">
            <a:avLst/>
          </a:prstGeom>
          <a:noFill/>
          <a:ln/>
        </p:spPr>
        <p:txBody>
          <a:bodyPr wrap="square" lIns="0" tIns="0" rIns="0" bIns="0" rtlCol="0" anchor="ctr"/>
          <a:lstStyle/>
          <a:p>
            <a:pPr marL="0" indent="0">
              <a:buNone/>
            </a:pPr>
            <a:r>
              <a:rPr lang="en-US" sz="1100" b="1" dirty="0">
                <a:solidFill>
                  <a:srgbClr val="2251FF"/>
                </a:solidFill>
                <a:latin typeface="Helvetica Neue Light" pitchFamily="34" charset="0"/>
                <a:ea typeface="Helvetica Neue Light" pitchFamily="34" charset="-122"/>
                <a:cs typeface="Helvetica Neue Light" pitchFamily="34" charset="-120"/>
              </a:rPr>
              <a:t>39%</a:t>
            </a:r>
            <a:endParaRPr lang="en-US" sz="1100" dirty="0"/>
          </a:p>
        </p:txBody>
      </p:sp>
      <p:sp>
        <p:nvSpPr>
          <p:cNvPr id="37" name="Text 35"/>
          <p:cNvSpPr/>
          <p:nvPr/>
        </p:nvSpPr>
        <p:spPr>
          <a:xfrm>
            <a:off x="6309360" y="3438144"/>
            <a:ext cx="1920240" cy="365760"/>
          </a:xfrm>
          <a:prstGeom prst="rect">
            <a:avLst/>
          </a:prstGeom>
          <a:noFill/>
          <a:ln/>
        </p:spPr>
        <p:txBody>
          <a:bodyPr wrap="square" lIns="0" tIns="0" rIns="0" bIns="0" rtlCol="0" anchor="ctr"/>
          <a:lstStyle/>
          <a:p>
            <a:pPr marL="0" indent="0">
              <a:buNone/>
            </a:pPr>
            <a:r>
              <a:rPr lang="en-US" sz="1250" dirty="0">
                <a:solidFill>
                  <a:srgbClr val="1A1A1A"/>
                </a:solidFill>
                <a:latin typeface="Helvetica Neue Light" pitchFamily="34" charset="0"/>
                <a:ea typeface="Helvetica Neue Light" pitchFamily="34" charset="-122"/>
                <a:cs typeface="Helvetica Neue Light" pitchFamily="34" charset="-120"/>
              </a:rPr>
              <a:t>Victoria</a:t>
            </a:r>
            <a:endParaRPr lang="en-US" sz="1250" dirty="0"/>
          </a:p>
        </p:txBody>
      </p:sp>
      <p:sp>
        <p:nvSpPr>
          <p:cNvPr id="38" name="Shape 36"/>
          <p:cNvSpPr/>
          <p:nvPr/>
        </p:nvSpPr>
        <p:spPr>
          <a:xfrm>
            <a:off x="8275320" y="3419856"/>
            <a:ext cx="954634" cy="182880"/>
          </a:xfrm>
          <a:prstGeom prst="rect">
            <a:avLst/>
          </a:prstGeom>
          <a:solidFill>
            <a:srgbClr val="B9BFC9"/>
          </a:solidFill>
          <a:ln w="12700">
            <a:solidFill>
              <a:srgbClr val="B9BFC9"/>
            </a:solidFill>
            <a:prstDash val="solid"/>
          </a:ln>
        </p:spPr>
        <p:txBody>
          <a:bodyPr/>
          <a:lstStyle/>
          <a:p>
            <a:endParaRPr lang="en-AU" dirty="0"/>
          </a:p>
        </p:txBody>
      </p:sp>
      <p:sp>
        <p:nvSpPr>
          <p:cNvPr id="39" name="Text 37"/>
          <p:cNvSpPr/>
          <p:nvPr/>
        </p:nvSpPr>
        <p:spPr>
          <a:xfrm>
            <a:off x="9312250" y="3392424"/>
            <a:ext cx="548640" cy="237744"/>
          </a:xfrm>
          <a:prstGeom prst="rect">
            <a:avLst/>
          </a:prstGeom>
          <a:noFill/>
          <a:ln/>
        </p:spPr>
        <p:txBody>
          <a:bodyPr wrap="square" lIns="0" tIns="0" rIns="0" bIns="0" rtlCol="0" anchor="ctr"/>
          <a:lstStyle/>
          <a:p>
            <a:pPr marL="0" indent="0">
              <a:buNone/>
            </a:pPr>
            <a:r>
              <a:rPr lang="en-US" sz="1100" dirty="0">
                <a:solidFill>
                  <a:srgbClr val="6E7480"/>
                </a:solidFill>
                <a:latin typeface="Helvetica Neue Light" pitchFamily="34" charset="0"/>
                <a:ea typeface="Helvetica Neue Light" pitchFamily="34" charset="-122"/>
                <a:cs typeface="Helvetica Neue Light" pitchFamily="34" charset="-120"/>
              </a:rPr>
              <a:t>18%</a:t>
            </a:r>
            <a:endParaRPr lang="en-US" sz="1100" dirty="0"/>
          </a:p>
        </p:txBody>
      </p:sp>
      <p:sp>
        <p:nvSpPr>
          <p:cNvPr id="40" name="Shape 38"/>
          <p:cNvSpPr/>
          <p:nvPr/>
        </p:nvSpPr>
        <p:spPr>
          <a:xfrm>
            <a:off x="8275320" y="3639312"/>
            <a:ext cx="1484986" cy="182880"/>
          </a:xfrm>
          <a:prstGeom prst="rect">
            <a:avLst/>
          </a:prstGeom>
          <a:solidFill>
            <a:srgbClr val="2251FF"/>
          </a:solidFill>
          <a:ln w="12700">
            <a:solidFill>
              <a:srgbClr val="2251FF"/>
            </a:solidFill>
            <a:prstDash val="solid"/>
          </a:ln>
        </p:spPr>
        <p:txBody>
          <a:bodyPr/>
          <a:lstStyle/>
          <a:p>
            <a:endParaRPr lang="en-AU" dirty="0"/>
          </a:p>
        </p:txBody>
      </p:sp>
      <p:sp>
        <p:nvSpPr>
          <p:cNvPr id="41" name="Text 39"/>
          <p:cNvSpPr/>
          <p:nvPr/>
        </p:nvSpPr>
        <p:spPr>
          <a:xfrm>
            <a:off x="9842602" y="3611880"/>
            <a:ext cx="548640" cy="237744"/>
          </a:xfrm>
          <a:prstGeom prst="rect">
            <a:avLst/>
          </a:prstGeom>
          <a:noFill/>
          <a:ln/>
        </p:spPr>
        <p:txBody>
          <a:bodyPr wrap="square" lIns="0" tIns="0" rIns="0" bIns="0" rtlCol="0" anchor="ctr"/>
          <a:lstStyle/>
          <a:p>
            <a:pPr marL="0" indent="0">
              <a:buNone/>
            </a:pPr>
            <a:r>
              <a:rPr lang="en-US" sz="1100" b="1" dirty="0">
                <a:solidFill>
                  <a:srgbClr val="2251FF"/>
                </a:solidFill>
                <a:latin typeface="Helvetica Neue Light" pitchFamily="34" charset="0"/>
                <a:ea typeface="Helvetica Neue Light" pitchFamily="34" charset="-122"/>
                <a:cs typeface="Helvetica Neue Light" pitchFamily="34" charset="-120"/>
              </a:rPr>
              <a:t>28%</a:t>
            </a:r>
            <a:endParaRPr lang="en-US" sz="1100" dirty="0"/>
          </a:p>
        </p:txBody>
      </p:sp>
      <p:sp>
        <p:nvSpPr>
          <p:cNvPr id="42" name="Text 40"/>
          <p:cNvSpPr/>
          <p:nvPr/>
        </p:nvSpPr>
        <p:spPr>
          <a:xfrm>
            <a:off x="6309360" y="4005072"/>
            <a:ext cx="1920240" cy="365760"/>
          </a:xfrm>
          <a:prstGeom prst="rect">
            <a:avLst/>
          </a:prstGeom>
          <a:noFill/>
          <a:ln/>
        </p:spPr>
        <p:txBody>
          <a:bodyPr wrap="square" lIns="0" tIns="0" rIns="0" bIns="0" rtlCol="0" anchor="ctr"/>
          <a:lstStyle/>
          <a:p>
            <a:pPr marL="0" indent="0">
              <a:buNone/>
            </a:pPr>
            <a:r>
              <a:rPr lang="en-US" sz="1250" dirty="0">
                <a:solidFill>
                  <a:srgbClr val="1A1A1A"/>
                </a:solidFill>
                <a:latin typeface="Helvetica Neue Light" pitchFamily="34" charset="0"/>
                <a:ea typeface="Helvetica Neue Light" pitchFamily="34" charset="-122"/>
                <a:cs typeface="Helvetica Neue Light" pitchFamily="34" charset="-120"/>
              </a:rPr>
              <a:t>New South Wales</a:t>
            </a:r>
            <a:endParaRPr lang="en-US" sz="1250" dirty="0"/>
          </a:p>
        </p:txBody>
      </p:sp>
      <p:sp>
        <p:nvSpPr>
          <p:cNvPr id="43" name="Shape 41"/>
          <p:cNvSpPr/>
          <p:nvPr/>
        </p:nvSpPr>
        <p:spPr>
          <a:xfrm>
            <a:off x="8275320" y="3986784"/>
            <a:ext cx="954634" cy="182880"/>
          </a:xfrm>
          <a:prstGeom prst="rect">
            <a:avLst/>
          </a:prstGeom>
          <a:solidFill>
            <a:srgbClr val="B9BFC9"/>
          </a:solidFill>
          <a:ln w="12700">
            <a:solidFill>
              <a:srgbClr val="B9BFC9"/>
            </a:solidFill>
            <a:prstDash val="solid"/>
          </a:ln>
        </p:spPr>
        <p:txBody>
          <a:bodyPr/>
          <a:lstStyle/>
          <a:p>
            <a:endParaRPr lang="en-AU" dirty="0"/>
          </a:p>
        </p:txBody>
      </p:sp>
      <p:sp>
        <p:nvSpPr>
          <p:cNvPr id="44" name="Text 42"/>
          <p:cNvSpPr/>
          <p:nvPr/>
        </p:nvSpPr>
        <p:spPr>
          <a:xfrm>
            <a:off x="9312250" y="3959352"/>
            <a:ext cx="548640" cy="237744"/>
          </a:xfrm>
          <a:prstGeom prst="rect">
            <a:avLst/>
          </a:prstGeom>
          <a:noFill/>
          <a:ln/>
        </p:spPr>
        <p:txBody>
          <a:bodyPr wrap="square" lIns="0" tIns="0" rIns="0" bIns="0" rtlCol="0" anchor="ctr"/>
          <a:lstStyle/>
          <a:p>
            <a:pPr marL="0" indent="0">
              <a:buNone/>
            </a:pPr>
            <a:r>
              <a:rPr lang="en-US" sz="1100" dirty="0">
                <a:solidFill>
                  <a:srgbClr val="6E7480"/>
                </a:solidFill>
                <a:latin typeface="Helvetica Neue Light" pitchFamily="34" charset="0"/>
                <a:ea typeface="Helvetica Neue Light" pitchFamily="34" charset="-122"/>
                <a:cs typeface="Helvetica Neue Light" pitchFamily="34" charset="-120"/>
              </a:rPr>
              <a:t>18%</a:t>
            </a:r>
            <a:endParaRPr lang="en-US" sz="1100" dirty="0"/>
          </a:p>
        </p:txBody>
      </p:sp>
      <p:sp>
        <p:nvSpPr>
          <p:cNvPr id="45" name="Shape 43"/>
          <p:cNvSpPr/>
          <p:nvPr/>
        </p:nvSpPr>
        <p:spPr>
          <a:xfrm>
            <a:off x="8275320" y="4206240"/>
            <a:ext cx="1378915" cy="182880"/>
          </a:xfrm>
          <a:prstGeom prst="rect">
            <a:avLst/>
          </a:prstGeom>
          <a:solidFill>
            <a:srgbClr val="2251FF"/>
          </a:solidFill>
          <a:ln w="12700">
            <a:solidFill>
              <a:srgbClr val="2251FF"/>
            </a:solidFill>
            <a:prstDash val="solid"/>
          </a:ln>
        </p:spPr>
        <p:txBody>
          <a:bodyPr/>
          <a:lstStyle/>
          <a:p>
            <a:endParaRPr lang="en-AU" dirty="0"/>
          </a:p>
        </p:txBody>
      </p:sp>
      <p:sp>
        <p:nvSpPr>
          <p:cNvPr id="46" name="Text 44"/>
          <p:cNvSpPr/>
          <p:nvPr/>
        </p:nvSpPr>
        <p:spPr>
          <a:xfrm>
            <a:off x="9736531" y="4178808"/>
            <a:ext cx="548640" cy="237744"/>
          </a:xfrm>
          <a:prstGeom prst="rect">
            <a:avLst/>
          </a:prstGeom>
          <a:noFill/>
          <a:ln/>
        </p:spPr>
        <p:txBody>
          <a:bodyPr wrap="square" lIns="0" tIns="0" rIns="0" bIns="0" rtlCol="0" anchor="ctr"/>
          <a:lstStyle/>
          <a:p>
            <a:pPr marL="0" indent="0">
              <a:buNone/>
            </a:pPr>
            <a:r>
              <a:rPr lang="en-US" sz="1100" b="1" dirty="0">
                <a:solidFill>
                  <a:srgbClr val="2251FF"/>
                </a:solidFill>
                <a:latin typeface="Helvetica Neue Light" pitchFamily="34" charset="0"/>
                <a:ea typeface="Helvetica Neue Light" pitchFamily="34" charset="-122"/>
                <a:cs typeface="Helvetica Neue Light" pitchFamily="34" charset="-120"/>
              </a:rPr>
              <a:t>26%</a:t>
            </a:r>
            <a:endParaRPr lang="en-US" sz="1100" dirty="0"/>
          </a:p>
        </p:txBody>
      </p:sp>
      <p:sp>
        <p:nvSpPr>
          <p:cNvPr id="47" name="Text 45"/>
          <p:cNvSpPr/>
          <p:nvPr/>
        </p:nvSpPr>
        <p:spPr>
          <a:xfrm>
            <a:off x="6309360" y="4572000"/>
            <a:ext cx="1920240" cy="365760"/>
          </a:xfrm>
          <a:prstGeom prst="rect">
            <a:avLst/>
          </a:prstGeom>
          <a:noFill/>
          <a:ln/>
        </p:spPr>
        <p:txBody>
          <a:bodyPr wrap="square" lIns="0" tIns="0" rIns="0" bIns="0" rtlCol="0" anchor="ctr"/>
          <a:lstStyle/>
          <a:p>
            <a:pPr marL="0" indent="0">
              <a:buNone/>
            </a:pPr>
            <a:r>
              <a:rPr lang="en-US" sz="1250" dirty="0">
                <a:solidFill>
                  <a:srgbClr val="1A1A1A"/>
                </a:solidFill>
                <a:latin typeface="Helvetica Neue Light" pitchFamily="34" charset="0"/>
                <a:ea typeface="Helvetica Neue Light" pitchFamily="34" charset="-122"/>
                <a:cs typeface="Helvetica Neue Light" pitchFamily="34" charset="-120"/>
              </a:rPr>
              <a:t>Western Australia*</a:t>
            </a:r>
            <a:endParaRPr lang="en-US" sz="1250" dirty="0"/>
          </a:p>
        </p:txBody>
      </p:sp>
      <p:sp>
        <p:nvSpPr>
          <p:cNvPr id="48" name="Shape 46"/>
          <p:cNvSpPr/>
          <p:nvPr/>
        </p:nvSpPr>
        <p:spPr>
          <a:xfrm>
            <a:off x="8275320" y="4553712"/>
            <a:ext cx="1325880" cy="182880"/>
          </a:xfrm>
          <a:prstGeom prst="rect">
            <a:avLst/>
          </a:prstGeom>
          <a:solidFill>
            <a:srgbClr val="B9BFC9"/>
          </a:solidFill>
          <a:ln w="12700">
            <a:solidFill>
              <a:srgbClr val="B9BFC9"/>
            </a:solidFill>
            <a:prstDash val="solid"/>
          </a:ln>
        </p:spPr>
        <p:txBody>
          <a:bodyPr/>
          <a:lstStyle/>
          <a:p>
            <a:endParaRPr lang="en-AU" dirty="0"/>
          </a:p>
        </p:txBody>
      </p:sp>
      <p:sp>
        <p:nvSpPr>
          <p:cNvPr id="49" name="Text 47"/>
          <p:cNvSpPr/>
          <p:nvPr/>
        </p:nvSpPr>
        <p:spPr>
          <a:xfrm>
            <a:off x="9683496" y="4526280"/>
            <a:ext cx="548640" cy="237744"/>
          </a:xfrm>
          <a:prstGeom prst="rect">
            <a:avLst/>
          </a:prstGeom>
          <a:noFill/>
          <a:ln/>
        </p:spPr>
        <p:txBody>
          <a:bodyPr wrap="square" lIns="0" tIns="0" rIns="0" bIns="0" rtlCol="0" anchor="ctr"/>
          <a:lstStyle/>
          <a:p>
            <a:pPr marL="0" indent="0">
              <a:buNone/>
            </a:pPr>
            <a:r>
              <a:rPr lang="en-US" sz="1100" dirty="0">
                <a:solidFill>
                  <a:srgbClr val="6E7480"/>
                </a:solidFill>
                <a:latin typeface="Helvetica Neue Light" pitchFamily="34" charset="0"/>
                <a:ea typeface="Helvetica Neue Light" pitchFamily="34" charset="-122"/>
                <a:cs typeface="Helvetica Neue Light" pitchFamily="34" charset="-120"/>
              </a:rPr>
              <a:t>25%</a:t>
            </a:r>
            <a:endParaRPr lang="en-US" sz="1100" dirty="0"/>
          </a:p>
        </p:txBody>
      </p:sp>
      <p:sp>
        <p:nvSpPr>
          <p:cNvPr id="50" name="Shape 48"/>
          <p:cNvSpPr/>
          <p:nvPr/>
        </p:nvSpPr>
        <p:spPr>
          <a:xfrm>
            <a:off x="8275320" y="4773168"/>
            <a:ext cx="1166774" cy="182880"/>
          </a:xfrm>
          <a:prstGeom prst="rect">
            <a:avLst/>
          </a:prstGeom>
          <a:solidFill>
            <a:srgbClr val="2251FF"/>
          </a:solidFill>
          <a:ln w="12700">
            <a:solidFill>
              <a:srgbClr val="2251FF"/>
            </a:solidFill>
            <a:prstDash val="solid"/>
          </a:ln>
        </p:spPr>
        <p:txBody>
          <a:bodyPr/>
          <a:lstStyle/>
          <a:p>
            <a:endParaRPr lang="en-AU" dirty="0"/>
          </a:p>
        </p:txBody>
      </p:sp>
      <p:sp>
        <p:nvSpPr>
          <p:cNvPr id="51" name="Text 49"/>
          <p:cNvSpPr/>
          <p:nvPr/>
        </p:nvSpPr>
        <p:spPr>
          <a:xfrm>
            <a:off x="9524390" y="4745736"/>
            <a:ext cx="548640" cy="237744"/>
          </a:xfrm>
          <a:prstGeom prst="rect">
            <a:avLst/>
          </a:prstGeom>
          <a:noFill/>
          <a:ln/>
        </p:spPr>
        <p:txBody>
          <a:bodyPr wrap="square" lIns="0" tIns="0" rIns="0" bIns="0" rtlCol="0" anchor="ctr"/>
          <a:lstStyle/>
          <a:p>
            <a:pPr marL="0" indent="0">
              <a:buNone/>
            </a:pPr>
            <a:r>
              <a:rPr lang="en-US" sz="1100" b="1" dirty="0">
                <a:solidFill>
                  <a:srgbClr val="2251FF"/>
                </a:solidFill>
                <a:latin typeface="Helvetica Neue Light" pitchFamily="34" charset="0"/>
                <a:ea typeface="Helvetica Neue Light" pitchFamily="34" charset="-122"/>
                <a:cs typeface="Helvetica Neue Light" pitchFamily="34" charset="-120"/>
              </a:rPr>
              <a:t>22%</a:t>
            </a:r>
            <a:endParaRPr lang="en-US" sz="1100" dirty="0"/>
          </a:p>
        </p:txBody>
      </p:sp>
      <p:sp>
        <p:nvSpPr>
          <p:cNvPr id="52" name="Text 50"/>
          <p:cNvSpPr/>
          <p:nvPr/>
        </p:nvSpPr>
        <p:spPr>
          <a:xfrm>
            <a:off x="6309360" y="5138928"/>
            <a:ext cx="1920240" cy="365760"/>
          </a:xfrm>
          <a:prstGeom prst="rect">
            <a:avLst/>
          </a:prstGeom>
          <a:noFill/>
          <a:ln/>
        </p:spPr>
        <p:txBody>
          <a:bodyPr wrap="square" lIns="0" tIns="0" rIns="0" bIns="0" rtlCol="0" anchor="ctr"/>
          <a:lstStyle/>
          <a:p>
            <a:pPr marL="0" indent="0">
              <a:buNone/>
            </a:pPr>
            <a:r>
              <a:rPr lang="en-US" sz="1250" dirty="0">
                <a:solidFill>
                  <a:srgbClr val="1A1A1A"/>
                </a:solidFill>
                <a:latin typeface="Helvetica Neue Light" pitchFamily="34" charset="0"/>
                <a:ea typeface="Helvetica Neue Light" pitchFamily="34" charset="-122"/>
                <a:cs typeface="Helvetica Neue Light" pitchFamily="34" charset="-120"/>
              </a:rPr>
              <a:t>Tasmania*</a:t>
            </a:r>
            <a:endParaRPr lang="en-US" sz="1250" dirty="0"/>
          </a:p>
        </p:txBody>
      </p:sp>
      <p:sp>
        <p:nvSpPr>
          <p:cNvPr id="53" name="Shape 51"/>
          <p:cNvSpPr/>
          <p:nvPr/>
        </p:nvSpPr>
        <p:spPr>
          <a:xfrm>
            <a:off x="8275320" y="5120640"/>
            <a:ext cx="689458" cy="182880"/>
          </a:xfrm>
          <a:prstGeom prst="rect">
            <a:avLst/>
          </a:prstGeom>
          <a:solidFill>
            <a:srgbClr val="B9BFC9"/>
          </a:solidFill>
          <a:ln w="12700">
            <a:solidFill>
              <a:srgbClr val="B9BFC9"/>
            </a:solidFill>
            <a:prstDash val="solid"/>
          </a:ln>
        </p:spPr>
        <p:txBody>
          <a:bodyPr/>
          <a:lstStyle/>
          <a:p>
            <a:endParaRPr lang="en-AU" dirty="0"/>
          </a:p>
        </p:txBody>
      </p:sp>
      <p:sp>
        <p:nvSpPr>
          <p:cNvPr id="54" name="Text 52"/>
          <p:cNvSpPr/>
          <p:nvPr/>
        </p:nvSpPr>
        <p:spPr>
          <a:xfrm>
            <a:off x="9047074" y="5093208"/>
            <a:ext cx="548640" cy="237744"/>
          </a:xfrm>
          <a:prstGeom prst="rect">
            <a:avLst/>
          </a:prstGeom>
          <a:noFill/>
          <a:ln/>
        </p:spPr>
        <p:txBody>
          <a:bodyPr wrap="square" lIns="0" tIns="0" rIns="0" bIns="0" rtlCol="0" anchor="ctr"/>
          <a:lstStyle/>
          <a:p>
            <a:pPr marL="0" indent="0">
              <a:buNone/>
            </a:pPr>
            <a:r>
              <a:rPr lang="en-US" sz="1100" dirty="0">
                <a:solidFill>
                  <a:srgbClr val="6E7480"/>
                </a:solidFill>
                <a:latin typeface="Helvetica Neue Light" pitchFamily="34" charset="0"/>
                <a:ea typeface="Helvetica Neue Light" pitchFamily="34" charset="-122"/>
                <a:cs typeface="Helvetica Neue Light" pitchFamily="34" charset="-120"/>
              </a:rPr>
              <a:t>13%</a:t>
            </a:r>
            <a:endParaRPr lang="en-US" sz="1100" dirty="0"/>
          </a:p>
        </p:txBody>
      </p:sp>
      <p:sp>
        <p:nvSpPr>
          <p:cNvPr id="55" name="Shape 53"/>
          <p:cNvSpPr/>
          <p:nvPr/>
        </p:nvSpPr>
        <p:spPr>
          <a:xfrm>
            <a:off x="8275320" y="5340096"/>
            <a:ext cx="1909267" cy="182880"/>
          </a:xfrm>
          <a:prstGeom prst="rect">
            <a:avLst/>
          </a:prstGeom>
          <a:solidFill>
            <a:srgbClr val="2251FF"/>
          </a:solidFill>
          <a:ln w="12700">
            <a:solidFill>
              <a:srgbClr val="2251FF"/>
            </a:solidFill>
            <a:prstDash val="solid"/>
          </a:ln>
        </p:spPr>
        <p:txBody>
          <a:bodyPr/>
          <a:lstStyle/>
          <a:p>
            <a:endParaRPr lang="en-AU" dirty="0"/>
          </a:p>
        </p:txBody>
      </p:sp>
      <p:sp>
        <p:nvSpPr>
          <p:cNvPr id="56" name="Text 54"/>
          <p:cNvSpPr/>
          <p:nvPr/>
        </p:nvSpPr>
        <p:spPr>
          <a:xfrm>
            <a:off x="10266883" y="5312664"/>
            <a:ext cx="548640" cy="237744"/>
          </a:xfrm>
          <a:prstGeom prst="rect">
            <a:avLst/>
          </a:prstGeom>
          <a:noFill/>
          <a:ln/>
        </p:spPr>
        <p:txBody>
          <a:bodyPr wrap="square" lIns="0" tIns="0" rIns="0" bIns="0" rtlCol="0" anchor="ctr"/>
          <a:lstStyle/>
          <a:p>
            <a:pPr marL="0" indent="0">
              <a:buNone/>
            </a:pPr>
            <a:r>
              <a:rPr lang="en-US" sz="1100" b="1" dirty="0">
                <a:solidFill>
                  <a:srgbClr val="2251FF"/>
                </a:solidFill>
                <a:latin typeface="Helvetica Neue Light" pitchFamily="34" charset="0"/>
                <a:ea typeface="Helvetica Neue Light" pitchFamily="34" charset="-122"/>
                <a:cs typeface="Helvetica Neue Light" pitchFamily="34" charset="-120"/>
              </a:rPr>
              <a:t>36%</a:t>
            </a:r>
            <a:endParaRPr lang="en-US" sz="1100" dirty="0"/>
          </a:p>
        </p:txBody>
      </p:sp>
      <p:sp>
        <p:nvSpPr>
          <p:cNvPr id="58" name="Text 56"/>
          <p:cNvSpPr/>
          <p:nvPr/>
        </p:nvSpPr>
        <p:spPr>
          <a:xfrm>
            <a:off x="960120" y="5614416"/>
            <a:ext cx="10332720" cy="603504"/>
          </a:xfrm>
          <a:prstGeom prst="rect">
            <a:avLst/>
          </a:prstGeom>
          <a:noFill/>
          <a:ln/>
        </p:spPr>
        <p:txBody>
          <a:bodyPr wrap="square" lIns="0" tIns="0" rIns="0" bIns="0" rtlCol="0" anchor="ctr"/>
          <a:lstStyle/>
          <a:p>
            <a:pPr marL="0" indent="0">
              <a:lnSpc>
                <a:spcPct val="120000"/>
              </a:lnSpc>
              <a:buNone/>
            </a:pPr>
            <a:endParaRPr lang="en-US" sz="1150" dirty="0"/>
          </a:p>
        </p:txBody>
      </p:sp>
      <p:sp>
        <p:nvSpPr>
          <p:cNvPr id="59" name="Text 57"/>
          <p:cNvSpPr/>
          <p:nvPr/>
        </p:nvSpPr>
        <p:spPr>
          <a:xfrm>
            <a:off x="960120" y="6309360"/>
            <a:ext cx="10789920" cy="320040"/>
          </a:xfrm>
          <a:prstGeom prst="rect">
            <a:avLst/>
          </a:prstGeom>
          <a:noFill/>
          <a:ln/>
        </p:spPr>
        <p:txBody>
          <a:bodyPr wrap="square" lIns="0" tIns="0" rIns="0" bIns="0" rtlCol="0" anchor="ctr"/>
          <a:lstStyle/>
          <a:p>
            <a:pPr marL="0" indent="0">
              <a:lnSpc>
                <a:spcPct val="115000"/>
              </a:lnSpc>
              <a:buNone/>
            </a:pPr>
            <a:r>
              <a:rPr lang="en-US" sz="850" dirty="0">
                <a:solidFill>
                  <a:srgbClr val="A8AEB8"/>
                </a:solidFill>
                <a:latin typeface="Helvetica Neue Light" pitchFamily="34" charset="0"/>
                <a:ea typeface="Helvetica Neue Light" pitchFamily="34" charset="-122"/>
                <a:cs typeface="Helvetica Neue Light" pitchFamily="34" charset="-120"/>
              </a:rPr>
              <a:t>.</a:t>
            </a:r>
            <a:endParaRPr lang="en-US" sz="850" dirty="0"/>
          </a:p>
        </p:txBody>
      </p:sp>
      <p:sp>
        <p:nvSpPr>
          <p:cNvPr id="60" name="Text 58"/>
          <p:cNvSpPr/>
          <p:nvPr/>
        </p:nvSpPr>
        <p:spPr>
          <a:xfrm>
            <a:off x="960120" y="6601968"/>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61" name="Text 59"/>
          <p:cNvSpPr/>
          <p:nvPr/>
        </p:nvSpPr>
        <p:spPr>
          <a:xfrm>
            <a:off x="10680192" y="6601968"/>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13</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a:lnSpc>
                <a:spcPct val="110000"/>
              </a:lnSpc>
            </a:pPr>
            <a:r>
              <a:rPr lang="en-US" sz="2300" b="1" dirty="0">
                <a:solidFill>
                  <a:srgbClr val="1A1A1A"/>
                </a:solidFill>
                <a:latin typeface="Helvetica Neue Light" pitchFamily="34" charset="0"/>
                <a:ea typeface="Helvetica Neue Light" pitchFamily="34" charset="-122"/>
                <a:cs typeface="Helvetica Neue Light" pitchFamily="34" charset="-120"/>
              </a:rPr>
              <a:t>55% of One Nation voters live outside the capital cities — against 44% of all Australians</a:t>
            </a:r>
            <a:r>
              <a:rPr lang="en-US" sz="2300" dirty="0">
                <a:solidFill>
                  <a:srgbClr val="1A1A1A"/>
                </a:solidFill>
                <a:latin typeface="Avenir" pitchFamily="34" charset="0"/>
                <a:ea typeface="Avenir" pitchFamily="34" charset="-122"/>
                <a:cs typeface="Avenir" pitchFamily="34" charset="-120"/>
              </a:rPr>
              <a:t>.</a:t>
            </a:r>
            <a:endParaRPr lang="en-US" sz="2000" dirty="0"/>
          </a:p>
        </p:txBody>
      </p:sp>
      <p:sp>
        <p:nvSpPr>
          <p:cNvPr id="3" name="Text 1"/>
          <p:cNvSpPr/>
          <p:nvPr/>
        </p:nvSpPr>
        <p:spPr>
          <a:xfrm>
            <a:off x="960120" y="1389888"/>
            <a:ext cx="10789920" cy="457200"/>
          </a:xfrm>
          <a:prstGeom prst="rect">
            <a:avLst/>
          </a:prstGeom>
          <a:noFill/>
          <a:ln/>
        </p:spPr>
        <p:txBody>
          <a:bodyPr wrap="square" lIns="0" tIns="0" rIns="0" bIns="0" rtlCol="0" anchor="t"/>
          <a:lstStyle/>
          <a:p>
            <a:pPr marL="0" indent="0">
              <a:lnSpc>
                <a:spcPct val="120000"/>
              </a:lnSpc>
              <a:buNone/>
            </a:pPr>
            <a:r>
              <a:rPr lang="en-US" sz="1250" dirty="0">
                <a:solidFill>
                  <a:srgbClr val="6E7480"/>
                </a:solidFill>
                <a:latin typeface="Helvetica Neue Light" pitchFamily="34" charset="0"/>
                <a:ea typeface="Helvetica Neue Light" pitchFamily="34" charset="-122"/>
                <a:cs typeface="Helvetica Neue Light" pitchFamily="34" charset="-120"/>
              </a:rPr>
              <a:t>Q.  What is your postcode?  (Postcodes matched to federal electorates.)</a:t>
            </a:r>
            <a:endParaRPr lang="en-US" sz="1250" dirty="0"/>
          </a:p>
        </p:txBody>
      </p:sp>
      <p:sp>
        <p:nvSpPr>
          <p:cNvPr id="4" name="Text 2"/>
          <p:cNvSpPr/>
          <p:nvPr/>
        </p:nvSpPr>
        <p:spPr>
          <a:xfrm>
            <a:off x="6035040" y="2286000"/>
            <a:ext cx="1554480" cy="292608"/>
          </a:xfrm>
          <a:prstGeom prst="rect">
            <a:avLst/>
          </a:prstGeom>
          <a:noFill/>
          <a:ln/>
        </p:spPr>
        <p:txBody>
          <a:bodyPr wrap="square" lIns="0" tIns="0" rIns="0" bIns="0" rtlCol="0" anchor="ctr"/>
          <a:lstStyle/>
          <a:p>
            <a:pPr marL="0" indent="0" algn="r">
              <a:buNone/>
            </a:pPr>
            <a:r>
              <a:rPr lang="en-US" sz="1050" b="1" kern="0" spc="60" dirty="0">
                <a:solidFill>
                  <a:srgbClr val="2251FF"/>
                </a:solidFill>
                <a:latin typeface="Helvetica Neue Light" pitchFamily="34" charset="0"/>
                <a:ea typeface="Helvetica Neue Light" pitchFamily="34" charset="-122"/>
                <a:cs typeface="Helvetica Neue Light" pitchFamily="34" charset="-120"/>
              </a:rPr>
              <a:t>ONE NATION</a:t>
            </a:r>
            <a:endParaRPr lang="en-US" sz="1050" dirty="0"/>
          </a:p>
        </p:txBody>
      </p:sp>
      <p:sp>
        <p:nvSpPr>
          <p:cNvPr id="5" name="Text 3"/>
          <p:cNvSpPr/>
          <p:nvPr/>
        </p:nvSpPr>
        <p:spPr>
          <a:xfrm>
            <a:off x="8138160" y="2286000"/>
            <a:ext cx="1737360" cy="292608"/>
          </a:xfrm>
          <a:prstGeom prst="rect">
            <a:avLst/>
          </a:prstGeom>
          <a:noFill/>
          <a:ln/>
        </p:spPr>
        <p:txBody>
          <a:bodyPr wrap="square" lIns="0" tIns="0" rIns="0" bIns="0" rtlCol="0" anchor="ctr"/>
          <a:lstStyle/>
          <a:p>
            <a:pPr marL="0" indent="0" algn="r">
              <a:buNone/>
            </a:pPr>
            <a:r>
              <a:rPr lang="en-US" sz="1050" b="1" kern="0" spc="60" dirty="0">
                <a:solidFill>
                  <a:srgbClr val="A8AEB8"/>
                </a:solidFill>
                <a:latin typeface="Helvetica Neue Light" pitchFamily="34" charset="0"/>
                <a:ea typeface="Helvetica Neue Light" pitchFamily="34" charset="-122"/>
                <a:cs typeface="Helvetica Neue Light" pitchFamily="34" charset="-120"/>
              </a:rPr>
              <a:t>ALL AUSTRALIANS</a:t>
            </a:r>
            <a:endParaRPr lang="en-US" sz="1050" dirty="0"/>
          </a:p>
        </p:txBody>
      </p:sp>
      <p:sp>
        <p:nvSpPr>
          <p:cNvPr id="6" name="Shape 4"/>
          <p:cNvSpPr/>
          <p:nvPr/>
        </p:nvSpPr>
        <p:spPr>
          <a:xfrm>
            <a:off x="960120" y="2615184"/>
            <a:ext cx="8915400" cy="10973"/>
          </a:xfrm>
          <a:prstGeom prst="rect">
            <a:avLst/>
          </a:prstGeom>
          <a:solidFill>
            <a:srgbClr val="1A1A1A"/>
          </a:solidFill>
          <a:ln w="12700">
            <a:solidFill>
              <a:srgbClr val="1A1A1A"/>
            </a:solidFill>
            <a:prstDash val="solid"/>
          </a:ln>
        </p:spPr>
        <p:txBody>
          <a:bodyPr/>
          <a:lstStyle/>
          <a:p>
            <a:endParaRPr lang="en-AU" dirty="0"/>
          </a:p>
        </p:txBody>
      </p:sp>
      <p:sp>
        <p:nvSpPr>
          <p:cNvPr id="7" name="Text 5"/>
          <p:cNvSpPr/>
          <p:nvPr/>
        </p:nvSpPr>
        <p:spPr>
          <a:xfrm>
            <a:off x="960120" y="2798064"/>
            <a:ext cx="4572000" cy="51206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Inner metropolitan</a:t>
            </a:r>
            <a:endParaRPr lang="en-US" sz="1300" dirty="0"/>
          </a:p>
        </p:txBody>
      </p:sp>
      <p:sp>
        <p:nvSpPr>
          <p:cNvPr id="8" name="Text 6"/>
          <p:cNvSpPr/>
          <p:nvPr/>
        </p:nvSpPr>
        <p:spPr>
          <a:xfrm>
            <a:off x="6035040" y="2798064"/>
            <a:ext cx="1554480" cy="51206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21%</a:t>
            </a:r>
            <a:endParaRPr lang="en-US" sz="1350" dirty="0"/>
          </a:p>
        </p:txBody>
      </p:sp>
      <p:sp>
        <p:nvSpPr>
          <p:cNvPr id="9" name="Text 7"/>
          <p:cNvSpPr/>
          <p:nvPr/>
        </p:nvSpPr>
        <p:spPr>
          <a:xfrm>
            <a:off x="8138160" y="2798064"/>
            <a:ext cx="1737360" cy="51206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27%</a:t>
            </a:r>
            <a:endParaRPr lang="en-US" sz="1300" dirty="0"/>
          </a:p>
        </p:txBody>
      </p:sp>
      <p:sp>
        <p:nvSpPr>
          <p:cNvPr id="10" name="Shape 8"/>
          <p:cNvSpPr/>
          <p:nvPr/>
        </p:nvSpPr>
        <p:spPr>
          <a:xfrm>
            <a:off x="832104" y="3346704"/>
            <a:ext cx="9171432" cy="530352"/>
          </a:xfrm>
          <a:prstGeom prst="rect">
            <a:avLst/>
          </a:prstGeom>
          <a:solidFill>
            <a:srgbClr val="F5F7FA"/>
          </a:solidFill>
          <a:ln w="12700">
            <a:solidFill>
              <a:srgbClr val="F5F7FA"/>
            </a:solidFill>
            <a:prstDash val="solid"/>
          </a:ln>
        </p:spPr>
        <p:txBody>
          <a:bodyPr/>
          <a:lstStyle/>
          <a:p>
            <a:endParaRPr lang="en-AU" dirty="0"/>
          </a:p>
        </p:txBody>
      </p:sp>
      <p:sp>
        <p:nvSpPr>
          <p:cNvPr id="11" name="Text 9"/>
          <p:cNvSpPr/>
          <p:nvPr/>
        </p:nvSpPr>
        <p:spPr>
          <a:xfrm>
            <a:off x="960120" y="3364992"/>
            <a:ext cx="4572000" cy="51206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Outer metropolitan</a:t>
            </a:r>
            <a:endParaRPr lang="en-US" sz="1300" dirty="0"/>
          </a:p>
        </p:txBody>
      </p:sp>
      <p:sp>
        <p:nvSpPr>
          <p:cNvPr id="12" name="Text 10"/>
          <p:cNvSpPr/>
          <p:nvPr/>
        </p:nvSpPr>
        <p:spPr>
          <a:xfrm>
            <a:off x="6035040" y="3364992"/>
            <a:ext cx="1554480" cy="51206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24%</a:t>
            </a:r>
            <a:endParaRPr lang="en-US" sz="1350" dirty="0"/>
          </a:p>
        </p:txBody>
      </p:sp>
      <p:sp>
        <p:nvSpPr>
          <p:cNvPr id="13" name="Text 11"/>
          <p:cNvSpPr/>
          <p:nvPr/>
        </p:nvSpPr>
        <p:spPr>
          <a:xfrm>
            <a:off x="8138160" y="3364992"/>
            <a:ext cx="1737360" cy="51206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29%</a:t>
            </a:r>
            <a:endParaRPr lang="en-US" sz="1300" dirty="0"/>
          </a:p>
        </p:txBody>
      </p:sp>
      <p:sp>
        <p:nvSpPr>
          <p:cNvPr id="14" name="Text 12"/>
          <p:cNvSpPr/>
          <p:nvPr/>
        </p:nvSpPr>
        <p:spPr>
          <a:xfrm>
            <a:off x="960120" y="3931920"/>
            <a:ext cx="4572000" cy="51206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Provincial</a:t>
            </a:r>
            <a:endParaRPr lang="en-US" sz="1300" dirty="0"/>
          </a:p>
        </p:txBody>
      </p:sp>
      <p:sp>
        <p:nvSpPr>
          <p:cNvPr id="15" name="Text 13"/>
          <p:cNvSpPr/>
          <p:nvPr/>
        </p:nvSpPr>
        <p:spPr>
          <a:xfrm>
            <a:off x="6035040" y="3931920"/>
            <a:ext cx="1554480" cy="51206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23%</a:t>
            </a:r>
            <a:endParaRPr lang="en-US" sz="1350" dirty="0"/>
          </a:p>
        </p:txBody>
      </p:sp>
      <p:sp>
        <p:nvSpPr>
          <p:cNvPr id="16" name="Text 14"/>
          <p:cNvSpPr/>
          <p:nvPr/>
        </p:nvSpPr>
        <p:spPr>
          <a:xfrm>
            <a:off x="8138160" y="3931920"/>
            <a:ext cx="1737360" cy="51206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17%</a:t>
            </a:r>
            <a:endParaRPr lang="en-US" sz="1300" dirty="0"/>
          </a:p>
        </p:txBody>
      </p:sp>
      <p:sp>
        <p:nvSpPr>
          <p:cNvPr id="17" name="Shape 15"/>
          <p:cNvSpPr/>
          <p:nvPr/>
        </p:nvSpPr>
        <p:spPr>
          <a:xfrm>
            <a:off x="832104" y="4480560"/>
            <a:ext cx="9171432" cy="530352"/>
          </a:xfrm>
          <a:prstGeom prst="rect">
            <a:avLst/>
          </a:prstGeom>
          <a:solidFill>
            <a:srgbClr val="F5F7FA"/>
          </a:solidFill>
          <a:ln w="12700">
            <a:solidFill>
              <a:srgbClr val="F5F7FA"/>
            </a:solidFill>
            <a:prstDash val="solid"/>
          </a:ln>
        </p:spPr>
        <p:txBody>
          <a:bodyPr/>
          <a:lstStyle/>
          <a:p>
            <a:endParaRPr lang="en-AU" dirty="0"/>
          </a:p>
        </p:txBody>
      </p:sp>
      <p:sp>
        <p:nvSpPr>
          <p:cNvPr id="18" name="Text 16"/>
          <p:cNvSpPr/>
          <p:nvPr/>
        </p:nvSpPr>
        <p:spPr>
          <a:xfrm>
            <a:off x="960120" y="4498848"/>
            <a:ext cx="4572000" cy="51206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Rural</a:t>
            </a:r>
            <a:endParaRPr lang="en-US" sz="1300" dirty="0"/>
          </a:p>
        </p:txBody>
      </p:sp>
      <p:sp>
        <p:nvSpPr>
          <p:cNvPr id="19" name="Text 17"/>
          <p:cNvSpPr/>
          <p:nvPr/>
        </p:nvSpPr>
        <p:spPr>
          <a:xfrm>
            <a:off x="6035040" y="4498848"/>
            <a:ext cx="1554480" cy="51206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32%</a:t>
            </a:r>
            <a:endParaRPr lang="en-US" sz="1350" dirty="0"/>
          </a:p>
        </p:txBody>
      </p:sp>
      <p:sp>
        <p:nvSpPr>
          <p:cNvPr id="20" name="Text 18"/>
          <p:cNvSpPr/>
          <p:nvPr/>
        </p:nvSpPr>
        <p:spPr>
          <a:xfrm>
            <a:off x="8138160" y="4498848"/>
            <a:ext cx="1737360" cy="51206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27%</a:t>
            </a:r>
            <a:endParaRPr lang="en-US" sz="1300" dirty="0"/>
          </a:p>
        </p:txBody>
      </p:sp>
      <p:sp>
        <p:nvSpPr>
          <p:cNvPr id="21" name="Text 19"/>
          <p:cNvSpPr/>
          <p:nvPr/>
        </p:nvSpPr>
        <p:spPr>
          <a:xfrm>
            <a:off x="960120" y="5029200"/>
            <a:ext cx="8961120" cy="457200"/>
          </a:xfrm>
          <a:prstGeom prst="rect">
            <a:avLst/>
          </a:prstGeom>
          <a:noFill/>
          <a:ln/>
        </p:spPr>
        <p:txBody>
          <a:bodyPr wrap="square" lIns="0" tIns="0" rIns="0" bIns="0" rtlCol="0" anchor="ctr"/>
          <a:lstStyle/>
          <a:p>
            <a:pPr marL="0" indent="0">
              <a:buNone/>
            </a:pPr>
            <a:r>
              <a:rPr lang="en-US" sz="1500" b="1" dirty="0">
                <a:solidFill>
                  <a:srgbClr val="1A1A1A"/>
                </a:solidFill>
                <a:latin typeface="Helvetica Neue Light" pitchFamily="34" charset="0"/>
                <a:ea typeface="Helvetica Neue Light" pitchFamily="34" charset="-122"/>
                <a:cs typeface="Helvetica Neue Light" pitchFamily="34" charset="-120"/>
              </a:rPr>
              <a:t>.</a:t>
            </a:r>
            <a:endParaRPr lang="en-US" sz="1500" dirty="0"/>
          </a:p>
        </p:txBody>
      </p:sp>
      <p:sp>
        <p:nvSpPr>
          <p:cNvPr id="23" name="Text 2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24" name="Text 2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13</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Overwhelmingly Anglo-Australian.</a:t>
            </a:r>
            <a:endParaRPr lang="en-US" sz="2600" dirty="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dirty="0">
                <a:solidFill>
                  <a:srgbClr val="6E7480"/>
                </a:solidFill>
                <a:latin typeface="Helvetica Neue Light" pitchFamily="34" charset="0"/>
                <a:ea typeface="Helvetica Neue Light" pitchFamily="34" charset="-122"/>
                <a:cs typeface="Helvetica Neue Light" pitchFamily="34" charset="-120"/>
              </a:rPr>
              <a:t>Q.  Do you speak a language other than English at home?   ·   Which background do you most identify with?</a:t>
            </a:r>
            <a:endParaRPr lang="en-US" sz="1250" dirty="0"/>
          </a:p>
        </p:txBody>
      </p:sp>
      <p:sp>
        <p:nvSpPr>
          <p:cNvPr id="4" name="Text 2"/>
          <p:cNvSpPr/>
          <p:nvPr/>
        </p:nvSpPr>
        <p:spPr>
          <a:xfrm>
            <a:off x="960120" y="2423160"/>
            <a:ext cx="4114800" cy="1143000"/>
          </a:xfrm>
          <a:prstGeom prst="rect">
            <a:avLst/>
          </a:prstGeom>
          <a:noFill/>
          <a:ln/>
        </p:spPr>
        <p:txBody>
          <a:bodyPr wrap="square" lIns="0" tIns="0" rIns="0" bIns="0" rtlCol="0" anchor="ctr"/>
          <a:lstStyle/>
          <a:p>
            <a:pPr marL="0" indent="0">
              <a:buNone/>
            </a:pPr>
            <a:r>
              <a:rPr lang="en-US" sz="7600" dirty="0">
                <a:solidFill>
                  <a:srgbClr val="2251FF"/>
                </a:solidFill>
                <a:latin typeface="Avenir" pitchFamily="34" charset="0"/>
                <a:ea typeface="Avenir" pitchFamily="34" charset="-122"/>
                <a:cs typeface="Avenir" pitchFamily="34" charset="-120"/>
              </a:rPr>
              <a:t>88%</a:t>
            </a:r>
            <a:endParaRPr lang="en-US" sz="7600" dirty="0"/>
          </a:p>
        </p:txBody>
      </p:sp>
      <p:sp>
        <p:nvSpPr>
          <p:cNvPr id="5" name="Text 3"/>
          <p:cNvSpPr/>
          <p:nvPr/>
        </p:nvSpPr>
        <p:spPr>
          <a:xfrm>
            <a:off x="960120" y="3657600"/>
            <a:ext cx="4023360" cy="731520"/>
          </a:xfrm>
          <a:prstGeom prst="rect">
            <a:avLst/>
          </a:prstGeom>
          <a:noFill/>
          <a:ln/>
        </p:spPr>
        <p:txBody>
          <a:bodyPr wrap="square" lIns="0" tIns="0" rIns="0" bIns="0" rtlCol="0" anchor="t"/>
          <a:lstStyle/>
          <a:p>
            <a:pPr marL="0" indent="0">
              <a:lnSpc>
                <a:spcPct val="120000"/>
              </a:lnSpc>
              <a:buNone/>
            </a:pPr>
            <a:r>
              <a:rPr lang="en-US" sz="1500" b="1" dirty="0">
                <a:solidFill>
                  <a:srgbClr val="1A1A1A"/>
                </a:solidFill>
                <a:latin typeface="Helvetica Neue Light" pitchFamily="34" charset="0"/>
                <a:ea typeface="Helvetica Neue Light" pitchFamily="34" charset="-122"/>
                <a:cs typeface="Helvetica Neue Light" pitchFamily="34" charset="-120"/>
              </a:rPr>
              <a:t>speak only English at home</a:t>
            </a:r>
            <a:endParaRPr lang="en-US" sz="1500" dirty="0"/>
          </a:p>
        </p:txBody>
      </p:sp>
      <p:sp>
        <p:nvSpPr>
          <p:cNvPr id="6" name="Text 4"/>
          <p:cNvSpPr/>
          <p:nvPr/>
        </p:nvSpPr>
        <p:spPr>
          <a:xfrm>
            <a:off x="960120" y="4480560"/>
            <a:ext cx="4023360" cy="1097280"/>
          </a:xfrm>
          <a:prstGeom prst="rect">
            <a:avLst/>
          </a:prstGeom>
          <a:noFill/>
          <a:ln/>
        </p:spPr>
        <p:txBody>
          <a:bodyPr wrap="square" lIns="0" tIns="0" rIns="0" bIns="0" rtlCol="0" anchor="t"/>
          <a:lstStyle/>
          <a:p>
            <a:pPr marL="0" indent="0">
              <a:lnSpc>
                <a:spcPct val="128000"/>
              </a:lnSpc>
              <a:buNone/>
            </a:pPr>
            <a:r>
              <a:rPr lang="en-US" sz="1250" dirty="0">
                <a:solidFill>
                  <a:srgbClr val="6E7480"/>
                </a:solidFill>
                <a:latin typeface="Helvetica Neue Light" pitchFamily="34" charset="0"/>
                <a:ea typeface="Helvetica Neue Light" pitchFamily="34" charset="-122"/>
                <a:cs typeface="Helvetica Neue Light" pitchFamily="34" charset="-120"/>
              </a:rPr>
              <a:t>Against 72% of Australians generally.</a:t>
            </a:r>
            <a:endParaRPr lang="en-US" sz="1250" dirty="0"/>
          </a:p>
        </p:txBody>
      </p:sp>
      <p:sp>
        <p:nvSpPr>
          <p:cNvPr id="7" name="Text 5"/>
          <p:cNvSpPr/>
          <p:nvPr/>
        </p:nvSpPr>
        <p:spPr>
          <a:xfrm>
            <a:off x="6309360" y="2423160"/>
            <a:ext cx="4480560" cy="1143000"/>
          </a:xfrm>
          <a:prstGeom prst="rect">
            <a:avLst/>
          </a:prstGeom>
          <a:noFill/>
          <a:ln/>
        </p:spPr>
        <p:txBody>
          <a:bodyPr wrap="square" lIns="0" tIns="0" rIns="0" bIns="0" rtlCol="0" anchor="ctr"/>
          <a:lstStyle/>
          <a:p>
            <a:pPr marL="0" indent="0">
              <a:buNone/>
            </a:pPr>
            <a:r>
              <a:rPr lang="en-US" sz="7600" dirty="0">
                <a:solidFill>
                  <a:srgbClr val="2251FF"/>
                </a:solidFill>
                <a:latin typeface="Avenir" pitchFamily="34" charset="0"/>
                <a:ea typeface="Avenir" pitchFamily="34" charset="-122"/>
                <a:cs typeface="Avenir" pitchFamily="34" charset="-120"/>
              </a:rPr>
              <a:t>77%</a:t>
            </a:r>
            <a:endParaRPr lang="en-US" sz="7600" dirty="0"/>
          </a:p>
        </p:txBody>
      </p:sp>
      <p:sp>
        <p:nvSpPr>
          <p:cNvPr id="8" name="Text 6"/>
          <p:cNvSpPr/>
          <p:nvPr/>
        </p:nvSpPr>
        <p:spPr>
          <a:xfrm>
            <a:off x="6309360" y="3657600"/>
            <a:ext cx="4389120" cy="731520"/>
          </a:xfrm>
          <a:prstGeom prst="rect">
            <a:avLst/>
          </a:prstGeom>
          <a:noFill/>
          <a:ln/>
        </p:spPr>
        <p:txBody>
          <a:bodyPr wrap="square" lIns="0" tIns="0" rIns="0" bIns="0" rtlCol="0" anchor="t"/>
          <a:lstStyle/>
          <a:p>
            <a:pPr marL="0" indent="0">
              <a:lnSpc>
                <a:spcPct val="120000"/>
              </a:lnSpc>
              <a:buNone/>
            </a:pPr>
            <a:r>
              <a:rPr lang="en-US" sz="1500" b="1" dirty="0">
                <a:solidFill>
                  <a:srgbClr val="1A1A1A"/>
                </a:solidFill>
                <a:latin typeface="Helvetica Neue Light" pitchFamily="34" charset="0"/>
                <a:ea typeface="Helvetica Neue Light" pitchFamily="34" charset="-122"/>
                <a:cs typeface="Helvetica Neue Light" pitchFamily="34" charset="-120"/>
              </a:rPr>
              <a:t>identify their background as Australian</a:t>
            </a:r>
            <a:endParaRPr lang="en-US" sz="1500" dirty="0"/>
          </a:p>
        </p:txBody>
      </p:sp>
      <p:sp>
        <p:nvSpPr>
          <p:cNvPr id="9" name="Text 7"/>
          <p:cNvSpPr/>
          <p:nvPr/>
        </p:nvSpPr>
        <p:spPr>
          <a:xfrm>
            <a:off x="6309360" y="4480560"/>
            <a:ext cx="4389120" cy="1097280"/>
          </a:xfrm>
          <a:prstGeom prst="rect">
            <a:avLst/>
          </a:prstGeom>
          <a:noFill/>
          <a:ln/>
        </p:spPr>
        <p:txBody>
          <a:bodyPr wrap="square" lIns="0" tIns="0" rIns="0" bIns="0" rtlCol="0" anchor="t"/>
          <a:lstStyle/>
          <a:p>
            <a:pPr marL="0" indent="0">
              <a:lnSpc>
                <a:spcPct val="128000"/>
              </a:lnSpc>
              <a:buNone/>
            </a:pPr>
            <a:r>
              <a:rPr lang="en-US" sz="1250" dirty="0">
                <a:solidFill>
                  <a:srgbClr val="6E7480"/>
                </a:solidFill>
                <a:latin typeface="Helvetica Neue Light" pitchFamily="34" charset="0"/>
                <a:ea typeface="Helvetica Neue Light" pitchFamily="34" charset="-122"/>
                <a:cs typeface="Helvetica Neue Light" pitchFamily="34" charset="-120"/>
              </a:rPr>
              <a:t>Non-European backgrounds run at about 4% of this sample, against roughly 20% of the population.</a:t>
            </a:r>
            <a:endParaRPr lang="en-US" sz="1250" dirty="0"/>
          </a:p>
        </p:txBody>
      </p:sp>
      <p:sp>
        <p:nvSpPr>
          <p:cNvPr id="11" name="Text 9"/>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12" name="Text 10"/>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14</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dirty="0">
                <a:solidFill>
                  <a:srgbClr val="1A1A1A"/>
                </a:solidFill>
                <a:latin typeface="Avenir" pitchFamily="34" charset="0"/>
                <a:ea typeface="Avenir" pitchFamily="34" charset="-122"/>
                <a:cs typeface="Avenir" pitchFamily="34" charset="-120"/>
              </a:rPr>
              <a:t>More Christian — and barely anything else.</a:t>
            </a:r>
            <a:endParaRPr lang="en-US" sz="2600" dirty="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dirty="0">
                <a:solidFill>
                  <a:srgbClr val="6E7480"/>
                </a:solidFill>
                <a:latin typeface="Helvetica Neue Light" pitchFamily="34" charset="0"/>
                <a:ea typeface="Helvetica Neue Light" pitchFamily="34" charset="-122"/>
                <a:cs typeface="Helvetica Neue Light" pitchFamily="34" charset="-120"/>
              </a:rPr>
              <a:t>Q.  What is your religion, if any?</a:t>
            </a:r>
            <a:endParaRPr lang="en-US" sz="1250" dirty="0"/>
          </a:p>
        </p:txBody>
      </p:sp>
      <p:sp>
        <p:nvSpPr>
          <p:cNvPr id="4" name="Text 2"/>
          <p:cNvSpPr/>
          <p:nvPr/>
        </p:nvSpPr>
        <p:spPr>
          <a:xfrm>
            <a:off x="6035040" y="2194560"/>
            <a:ext cx="1554480" cy="292608"/>
          </a:xfrm>
          <a:prstGeom prst="rect">
            <a:avLst/>
          </a:prstGeom>
          <a:noFill/>
          <a:ln/>
        </p:spPr>
        <p:txBody>
          <a:bodyPr wrap="square" lIns="0" tIns="0" rIns="0" bIns="0" rtlCol="0" anchor="ctr"/>
          <a:lstStyle/>
          <a:p>
            <a:pPr marL="0" indent="0" algn="r">
              <a:buNone/>
            </a:pPr>
            <a:r>
              <a:rPr lang="en-US" sz="1050" b="1" kern="0" spc="60" dirty="0">
                <a:solidFill>
                  <a:srgbClr val="2251FF"/>
                </a:solidFill>
                <a:latin typeface="Helvetica Neue Light" pitchFamily="34" charset="0"/>
                <a:ea typeface="Helvetica Neue Light" pitchFamily="34" charset="-122"/>
                <a:cs typeface="Helvetica Neue Light" pitchFamily="34" charset="-120"/>
              </a:rPr>
              <a:t>ONE NATION</a:t>
            </a:r>
            <a:endParaRPr lang="en-US" sz="1050" dirty="0"/>
          </a:p>
        </p:txBody>
      </p:sp>
      <p:sp>
        <p:nvSpPr>
          <p:cNvPr id="5" name="Text 3"/>
          <p:cNvSpPr/>
          <p:nvPr/>
        </p:nvSpPr>
        <p:spPr>
          <a:xfrm>
            <a:off x="8138160" y="2194560"/>
            <a:ext cx="1737360" cy="292608"/>
          </a:xfrm>
          <a:prstGeom prst="rect">
            <a:avLst/>
          </a:prstGeom>
          <a:noFill/>
          <a:ln/>
        </p:spPr>
        <p:txBody>
          <a:bodyPr wrap="square" lIns="0" tIns="0" rIns="0" bIns="0" rtlCol="0" anchor="ctr"/>
          <a:lstStyle/>
          <a:p>
            <a:pPr marL="0" indent="0" algn="r">
              <a:buNone/>
            </a:pPr>
            <a:r>
              <a:rPr lang="en-US" sz="1050" b="1" kern="0" spc="60" dirty="0">
                <a:solidFill>
                  <a:srgbClr val="A8AEB8"/>
                </a:solidFill>
                <a:latin typeface="Helvetica Neue Light" pitchFamily="34" charset="0"/>
                <a:ea typeface="Helvetica Neue Light" pitchFamily="34" charset="-122"/>
                <a:cs typeface="Helvetica Neue Light" pitchFamily="34" charset="-120"/>
              </a:rPr>
              <a:t>ALL AUSTRALIANS</a:t>
            </a:r>
            <a:endParaRPr lang="en-US" sz="1050" dirty="0"/>
          </a:p>
        </p:txBody>
      </p:sp>
      <p:sp>
        <p:nvSpPr>
          <p:cNvPr id="6" name="Shape 4"/>
          <p:cNvSpPr/>
          <p:nvPr/>
        </p:nvSpPr>
        <p:spPr>
          <a:xfrm>
            <a:off x="960120" y="2523744"/>
            <a:ext cx="8915400" cy="10973"/>
          </a:xfrm>
          <a:prstGeom prst="rect">
            <a:avLst/>
          </a:prstGeom>
          <a:solidFill>
            <a:srgbClr val="1A1A1A"/>
          </a:solidFill>
          <a:ln w="12700">
            <a:solidFill>
              <a:srgbClr val="1A1A1A"/>
            </a:solidFill>
            <a:prstDash val="solid"/>
          </a:ln>
        </p:spPr>
        <p:txBody>
          <a:bodyPr/>
          <a:lstStyle/>
          <a:p>
            <a:endParaRPr lang="en-AU" dirty="0"/>
          </a:p>
        </p:txBody>
      </p:sp>
      <p:sp>
        <p:nvSpPr>
          <p:cNvPr id="7" name="Text 5"/>
          <p:cNvSpPr/>
          <p:nvPr/>
        </p:nvSpPr>
        <p:spPr>
          <a:xfrm>
            <a:off x="960120" y="2706624"/>
            <a:ext cx="4572000" cy="32918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No religion</a:t>
            </a:r>
            <a:endParaRPr lang="en-US" sz="1300" dirty="0"/>
          </a:p>
        </p:txBody>
      </p:sp>
      <p:sp>
        <p:nvSpPr>
          <p:cNvPr id="8" name="Text 6"/>
          <p:cNvSpPr/>
          <p:nvPr/>
        </p:nvSpPr>
        <p:spPr>
          <a:xfrm>
            <a:off x="6035040" y="2706624"/>
            <a:ext cx="1554480" cy="32918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33%</a:t>
            </a:r>
            <a:endParaRPr lang="en-US" sz="1350" dirty="0"/>
          </a:p>
        </p:txBody>
      </p:sp>
      <p:sp>
        <p:nvSpPr>
          <p:cNvPr id="9" name="Text 7"/>
          <p:cNvSpPr/>
          <p:nvPr/>
        </p:nvSpPr>
        <p:spPr>
          <a:xfrm>
            <a:off x="8138160" y="2706624"/>
            <a:ext cx="1737360" cy="32918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39%</a:t>
            </a:r>
            <a:endParaRPr lang="en-US" sz="1300" dirty="0"/>
          </a:p>
        </p:txBody>
      </p:sp>
      <p:sp>
        <p:nvSpPr>
          <p:cNvPr id="10" name="Shape 8"/>
          <p:cNvSpPr/>
          <p:nvPr/>
        </p:nvSpPr>
        <p:spPr>
          <a:xfrm>
            <a:off x="832104" y="3072384"/>
            <a:ext cx="9171432" cy="347472"/>
          </a:xfrm>
          <a:prstGeom prst="rect">
            <a:avLst/>
          </a:prstGeom>
          <a:solidFill>
            <a:srgbClr val="F5F7FA"/>
          </a:solidFill>
          <a:ln w="12700">
            <a:solidFill>
              <a:srgbClr val="F5F7FA"/>
            </a:solidFill>
            <a:prstDash val="solid"/>
          </a:ln>
        </p:spPr>
        <p:txBody>
          <a:bodyPr/>
          <a:lstStyle/>
          <a:p>
            <a:endParaRPr lang="en-AU" dirty="0"/>
          </a:p>
        </p:txBody>
      </p:sp>
      <p:sp>
        <p:nvSpPr>
          <p:cNvPr id="11" name="Text 9"/>
          <p:cNvSpPr/>
          <p:nvPr/>
        </p:nvSpPr>
        <p:spPr>
          <a:xfrm>
            <a:off x="960120" y="3090672"/>
            <a:ext cx="4572000" cy="32918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Catholic</a:t>
            </a:r>
            <a:endParaRPr lang="en-US" sz="1300" dirty="0"/>
          </a:p>
        </p:txBody>
      </p:sp>
      <p:sp>
        <p:nvSpPr>
          <p:cNvPr id="12" name="Text 10"/>
          <p:cNvSpPr/>
          <p:nvPr/>
        </p:nvSpPr>
        <p:spPr>
          <a:xfrm>
            <a:off x="6035040" y="3090672"/>
            <a:ext cx="1554480" cy="32918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24%</a:t>
            </a:r>
            <a:endParaRPr lang="en-US" sz="1350" dirty="0"/>
          </a:p>
        </p:txBody>
      </p:sp>
      <p:sp>
        <p:nvSpPr>
          <p:cNvPr id="13" name="Text 11"/>
          <p:cNvSpPr/>
          <p:nvPr/>
        </p:nvSpPr>
        <p:spPr>
          <a:xfrm>
            <a:off x="8138160" y="3090672"/>
            <a:ext cx="1737360" cy="32918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20%</a:t>
            </a:r>
            <a:endParaRPr lang="en-US" sz="1300" dirty="0"/>
          </a:p>
        </p:txBody>
      </p:sp>
      <p:sp>
        <p:nvSpPr>
          <p:cNvPr id="14" name="Text 12"/>
          <p:cNvSpPr/>
          <p:nvPr/>
        </p:nvSpPr>
        <p:spPr>
          <a:xfrm>
            <a:off x="960120" y="3474720"/>
            <a:ext cx="4572000" cy="32918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Anglican</a:t>
            </a:r>
            <a:endParaRPr lang="en-US" sz="1300" dirty="0"/>
          </a:p>
        </p:txBody>
      </p:sp>
      <p:sp>
        <p:nvSpPr>
          <p:cNvPr id="15" name="Text 13"/>
          <p:cNvSpPr/>
          <p:nvPr/>
        </p:nvSpPr>
        <p:spPr>
          <a:xfrm>
            <a:off x="6035040" y="3474720"/>
            <a:ext cx="1554480" cy="32918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17%</a:t>
            </a:r>
            <a:endParaRPr lang="en-US" sz="1350" dirty="0"/>
          </a:p>
        </p:txBody>
      </p:sp>
      <p:sp>
        <p:nvSpPr>
          <p:cNvPr id="16" name="Text 14"/>
          <p:cNvSpPr/>
          <p:nvPr/>
        </p:nvSpPr>
        <p:spPr>
          <a:xfrm>
            <a:off x="8138160" y="3474720"/>
            <a:ext cx="1737360" cy="32918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10%</a:t>
            </a:r>
            <a:endParaRPr lang="en-US" sz="1300" dirty="0"/>
          </a:p>
        </p:txBody>
      </p:sp>
      <p:sp>
        <p:nvSpPr>
          <p:cNvPr id="17" name="Shape 15"/>
          <p:cNvSpPr/>
          <p:nvPr/>
        </p:nvSpPr>
        <p:spPr>
          <a:xfrm>
            <a:off x="832104" y="3840480"/>
            <a:ext cx="9171432" cy="347472"/>
          </a:xfrm>
          <a:prstGeom prst="rect">
            <a:avLst/>
          </a:prstGeom>
          <a:solidFill>
            <a:srgbClr val="F5F7FA"/>
          </a:solidFill>
          <a:ln w="12700">
            <a:solidFill>
              <a:srgbClr val="F5F7FA"/>
            </a:solidFill>
            <a:prstDash val="solid"/>
          </a:ln>
        </p:spPr>
        <p:txBody>
          <a:bodyPr/>
          <a:lstStyle/>
          <a:p>
            <a:endParaRPr lang="en-AU" dirty="0"/>
          </a:p>
        </p:txBody>
      </p:sp>
      <p:sp>
        <p:nvSpPr>
          <p:cNvPr id="18" name="Text 16"/>
          <p:cNvSpPr/>
          <p:nvPr/>
        </p:nvSpPr>
        <p:spPr>
          <a:xfrm>
            <a:off x="960120" y="3858768"/>
            <a:ext cx="4572000" cy="32918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Other Christian</a:t>
            </a:r>
            <a:endParaRPr lang="en-US" sz="1300" dirty="0"/>
          </a:p>
        </p:txBody>
      </p:sp>
      <p:sp>
        <p:nvSpPr>
          <p:cNvPr id="19" name="Text 17"/>
          <p:cNvSpPr/>
          <p:nvPr/>
        </p:nvSpPr>
        <p:spPr>
          <a:xfrm>
            <a:off x="6035040" y="3858768"/>
            <a:ext cx="1554480" cy="32918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18%</a:t>
            </a:r>
            <a:endParaRPr lang="en-US" sz="1350" dirty="0"/>
          </a:p>
        </p:txBody>
      </p:sp>
      <p:sp>
        <p:nvSpPr>
          <p:cNvPr id="20" name="Text 18"/>
          <p:cNvSpPr/>
          <p:nvPr/>
        </p:nvSpPr>
        <p:spPr>
          <a:xfrm>
            <a:off x="8138160" y="3858768"/>
            <a:ext cx="1737360" cy="32918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14%</a:t>
            </a:r>
            <a:endParaRPr lang="en-US" sz="1300" dirty="0"/>
          </a:p>
        </p:txBody>
      </p:sp>
      <p:sp>
        <p:nvSpPr>
          <p:cNvPr id="21" name="Text 19"/>
          <p:cNvSpPr/>
          <p:nvPr/>
        </p:nvSpPr>
        <p:spPr>
          <a:xfrm>
            <a:off x="960120" y="4242816"/>
            <a:ext cx="4572000" cy="32918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Islam</a:t>
            </a:r>
            <a:endParaRPr lang="en-US" sz="1300" dirty="0"/>
          </a:p>
        </p:txBody>
      </p:sp>
      <p:sp>
        <p:nvSpPr>
          <p:cNvPr id="22" name="Text 20"/>
          <p:cNvSpPr/>
          <p:nvPr/>
        </p:nvSpPr>
        <p:spPr>
          <a:xfrm>
            <a:off x="6035040" y="4242816"/>
            <a:ext cx="1554480" cy="32918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1%</a:t>
            </a:r>
            <a:endParaRPr lang="en-US" sz="1350" dirty="0"/>
          </a:p>
        </p:txBody>
      </p:sp>
      <p:sp>
        <p:nvSpPr>
          <p:cNvPr id="23" name="Text 21"/>
          <p:cNvSpPr/>
          <p:nvPr/>
        </p:nvSpPr>
        <p:spPr>
          <a:xfrm>
            <a:off x="8138160" y="4242816"/>
            <a:ext cx="1737360" cy="32918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3%</a:t>
            </a:r>
            <a:endParaRPr lang="en-US" sz="1300" dirty="0"/>
          </a:p>
        </p:txBody>
      </p:sp>
      <p:sp>
        <p:nvSpPr>
          <p:cNvPr id="24" name="Shape 22"/>
          <p:cNvSpPr/>
          <p:nvPr/>
        </p:nvSpPr>
        <p:spPr>
          <a:xfrm>
            <a:off x="832104" y="4608576"/>
            <a:ext cx="9171432" cy="347472"/>
          </a:xfrm>
          <a:prstGeom prst="rect">
            <a:avLst/>
          </a:prstGeom>
          <a:solidFill>
            <a:srgbClr val="F5F7FA"/>
          </a:solidFill>
          <a:ln w="12700">
            <a:solidFill>
              <a:srgbClr val="F5F7FA"/>
            </a:solidFill>
            <a:prstDash val="solid"/>
          </a:ln>
        </p:spPr>
        <p:txBody>
          <a:bodyPr/>
          <a:lstStyle/>
          <a:p>
            <a:endParaRPr lang="en-AU" dirty="0"/>
          </a:p>
        </p:txBody>
      </p:sp>
      <p:sp>
        <p:nvSpPr>
          <p:cNvPr id="25" name="Text 23"/>
          <p:cNvSpPr/>
          <p:nvPr/>
        </p:nvSpPr>
        <p:spPr>
          <a:xfrm>
            <a:off x="960120" y="4626864"/>
            <a:ext cx="4572000" cy="32918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Hinduism</a:t>
            </a:r>
            <a:endParaRPr lang="en-US" sz="1300" dirty="0"/>
          </a:p>
        </p:txBody>
      </p:sp>
      <p:sp>
        <p:nvSpPr>
          <p:cNvPr id="26" name="Text 24"/>
          <p:cNvSpPr/>
          <p:nvPr/>
        </p:nvSpPr>
        <p:spPr>
          <a:xfrm>
            <a:off x="6035040" y="4626864"/>
            <a:ext cx="1554480" cy="32918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&lt;1%</a:t>
            </a:r>
            <a:endParaRPr lang="en-US" sz="1350" dirty="0"/>
          </a:p>
        </p:txBody>
      </p:sp>
      <p:sp>
        <p:nvSpPr>
          <p:cNvPr id="27" name="Text 25"/>
          <p:cNvSpPr/>
          <p:nvPr/>
        </p:nvSpPr>
        <p:spPr>
          <a:xfrm>
            <a:off x="8138160" y="4626864"/>
            <a:ext cx="1737360" cy="32918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3%</a:t>
            </a:r>
            <a:endParaRPr lang="en-US" sz="1300" dirty="0"/>
          </a:p>
        </p:txBody>
      </p:sp>
      <p:sp>
        <p:nvSpPr>
          <p:cNvPr id="28" name="Text 26"/>
          <p:cNvSpPr/>
          <p:nvPr/>
        </p:nvSpPr>
        <p:spPr>
          <a:xfrm>
            <a:off x="960120" y="5010912"/>
            <a:ext cx="4572000" cy="329184"/>
          </a:xfrm>
          <a:prstGeom prst="rect">
            <a:avLst/>
          </a:prstGeom>
          <a:noFill/>
          <a:ln/>
        </p:spPr>
        <p:txBody>
          <a:bodyPr wrap="square" lIns="0" tIns="0" rIns="0" bIns="0" rtlCol="0" anchor="ctr"/>
          <a:lstStyle/>
          <a:p>
            <a:pPr marL="0" indent="0">
              <a:buNone/>
            </a:pPr>
            <a:r>
              <a:rPr lang="en-US" sz="1300" dirty="0">
                <a:solidFill>
                  <a:srgbClr val="1A1A1A"/>
                </a:solidFill>
                <a:latin typeface="Helvetica Neue Light" pitchFamily="34" charset="0"/>
                <a:ea typeface="Helvetica Neue Light" pitchFamily="34" charset="-122"/>
                <a:cs typeface="Helvetica Neue Light" pitchFamily="34" charset="-120"/>
              </a:rPr>
              <a:t>Buddhism</a:t>
            </a:r>
            <a:endParaRPr lang="en-US" sz="1300" dirty="0"/>
          </a:p>
        </p:txBody>
      </p:sp>
      <p:sp>
        <p:nvSpPr>
          <p:cNvPr id="29" name="Text 27"/>
          <p:cNvSpPr/>
          <p:nvPr/>
        </p:nvSpPr>
        <p:spPr>
          <a:xfrm>
            <a:off x="6035040" y="5010912"/>
            <a:ext cx="1554480" cy="329184"/>
          </a:xfrm>
          <a:prstGeom prst="rect">
            <a:avLst/>
          </a:prstGeom>
          <a:noFill/>
          <a:ln/>
        </p:spPr>
        <p:txBody>
          <a:bodyPr wrap="square" lIns="0" tIns="0" rIns="0" bIns="0" rtlCol="0" anchor="ctr"/>
          <a:lstStyle/>
          <a:p>
            <a:pPr marL="0" indent="0" algn="r">
              <a:buNone/>
            </a:pPr>
            <a:r>
              <a:rPr lang="en-US" sz="1350" b="1" dirty="0">
                <a:solidFill>
                  <a:srgbClr val="2251FF"/>
                </a:solidFill>
                <a:latin typeface="Helvetica Neue Light" pitchFamily="34" charset="0"/>
                <a:ea typeface="Helvetica Neue Light" pitchFamily="34" charset="-122"/>
                <a:cs typeface="Helvetica Neue Light" pitchFamily="34" charset="-120"/>
              </a:rPr>
              <a:t>1%</a:t>
            </a:r>
            <a:endParaRPr lang="en-US" sz="1350" dirty="0"/>
          </a:p>
        </p:txBody>
      </p:sp>
      <p:sp>
        <p:nvSpPr>
          <p:cNvPr id="30" name="Text 28"/>
          <p:cNvSpPr/>
          <p:nvPr/>
        </p:nvSpPr>
        <p:spPr>
          <a:xfrm>
            <a:off x="8138160" y="5010912"/>
            <a:ext cx="1737360" cy="329184"/>
          </a:xfrm>
          <a:prstGeom prst="rect">
            <a:avLst/>
          </a:prstGeom>
          <a:noFill/>
          <a:ln/>
        </p:spPr>
        <p:txBody>
          <a:bodyPr wrap="square" lIns="0" tIns="0" rIns="0" bIns="0" rtlCol="0" anchor="ctr"/>
          <a:lstStyle/>
          <a:p>
            <a:pPr marL="0" indent="0" algn="r">
              <a:buNone/>
            </a:pPr>
            <a:r>
              <a:rPr lang="en-US" sz="1300" dirty="0">
                <a:solidFill>
                  <a:srgbClr val="6E7480"/>
                </a:solidFill>
                <a:latin typeface="Helvetica Neue Light" pitchFamily="34" charset="0"/>
                <a:ea typeface="Helvetica Neue Light" pitchFamily="34" charset="-122"/>
                <a:cs typeface="Helvetica Neue Light" pitchFamily="34" charset="-120"/>
              </a:rPr>
              <a:t>2%</a:t>
            </a:r>
            <a:endParaRPr lang="en-US" sz="1300" dirty="0"/>
          </a:p>
        </p:txBody>
      </p:sp>
      <p:sp>
        <p:nvSpPr>
          <p:cNvPr id="31" name="Text 29"/>
          <p:cNvSpPr/>
          <p:nvPr/>
        </p:nvSpPr>
        <p:spPr>
          <a:xfrm>
            <a:off x="960120" y="5486400"/>
            <a:ext cx="9692640" cy="457200"/>
          </a:xfrm>
          <a:prstGeom prst="rect">
            <a:avLst/>
          </a:prstGeom>
          <a:noFill/>
          <a:ln/>
        </p:spPr>
        <p:txBody>
          <a:bodyPr wrap="square" lIns="0" tIns="0" rIns="0" bIns="0" rtlCol="0" anchor="t"/>
          <a:lstStyle/>
          <a:p>
            <a:pPr marL="0" indent="0">
              <a:lnSpc>
                <a:spcPct val="125000"/>
              </a:lnSpc>
              <a:buNone/>
            </a:pPr>
            <a:endParaRPr lang="en-US" sz="1250" dirty="0"/>
          </a:p>
        </p:txBody>
      </p:sp>
      <p:sp>
        <p:nvSpPr>
          <p:cNvPr id="32" name="Text 30"/>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r>
              <a:rPr lang="en-US" sz="900" dirty="0">
                <a:solidFill>
                  <a:srgbClr val="A8AEB8"/>
                </a:solidFill>
                <a:latin typeface="Helvetica Neue Light" pitchFamily="34" charset="0"/>
                <a:ea typeface="Helvetica Neue Light" pitchFamily="34" charset="-122"/>
                <a:cs typeface="Helvetica Neue Light" pitchFamily="34" charset="-120"/>
              </a:rPr>
              <a:t>Survey of 1,014 One Nation voters, 7–12 August 2026, adjusted for age. National figures: ABS Census 2021, all persons. Survey figures are adults only; affiliation runs higher among older Australians, so part of the difference reflects age.</a:t>
            </a:r>
            <a:endParaRPr lang="en-US" sz="900" dirty="0"/>
          </a:p>
        </p:txBody>
      </p:sp>
      <p:sp>
        <p:nvSpPr>
          <p:cNvPr id="33" name="Text 3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dirty="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dirty="0"/>
          </a:p>
        </p:txBody>
      </p:sp>
      <p:sp>
        <p:nvSpPr>
          <p:cNvPr id="34" name="Text 3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dirty="0">
                <a:solidFill>
                  <a:srgbClr val="A8AEB8"/>
                </a:solidFill>
                <a:latin typeface="Helvetica Neue Light" pitchFamily="34" charset="0"/>
                <a:ea typeface="Helvetica Neue Light" pitchFamily="34" charset="-122"/>
                <a:cs typeface="Helvetica Neue Light" pitchFamily="34" charset="-120"/>
              </a:rPr>
              <a:t>15</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a:lnSpc>
                <a:spcPct val="110000"/>
              </a:lnSpc>
            </a:pPr>
            <a:r>
              <a:rPr lang="en-US" sz="2500" dirty="0" err="1">
                <a:solidFill>
                  <a:srgbClr val="1A1A1A"/>
                </a:solidFill>
                <a:latin typeface="Avenir" pitchFamily="34" charset="0"/>
                <a:ea typeface="Avenir" pitchFamily="34" charset="-122"/>
                <a:cs typeface="Avenir" pitchFamily="34" charset="-120"/>
              </a:rPr>
              <a:t>Tradies</a:t>
            </a:r>
            <a:r>
              <a:rPr lang="en-US" sz="2500">
                <a:solidFill>
                  <a:srgbClr val="1A1A1A"/>
                </a:solidFill>
                <a:latin typeface="Avenir" pitchFamily="34" charset="0"/>
                <a:ea typeface="Avenir" pitchFamily="34" charset="-122"/>
                <a:cs typeface="Avenir" pitchFamily="34" charset="-120"/>
              </a:rPr>
              <a:t> are the heartland of One Nation support .</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What is the highest level of education you have completed?</a:t>
            </a:r>
            <a:endParaRPr lang="en-US" sz="1250"/>
          </a:p>
        </p:txBody>
      </p:sp>
      <p:sp>
        <p:nvSpPr>
          <p:cNvPr id="4" name="Text 2"/>
          <p:cNvSpPr/>
          <p:nvPr/>
        </p:nvSpPr>
        <p:spPr>
          <a:xfrm>
            <a:off x="6400800" y="2377440"/>
            <a:ext cx="1554480" cy="292608"/>
          </a:xfrm>
          <a:prstGeom prst="rect">
            <a:avLst/>
          </a:prstGeom>
          <a:noFill/>
          <a:ln/>
        </p:spPr>
        <p:txBody>
          <a:bodyPr wrap="square" lIns="0" tIns="0" rIns="0" bIns="0" rtlCol="0" anchor="ctr"/>
          <a:lstStyle/>
          <a:p>
            <a:pPr marL="0" indent="0" algn="r">
              <a:buNone/>
            </a:pPr>
            <a:r>
              <a:rPr lang="en-US" sz="1050" b="1" kern="0" spc="60">
                <a:solidFill>
                  <a:srgbClr val="2251FF"/>
                </a:solidFill>
                <a:latin typeface="Helvetica Neue Light" pitchFamily="34" charset="0"/>
                <a:ea typeface="Helvetica Neue Light" pitchFamily="34" charset="-122"/>
                <a:cs typeface="Helvetica Neue Light" pitchFamily="34" charset="-120"/>
              </a:rPr>
              <a:t>ONE NATION</a:t>
            </a:r>
            <a:endParaRPr lang="en-US" sz="1050"/>
          </a:p>
        </p:txBody>
      </p:sp>
      <p:sp>
        <p:nvSpPr>
          <p:cNvPr id="5" name="Text 3"/>
          <p:cNvSpPr/>
          <p:nvPr/>
        </p:nvSpPr>
        <p:spPr>
          <a:xfrm>
            <a:off x="8503920" y="2377440"/>
            <a:ext cx="1737360" cy="292608"/>
          </a:xfrm>
          <a:prstGeom prst="rect">
            <a:avLst/>
          </a:prstGeom>
          <a:noFill/>
          <a:ln/>
        </p:spPr>
        <p:txBody>
          <a:bodyPr wrap="square" lIns="0" tIns="0" rIns="0" bIns="0" rtlCol="0" anchor="ctr"/>
          <a:lstStyle/>
          <a:p>
            <a:pPr marL="0" indent="0" algn="r">
              <a:buNone/>
            </a:pPr>
            <a:r>
              <a:rPr lang="en-US" sz="1050" b="1" kern="0" spc="60">
                <a:solidFill>
                  <a:srgbClr val="A8AEB8"/>
                </a:solidFill>
                <a:latin typeface="Helvetica Neue Light" pitchFamily="34" charset="0"/>
                <a:ea typeface="Helvetica Neue Light" pitchFamily="34" charset="-122"/>
                <a:cs typeface="Helvetica Neue Light" pitchFamily="34" charset="-120"/>
              </a:rPr>
              <a:t>ALL AUSTRALIANS</a:t>
            </a:r>
            <a:endParaRPr lang="en-US" sz="1050"/>
          </a:p>
        </p:txBody>
      </p:sp>
      <p:sp>
        <p:nvSpPr>
          <p:cNvPr id="6" name="Shape 4"/>
          <p:cNvSpPr/>
          <p:nvPr/>
        </p:nvSpPr>
        <p:spPr>
          <a:xfrm>
            <a:off x="960120" y="2706624"/>
            <a:ext cx="9281160" cy="10973"/>
          </a:xfrm>
          <a:prstGeom prst="rect">
            <a:avLst/>
          </a:prstGeom>
          <a:solidFill>
            <a:srgbClr val="1A1A1A"/>
          </a:solidFill>
          <a:ln w="12700">
            <a:solidFill>
              <a:srgbClr val="1A1A1A"/>
            </a:solidFill>
            <a:prstDash val="solid"/>
          </a:ln>
        </p:spPr>
        <p:txBody>
          <a:bodyPr/>
          <a:lstStyle/>
          <a:p>
            <a:endParaRPr lang="en-AU"/>
          </a:p>
        </p:txBody>
      </p:sp>
      <p:sp>
        <p:nvSpPr>
          <p:cNvPr id="7" name="Text 5"/>
          <p:cNvSpPr/>
          <p:nvPr/>
        </p:nvSpPr>
        <p:spPr>
          <a:xfrm>
            <a:off x="960120" y="2889504"/>
            <a:ext cx="4937760" cy="54864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Trade certificate, certificate or diploma</a:t>
            </a:r>
            <a:endParaRPr lang="en-US" sz="1300"/>
          </a:p>
        </p:txBody>
      </p:sp>
      <p:sp>
        <p:nvSpPr>
          <p:cNvPr id="8" name="Text 6"/>
          <p:cNvSpPr/>
          <p:nvPr/>
        </p:nvSpPr>
        <p:spPr>
          <a:xfrm>
            <a:off x="6400800" y="2889504"/>
            <a:ext cx="1554480" cy="54864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43%</a:t>
            </a:r>
            <a:endParaRPr lang="en-US" sz="1350"/>
          </a:p>
        </p:txBody>
      </p:sp>
      <p:sp>
        <p:nvSpPr>
          <p:cNvPr id="9" name="Text 7"/>
          <p:cNvSpPr/>
          <p:nvPr/>
        </p:nvSpPr>
        <p:spPr>
          <a:xfrm>
            <a:off x="8503920" y="2889504"/>
            <a:ext cx="1737360" cy="54864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31%</a:t>
            </a:r>
            <a:endParaRPr lang="en-US" sz="1300"/>
          </a:p>
        </p:txBody>
      </p:sp>
      <p:sp>
        <p:nvSpPr>
          <p:cNvPr id="10" name="Shape 8"/>
          <p:cNvSpPr/>
          <p:nvPr/>
        </p:nvSpPr>
        <p:spPr>
          <a:xfrm>
            <a:off x="832104" y="3474720"/>
            <a:ext cx="9537192" cy="566928"/>
          </a:xfrm>
          <a:prstGeom prst="rect">
            <a:avLst/>
          </a:prstGeom>
          <a:solidFill>
            <a:srgbClr val="F5F7FA"/>
          </a:solidFill>
          <a:ln w="12700">
            <a:solidFill>
              <a:srgbClr val="F5F7FA"/>
            </a:solidFill>
            <a:prstDash val="solid"/>
          </a:ln>
        </p:spPr>
        <p:txBody>
          <a:bodyPr/>
          <a:lstStyle/>
          <a:p>
            <a:endParaRPr lang="en-AU"/>
          </a:p>
        </p:txBody>
      </p:sp>
      <p:sp>
        <p:nvSpPr>
          <p:cNvPr id="11" name="Text 9"/>
          <p:cNvSpPr/>
          <p:nvPr/>
        </p:nvSpPr>
        <p:spPr>
          <a:xfrm>
            <a:off x="960120" y="3493008"/>
            <a:ext cx="4937760" cy="54864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Bachelor degree or higher</a:t>
            </a:r>
            <a:endParaRPr lang="en-US" sz="1300"/>
          </a:p>
        </p:txBody>
      </p:sp>
      <p:sp>
        <p:nvSpPr>
          <p:cNvPr id="12" name="Text 10"/>
          <p:cNvSpPr/>
          <p:nvPr/>
        </p:nvSpPr>
        <p:spPr>
          <a:xfrm>
            <a:off x="6400800" y="3493008"/>
            <a:ext cx="1554480" cy="54864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28%</a:t>
            </a:r>
            <a:endParaRPr lang="en-US" sz="1350"/>
          </a:p>
        </p:txBody>
      </p:sp>
      <p:sp>
        <p:nvSpPr>
          <p:cNvPr id="13" name="Text 11"/>
          <p:cNvSpPr/>
          <p:nvPr/>
        </p:nvSpPr>
        <p:spPr>
          <a:xfrm>
            <a:off x="8503920" y="3493008"/>
            <a:ext cx="1737360" cy="54864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29%</a:t>
            </a:r>
            <a:endParaRPr lang="en-US" sz="1300"/>
          </a:p>
        </p:txBody>
      </p:sp>
      <p:sp>
        <p:nvSpPr>
          <p:cNvPr id="14" name="Text 12"/>
          <p:cNvSpPr/>
          <p:nvPr/>
        </p:nvSpPr>
        <p:spPr>
          <a:xfrm>
            <a:off x="960120" y="4096512"/>
            <a:ext cx="4937760" cy="54864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Year 12 or below, no post-school qualification</a:t>
            </a:r>
            <a:endParaRPr lang="en-US" sz="1300"/>
          </a:p>
        </p:txBody>
      </p:sp>
      <p:sp>
        <p:nvSpPr>
          <p:cNvPr id="15" name="Text 13"/>
          <p:cNvSpPr/>
          <p:nvPr/>
        </p:nvSpPr>
        <p:spPr>
          <a:xfrm>
            <a:off x="6400800" y="4096512"/>
            <a:ext cx="1554480" cy="54864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29%</a:t>
            </a:r>
            <a:endParaRPr lang="en-US" sz="1350"/>
          </a:p>
        </p:txBody>
      </p:sp>
      <p:sp>
        <p:nvSpPr>
          <p:cNvPr id="16" name="Text 14"/>
          <p:cNvSpPr/>
          <p:nvPr/>
        </p:nvSpPr>
        <p:spPr>
          <a:xfrm>
            <a:off x="8503920" y="4096512"/>
            <a:ext cx="1737360" cy="54864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40%</a:t>
            </a:r>
            <a:endParaRPr lang="en-US" sz="1300"/>
          </a:p>
        </p:txBody>
      </p:sp>
      <p:sp>
        <p:nvSpPr>
          <p:cNvPr id="17" name="Text 15"/>
          <p:cNvSpPr/>
          <p:nvPr/>
        </p:nvSpPr>
        <p:spPr>
          <a:xfrm>
            <a:off x="960120" y="5120640"/>
            <a:ext cx="9692640" cy="548640"/>
          </a:xfrm>
          <a:prstGeom prst="rect">
            <a:avLst/>
          </a:prstGeom>
          <a:noFill/>
          <a:ln/>
        </p:spPr>
        <p:txBody>
          <a:bodyPr wrap="square" lIns="0" tIns="0" rIns="0" bIns="0" rtlCol="0" anchor="t"/>
          <a:lstStyle/>
          <a:p>
            <a:pPr marL="0" indent="0">
              <a:lnSpc>
                <a:spcPct val="130000"/>
              </a:lnSpc>
              <a:buNone/>
            </a:pPr>
            <a:r>
              <a:rPr lang="en-US" sz="1350">
                <a:solidFill>
                  <a:srgbClr val="1A1A1A"/>
                </a:solidFill>
                <a:latin typeface="Helvetica Neue Light" pitchFamily="34" charset="0"/>
                <a:ea typeface="Helvetica Neue Light" pitchFamily="34" charset="-122"/>
                <a:cs typeface="Helvetica Neue Light" pitchFamily="34" charset="-120"/>
              </a:rPr>
              <a:t>43% hold a trade, certificate or diploma — twelve points above the national rate. </a:t>
            </a:r>
            <a:endParaRPr lang="en-US" sz="1350"/>
          </a:p>
        </p:txBody>
      </p:sp>
      <p:sp>
        <p:nvSpPr>
          <p:cNvPr id="18" name="Text 16"/>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endParaRPr lang="en-US" sz="900"/>
          </a:p>
        </p:txBody>
      </p:sp>
      <p:sp>
        <p:nvSpPr>
          <p:cNvPr id="19" name="Text 17"/>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0" name="Text 18"/>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16</a:t>
            </a:r>
            <a:endParaRPr lang="en-US" sz="95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Household Income—  in the middle and squeezed.</a:t>
            </a:r>
            <a:endParaRPr lang="en-US" sz="2500"/>
          </a:p>
        </p:txBody>
      </p:sp>
      <p:sp>
        <p:nvSpPr>
          <p:cNvPr id="4" name="Shape 2"/>
          <p:cNvSpPr/>
          <p:nvPr/>
        </p:nvSpPr>
        <p:spPr>
          <a:xfrm>
            <a:off x="960120" y="3099816"/>
            <a:ext cx="10012680" cy="10973"/>
          </a:xfrm>
          <a:prstGeom prst="rect">
            <a:avLst/>
          </a:prstGeom>
          <a:solidFill>
            <a:srgbClr val="C9CDD6"/>
          </a:solidFill>
          <a:ln w="12700">
            <a:solidFill>
              <a:srgbClr val="C9CDD6"/>
            </a:solidFill>
            <a:prstDash val="solid"/>
          </a:ln>
        </p:spPr>
        <p:txBody>
          <a:bodyPr/>
          <a:lstStyle/>
          <a:p>
            <a:endParaRPr lang="en-AU"/>
          </a:p>
        </p:txBody>
      </p:sp>
      <p:sp>
        <p:nvSpPr>
          <p:cNvPr id="5" name="Shape 3"/>
          <p:cNvSpPr/>
          <p:nvPr/>
        </p:nvSpPr>
        <p:spPr>
          <a:xfrm>
            <a:off x="1371600" y="3502152"/>
            <a:ext cx="1572768" cy="1207008"/>
          </a:xfrm>
          <a:prstGeom prst="rect">
            <a:avLst/>
          </a:prstGeom>
          <a:solidFill>
            <a:srgbClr val="9FB6EE"/>
          </a:solidFill>
          <a:ln w="12700">
            <a:solidFill>
              <a:srgbClr val="9FB6EE"/>
            </a:solidFill>
            <a:prstDash val="solid"/>
          </a:ln>
        </p:spPr>
        <p:txBody>
          <a:bodyPr/>
          <a:lstStyle/>
          <a:p>
            <a:endParaRPr lang="en-AU"/>
          </a:p>
        </p:txBody>
      </p:sp>
      <p:sp>
        <p:nvSpPr>
          <p:cNvPr id="6" name="Text 4"/>
          <p:cNvSpPr/>
          <p:nvPr/>
        </p:nvSpPr>
        <p:spPr>
          <a:xfrm>
            <a:off x="1371600" y="3118104"/>
            <a:ext cx="1572768" cy="347472"/>
          </a:xfrm>
          <a:prstGeom prst="rect">
            <a:avLst/>
          </a:prstGeom>
          <a:noFill/>
          <a:ln/>
        </p:spPr>
        <p:txBody>
          <a:bodyPr wrap="square" lIns="0" tIns="0" rIns="0" bIns="0" rtlCol="0" anchor="ctr"/>
          <a:lstStyle/>
          <a:p>
            <a:pPr marL="0" indent="0" algn="ctr">
              <a:buNone/>
            </a:pPr>
            <a:r>
              <a:rPr lang="en-US" sz="1900" b="1">
                <a:solidFill>
                  <a:srgbClr val="1A1A1A"/>
                </a:solidFill>
                <a:latin typeface="Avenir" pitchFamily="34" charset="0"/>
                <a:ea typeface="Avenir" pitchFamily="34" charset="-122"/>
                <a:cs typeface="Avenir" pitchFamily="34" charset="-120"/>
              </a:rPr>
              <a:t>15%</a:t>
            </a:r>
            <a:endParaRPr lang="en-US" sz="1900"/>
          </a:p>
        </p:txBody>
      </p:sp>
      <p:sp>
        <p:nvSpPr>
          <p:cNvPr id="7" name="Text 5"/>
          <p:cNvSpPr/>
          <p:nvPr/>
        </p:nvSpPr>
        <p:spPr>
          <a:xfrm>
            <a:off x="1234440" y="4800600"/>
            <a:ext cx="1847088" cy="256032"/>
          </a:xfrm>
          <a:prstGeom prst="rect">
            <a:avLst/>
          </a:prstGeom>
          <a:noFill/>
          <a:ln/>
        </p:spPr>
        <p:txBody>
          <a:bodyPr wrap="square" lIns="0" tIns="0" rIns="0" bIns="0" rtlCol="0" anchor="ctr"/>
          <a:lstStyle/>
          <a:p>
            <a:pPr marL="0" indent="0" algn="ctr">
              <a:buNone/>
            </a:pPr>
            <a:r>
              <a:rPr lang="en-US" sz="1250" b="1">
                <a:solidFill>
                  <a:srgbClr val="1A1A1A"/>
                </a:solidFill>
                <a:latin typeface="Helvetica Neue Light" pitchFamily="34" charset="0"/>
                <a:ea typeface="Helvetica Neue Light" pitchFamily="34" charset="-122"/>
                <a:cs typeface="Helvetica Neue Light" pitchFamily="34" charset="-120"/>
              </a:rPr>
              <a:t>Lowest fifth</a:t>
            </a:r>
            <a:endParaRPr lang="en-US" sz="1250"/>
          </a:p>
        </p:txBody>
      </p:sp>
      <p:sp>
        <p:nvSpPr>
          <p:cNvPr id="8" name="Text 6"/>
          <p:cNvSpPr/>
          <p:nvPr/>
        </p:nvSpPr>
        <p:spPr>
          <a:xfrm>
            <a:off x="1143000" y="5056632"/>
            <a:ext cx="2029968" cy="256032"/>
          </a:xfrm>
          <a:prstGeom prst="rect">
            <a:avLst/>
          </a:prstGeom>
          <a:noFill/>
          <a:ln/>
        </p:spPr>
        <p:txBody>
          <a:bodyPr wrap="square" lIns="0" tIns="0" rIns="0" bIns="0" rtlCol="0" anchor="ctr"/>
          <a:lstStyle/>
          <a:p>
            <a:pPr marL="0" indent="0" algn="ctr">
              <a:buNone/>
            </a:pPr>
            <a:r>
              <a:rPr lang="en-US" sz="1200">
                <a:solidFill>
                  <a:srgbClr val="6E7480"/>
                </a:solidFill>
                <a:latin typeface="Helvetica Neue Light" pitchFamily="34" charset="0"/>
                <a:ea typeface="Helvetica Neue Light" pitchFamily="34" charset="-122"/>
                <a:cs typeface="Helvetica Neue Light" pitchFamily="34" charset="-120"/>
              </a:rPr>
              <a:t>under $60,000</a:t>
            </a:r>
            <a:endParaRPr lang="en-US" sz="1200"/>
          </a:p>
        </p:txBody>
      </p:sp>
      <p:sp>
        <p:nvSpPr>
          <p:cNvPr id="9" name="Shape 7"/>
          <p:cNvSpPr/>
          <p:nvPr/>
        </p:nvSpPr>
        <p:spPr>
          <a:xfrm>
            <a:off x="3310128" y="2938882"/>
            <a:ext cx="1572768" cy="1770278"/>
          </a:xfrm>
          <a:prstGeom prst="rect">
            <a:avLst/>
          </a:prstGeom>
          <a:solidFill>
            <a:srgbClr val="2251FF"/>
          </a:solidFill>
          <a:ln w="12700">
            <a:solidFill>
              <a:srgbClr val="2251FF"/>
            </a:solidFill>
            <a:prstDash val="solid"/>
          </a:ln>
        </p:spPr>
        <p:txBody>
          <a:bodyPr/>
          <a:lstStyle/>
          <a:p>
            <a:endParaRPr lang="en-AU"/>
          </a:p>
        </p:txBody>
      </p:sp>
      <p:sp>
        <p:nvSpPr>
          <p:cNvPr id="10" name="Text 8"/>
          <p:cNvSpPr/>
          <p:nvPr/>
        </p:nvSpPr>
        <p:spPr>
          <a:xfrm>
            <a:off x="3310128" y="2554834"/>
            <a:ext cx="1572768" cy="347472"/>
          </a:xfrm>
          <a:prstGeom prst="rect">
            <a:avLst/>
          </a:prstGeom>
          <a:noFill/>
          <a:ln/>
        </p:spPr>
        <p:txBody>
          <a:bodyPr wrap="square" lIns="0" tIns="0" rIns="0" bIns="0" rtlCol="0" anchor="ctr"/>
          <a:lstStyle/>
          <a:p>
            <a:pPr marL="0" indent="0" algn="ctr">
              <a:buNone/>
            </a:pPr>
            <a:r>
              <a:rPr lang="en-US" sz="1900" b="1">
                <a:solidFill>
                  <a:srgbClr val="1A1A1A"/>
                </a:solidFill>
                <a:latin typeface="Avenir" pitchFamily="34" charset="0"/>
                <a:ea typeface="Avenir" pitchFamily="34" charset="-122"/>
                <a:cs typeface="Avenir" pitchFamily="34" charset="-120"/>
              </a:rPr>
              <a:t>22%</a:t>
            </a:r>
            <a:endParaRPr lang="en-US" sz="1900"/>
          </a:p>
        </p:txBody>
      </p:sp>
      <p:sp>
        <p:nvSpPr>
          <p:cNvPr id="11" name="Text 9"/>
          <p:cNvSpPr/>
          <p:nvPr/>
        </p:nvSpPr>
        <p:spPr>
          <a:xfrm>
            <a:off x="3172968" y="4800600"/>
            <a:ext cx="1847088" cy="256032"/>
          </a:xfrm>
          <a:prstGeom prst="rect">
            <a:avLst/>
          </a:prstGeom>
          <a:noFill/>
          <a:ln/>
        </p:spPr>
        <p:txBody>
          <a:bodyPr wrap="square" lIns="0" tIns="0" rIns="0" bIns="0" rtlCol="0" anchor="ctr"/>
          <a:lstStyle/>
          <a:p>
            <a:pPr marL="0" indent="0" algn="ctr">
              <a:buNone/>
            </a:pPr>
            <a:r>
              <a:rPr lang="en-US" sz="1250" b="1">
                <a:solidFill>
                  <a:srgbClr val="1A1A1A"/>
                </a:solidFill>
                <a:latin typeface="Helvetica Neue Light" pitchFamily="34" charset="0"/>
                <a:ea typeface="Helvetica Neue Light" pitchFamily="34" charset="-122"/>
                <a:cs typeface="Helvetica Neue Light" pitchFamily="34" charset="-120"/>
              </a:rPr>
              <a:t>Second fifth</a:t>
            </a:r>
            <a:endParaRPr lang="en-US" sz="1250"/>
          </a:p>
        </p:txBody>
      </p:sp>
      <p:sp>
        <p:nvSpPr>
          <p:cNvPr id="12" name="Text 10"/>
          <p:cNvSpPr/>
          <p:nvPr/>
        </p:nvSpPr>
        <p:spPr>
          <a:xfrm>
            <a:off x="3081528" y="5056632"/>
            <a:ext cx="2029968" cy="256032"/>
          </a:xfrm>
          <a:prstGeom prst="rect">
            <a:avLst/>
          </a:prstGeom>
          <a:noFill/>
          <a:ln/>
        </p:spPr>
        <p:txBody>
          <a:bodyPr wrap="square" lIns="0" tIns="0" rIns="0" bIns="0" rtlCol="0" anchor="ctr"/>
          <a:lstStyle/>
          <a:p>
            <a:pPr marL="0" indent="0" algn="ctr">
              <a:buNone/>
            </a:pPr>
            <a:r>
              <a:rPr lang="en-US" sz="1200">
                <a:solidFill>
                  <a:srgbClr val="6E7480"/>
                </a:solidFill>
                <a:latin typeface="Helvetica Neue Light" pitchFamily="34" charset="0"/>
                <a:ea typeface="Helvetica Neue Light" pitchFamily="34" charset="-122"/>
                <a:cs typeface="Helvetica Neue Light" pitchFamily="34" charset="-120"/>
              </a:rPr>
              <a:t>$60,000–$90,000</a:t>
            </a:r>
            <a:endParaRPr lang="en-US" sz="1200"/>
          </a:p>
        </p:txBody>
      </p:sp>
      <p:sp>
        <p:nvSpPr>
          <p:cNvPr id="13" name="Shape 11"/>
          <p:cNvSpPr/>
          <p:nvPr/>
        </p:nvSpPr>
        <p:spPr>
          <a:xfrm>
            <a:off x="5248656" y="2777947"/>
            <a:ext cx="1572768" cy="1931213"/>
          </a:xfrm>
          <a:prstGeom prst="rect">
            <a:avLst/>
          </a:prstGeom>
          <a:solidFill>
            <a:srgbClr val="2251FF"/>
          </a:solidFill>
          <a:ln w="12700">
            <a:solidFill>
              <a:srgbClr val="2251FF"/>
            </a:solidFill>
            <a:prstDash val="solid"/>
          </a:ln>
        </p:spPr>
        <p:txBody>
          <a:bodyPr/>
          <a:lstStyle/>
          <a:p>
            <a:endParaRPr lang="en-AU"/>
          </a:p>
        </p:txBody>
      </p:sp>
      <p:sp>
        <p:nvSpPr>
          <p:cNvPr id="14" name="Text 12"/>
          <p:cNvSpPr/>
          <p:nvPr/>
        </p:nvSpPr>
        <p:spPr>
          <a:xfrm>
            <a:off x="5248656" y="2393899"/>
            <a:ext cx="1572768" cy="347472"/>
          </a:xfrm>
          <a:prstGeom prst="rect">
            <a:avLst/>
          </a:prstGeom>
          <a:noFill/>
          <a:ln/>
        </p:spPr>
        <p:txBody>
          <a:bodyPr wrap="square" lIns="0" tIns="0" rIns="0" bIns="0" rtlCol="0" anchor="ctr"/>
          <a:lstStyle/>
          <a:p>
            <a:pPr marL="0" indent="0" algn="ctr">
              <a:buNone/>
            </a:pPr>
            <a:r>
              <a:rPr lang="en-US" sz="1900" b="1">
                <a:solidFill>
                  <a:srgbClr val="1A1A1A"/>
                </a:solidFill>
                <a:latin typeface="Avenir" pitchFamily="34" charset="0"/>
                <a:ea typeface="Avenir" pitchFamily="34" charset="-122"/>
                <a:cs typeface="Avenir" pitchFamily="34" charset="-120"/>
              </a:rPr>
              <a:t>24%</a:t>
            </a:r>
            <a:endParaRPr lang="en-US" sz="1900"/>
          </a:p>
        </p:txBody>
      </p:sp>
      <p:sp>
        <p:nvSpPr>
          <p:cNvPr id="15" name="Text 13"/>
          <p:cNvSpPr/>
          <p:nvPr/>
        </p:nvSpPr>
        <p:spPr>
          <a:xfrm>
            <a:off x="5111496" y="4800600"/>
            <a:ext cx="1847088" cy="256032"/>
          </a:xfrm>
          <a:prstGeom prst="rect">
            <a:avLst/>
          </a:prstGeom>
          <a:noFill/>
          <a:ln/>
        </p:spPr>
        <p:txBody>
          <a:bodyPr wrap="square" lIns="0" tIns="0" rIns="0" bIns="0" rtlCol="0" anchor="ctr"/>
          <a:lstStyle/>
          <a:p>
            <a:pPr marL="0" indent="0" algn="ctr">
              <a:buNone/>
            </a:pPr>
            <a:r>
              <a:rPr lang="en-US" sz="1250" b="1">
                <a:solidFill>
                  <a:srgbClr val="1A1A1A"/>
                </a:solidFill>
                <a:latin typeface="Helvetica Neue Light" pitchFamily="34" charset="0"/>
                <a:ea typeface="Helvetica Neue Light" pitchFamily="34" charset="-122"/>
                <a:cs typeface="Helvetica Neue Light" pitchFamily="34" charset="-120"/>
              </a:rPr>
              <a:t>Middle fifth</a:t>
            </a:r>
            <a:endParaRPr lang="en-US" sz="1250"/>
          </a:p>
        </p:txBody>
      </p:sp>
      <p:sp>
        <p:nvSpPr>
          <p:cNvPr id="16" name="Text 14"/>
          <p:cNvSpPr/>
          <p:nvPr/>
        </p:nvSpPr>
        <p:spPr>
          <a:xfrm>
            <a:off x="5020056" y="5056632"/>
            <a:ext cx="2029968" cy="256032"/>
          </a:xfrm>
          <a:prstGeom prst="rect">
            <a:avLst/>
          </a:prstGeom>
          <a:noFill/>
          <a:ln/>
        </p:spPr>
        <p:txBody>
          <a:bodyPr wrap="square" lIns="0" tIns="0" rIns="0" bIns="0" rtlCol="0" anchor="ctr"/>
          <a:lstStyle/>
          <a:p>
            <a:pPr marL="0" indent="0" algn="ctr">
              <a:buNone/>
            </a:pPr>
            <a:r>
              <a:rPr lang="en-US" sz="1200">
                <a:solidFill>
                  <a:srgbClr val="6E7480"/>
                </a:solidFill>
                <a:latin typeface="Helvetica Neue Light" pitchFamily="34" charset="0"/>
                <a:ea typeface="Helvetica Neue Light" pitchFamily="34" charset="-122"/>
                <a:cs typeface="Helvetica Neue Light" pitchFamily="34" charset="-120"/>
              </a:rPr>
              <a:t>$90,000–$130,000</a:t>
            </a:r>
            <a:endParaRPr lang="en-US" sz="1200"/>
          </a:p>
        </p:txBody>
      </p:sp>
      <p:sp>
        <p:nvSpPr>
          <p:cNvPr id="17" name="Shape 15"/>
          <p:cNvSpPr/>
          <p:nvPr/>
        </p:nvSpPr>
        <p:spPr>
          <a:xfrm>
            <a:off x="7187184" y="2938882"/>
            <a:ext cx="1572768" cy="177027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7187184" y="2554834"/>
            <a:ext cx="1572768" cy="347472"/>
          </a:xfrm>
          <a:prstGeom prst="rect">
            <a:avLst/>
          </a:prstGeom>
          <a:noFill/>
          <a:ln/>
        </p:spPr>
        <p:txBody>
          <a:bodyPr wrap="square" lIns="0" tIns="0" rIns="0" bIns="0" rtlCol="0" anchor="ctr"/>
          <a:lstStyle/>
          <a:p>
            <a:pPr marL="0" indent="0" algn="ctr">
              <a:buNone/>
            </a:pPr>
            <a:r>
              <a:rPr lang="en-US" sz="1900" b="1">
                <a:solidFill>
                  <a:srgbClr val="1A1A1A"/>
                </a:solidFill>
                <a:latin typeface="Avenir" pitchFamily="34" charset="0"/>
                <a:ea typeface="Avenir" pitchFamily="34" charset="-122"/>
                <a:cs typeface="Avenir" pitchFamily="34" charset="-120"/>
              </a:rPr>
              <a:t>22%</a:t>
            </a:r>
            <a:endParaRPr lang="en-US" sz="1900"/>
          </a:p>
        </p:txBody>
      </p:sp>
      <p:sp>
        <p:nvSpPr>
          <p:cNvPr id="19" name="Text 17"/>
          <p:cNvSpPr/>
          <p:nvPr/>
        </p:nvSpPr>
        <p:spPr>
          <a:xfrm>
            <a:off x="7050024" y="4800600"/>
            <a:ext cx="1847088" cy="256032"/>
          </a:xfrm>
          <a:prstGeom prst="rect">
            <a:avLst/>
          </a:prstGeom>
          <a:noFill/>
          <a:ln/>
        </p:spPr>
        <p:txBody>
          <a:bodyPr wrap="square" lIns="0" tIns="0" rIns="0" bIns="0" rtlCol="0" anchor="ctr"/>
          <a:lstStyle/>
          <a:p>
            <a:pPr marL="0" indent="0" algn="ctr">
              <a:buNone/>
            </a:pPr>
            <a:r>
              <a:rPr lang="en-US" sz="1250" b="1">
                <a:solidFill>
                  <a:srgbClr val="1A1A1A"/>
                </a:solidFill>
                <a:latin typeface="Helvetica Neue Light" pitchFamily="34" charset="0"/>
                <a:ea typeface="Helvetica Neue Light" pitchFamily="34" charset="-122"/>
                <a:cs typeface="Helvetica Neue Light" pitchFamily="34" charset="-120"/>
              </a:rPr>
              <a:t>Fourth fifth</a:t>
            </a:r>
            <a:endParaRPr lang="en-US" sz="1250"/>
          </a:p>
        </p:txBody>
      </p:sp>
      <p:sp>
        <p:nvSpPr>
          <p:cNvPr id="20" name="Text 18"/>
          <p:cNvSpPr/>
          <p:nvPr/>
        </p:nvSpPr>
        <p:spPr>
          <a:xfrm>
            <a:off x="6958584" y="5056632"/>
            <a:ext cx="2029968" cy="256032"/>
          </a:xfrm>
          <a:prstGeom prst="rect">
            <a:avLst/>
          </a:prstGeom>
          <a:noFill/>
          <a:ln/>
        </p:spPr>
        <p:txBody>
          <a:bodyPr wrap="square" lIns="0" tIns="0" rIns="0" bIns="0" rtlCol="0" anchor="ctr"/>
          <a:lstStyle/>
          <a:p>
            <a:pPr marL="0" indent="0" algn="ctr">
              <a:buNone/>
            </a:pPr>
            <a:r>
              <a:rPr lang="en-US" sz="1200">
                <a:solidFill>
                  <a:srgbClr val="6E7480"/>
                </a:solidFill>
                <a:latin typeface="Helvetica Neue Light" pitchFamily="34" charset="0"/>
                <a:ea typeface="Helvetica Neue Light" pitchFamily="34" charset="-122"/>
                <a:cs typeface="Helvetica Neue Light" pitchFamily="34" charset="-120"/>
              </a:rPr>
              <a:t>$130,000–$195,000</a:t>
            </a:r>
            <a:endParaRPr lang="en-US" sz="1200"/>
          </a:p>
        </p:txBody>
      </p:sp>
      <p:sp>
        <p:nvSpPr>
          <p:cNvPr id="21" name="Shape 19"/>
          <p:cNvSpPr/>
          <p:nvPr/>
        </p:nvSpPr>
        <p:spPr>
          <a:xfrm>
            <a:off x="9125712" y="3341218"/>
            <a:ext cx="1572768" cy="1367942"/>
          </a:xfrm>
          <a:prstGeom prst="rect">
            <a:avLst/>
          </a:prstGeom>
          <a:solidFill>
            <a:srgbClr val="9FB6EE"/>
          </a:solidFill>
          <a:ln w="12700">
            <a:solidFill>
              <a:srgbClr val="9FB6EE"/>
            </a:solidFill>
            <a:prstDash val="solid"/>
          </a:ln>
        </p:spPr>
        <p:txBody>
          <a:bodyPr/>
          <a:lstStyle/>
          <a:p>
            <a:endParaRPr lang="en-AU"/>
          </a:p>
        </p:txBody>
      </p:sp>
      <p:sp>
        <p:nvSpPr>
          <p:cNvPr id="22" name="Text 20"/>
          <p:cNvSpPr/>
          <p:nvPr/>
        </p:nvSpPr>
        <p:spPr>
          <a:xfrm>
            <a:off x="9125712" y="2957170"/>
            <a:ext cx="1572768" cy="347472"/>
          </a:xfrm>
          <a:prstGeom prst="rect">
            <a:avLst/>
          </a:prstGeom>
          <a:noFill/>
          <a:ln/>
        </p:spPr>
        <p:txBody>
          <a:bodyPr wrap="square" lIns="0" tIns="0" rIns="0" bIns="0" rtlCol="0" anchor="ctr"/>
          <a:lstStyle/>
          <a:p>
            <a:pPr marL="0" indent="0" algn="ctr">
              <a:buNone/>
            </a:pPr>
            <a:r>
              <a:rPr lang="en-US" sz="1900" b="1">
                <a:solidFill>
                  <a:srgbClr val="1A1A1A"/>
                </a:solidFill>
                <a:latin typeface="Avenir" pitchFamily="34" charset="0"/>
                <a:ea typeface="Avenir" pitchFamily="34" charset="-122"/>
                <a:cs typeface="Avenir" pitchFamily="34" charset="-120"/>
              </a:rPr>
              <a:t>17%</a:t>
            </a:r>
            <a:endParaRPr lang="en-US" sz="1900"/>
          </a:p>
        </p:txBody>
      </p:sp>
      <p:sp>
        <p:nvSpPr>
          <p:cNvPr id="23" name="Text 21"/>
          <p:cNvSpPr/>
          <p:nvPr/>
        </p:nvSpPr>
        <p:spPr>
          <a:xfrm>
            <a:off x="8988552" y="4800600"/>
            <a:ext cx="1847088" cy="256032"/>
          </a:xfrm>
          <a:prstGeom prst="rect">
            <a:avLst/>
          </a:prstGeom>
          <a:noFill/>
          <a:ln/>
        </p:spPr>
        <p:txBody>
          <a:bodyPr wrap="square" lIns="0" tIns="0" rIns="0" bIns="0" rtlCol="0" anchor="ctr"/>
          <a:lstStyle/>
          <a:p>
            <a:pPr marL="0" indent="0" algn="ctr">
              <a:buNone/>
            </a:pPr>
            <a:r>
              <a:rPr lang="en-US" sz="1250" b="1">
                <a:solidFill>
                  <a:srgbClr val="1A1A1A"/>
                </a:solidFill>
                <a:latin typeface="Helvetica Neue Light" pitchFamily="34" charset="0"/>
                <a:ea typeface="Helvetica Neue Light" pitchFamily="34" charset="-122"/>
                <a:cs typeface="Helvetica Neue Light" pitchFamily="34" charset="-120"/>
              </a:rPr>
              <a:t>Top fifth</a:t>
            </a:r>
            <a:endParaRPr lang="en-US" sz="1250"/>
          </a:p>
        </p:txBody>
      </p:sp>
      <p:sp>
        <p:nvSpPr>
          <p:cNvPr id="24" name="Text 22"/>
          <p:cNvSpPr/>
          <p:nvPr/>
        </p:nvSpPr>
        <p:spPr>
          <a:xfrm>
            <a:off x="8897112" y="5056632"/>
            <a:ext cx="2029968" cy="256032"/>
          </a:xfrm>
          <a:prstGeom prst="rect">
            <a:avLst/>
          </a:prstGeom>
          <a:noFill/>
          <a:ln/>
        </p:spPr>
        <p:txBody>
          <a:bodyPr wrap="square" lIns="0" tIns="0" rIns="0" bIns="0" rtlCol="0" anchor="ctr"/>
          <a:lstStyle/>
          <a:p>
            <a:pPr marL="0" indent="0" algn="ctr">
              <a:buNone/>
            </a:pPr>
            <a:r>
              <a:rPr lang="en-US" sz="1200">
                <a:solidFill>
                  <a:srgbClr val="6E7480"/>
                </a:solidFill>
                <a:latin typeface="Helvetica Neue Light" pitchFamily="34" charset="0"/>
                <a:ea typeface="Helvetica Neue Light" pitchFamily="34" charset="-122"/>
                <a:cs typeface="Helvetica Neue Light" pitchFamily="34" charset="-120"/>
              </a:rPr>
              <a:t>over $195,000</a:t>
            </a:r>
            <a:endParaRPr lang="en-US" sz="1200"/>
          </a:p>
        </p:txBody>
      </p:sp>
      <p:sp>
        <p:nvSpPr>
          <p:cNvPr id="25" name="Shape 23"/>
          <p:cNvSpPr/>
          <p:nvPr/>
        </p:nvSpPr>
        <p:spPr>
          <a:xfrm>
            <a:off x="960120" y="4709160"/>
            <a:ext cx="10012680" cy="13716"/>
          </a:xfrm>
          <a:prstGeom prst="rect">
            <a:avLst/>
          </a:prstGeom>
          <a:solidFill>
            <a:srgbClr val="1A1A1A"/>
          </a:solidFill>
          <a:ln w="12700">
            <a:solidFill>
              <a:srgbClr val="1A1A1A"/>
            </a:solidFill>
            <a:prstDash val="solid"/>
          </a:ln>
        </p:spPr>
        <p:txBody>
          <a:bodyPr/>
          <a:lstStyle/>
          <a:p>
            <a:endParaRPr lang="en-AU"/>
          </a:p>
        </p:txBody>
      </p:sp>
      <p:sp>
        <p:nvSpPr>
          <p:cNvPr id="26" name="Text 24"/>
          <p:cNvSpPr/>
          <p:nvPr/>
        </p:nvSpPr>
        <p:spPr>
          <a:xfrm>
            <a:off x="960120" y="1783080"/>
            <a:ext cx="5486400" cy="274320"/>
          </a:xfrm>
          <a:prstGeom prst="rect">
            <a:avLst/>
          </a:prstGeom>
          <a:noFill/>
          <a:ln/>
        </p:spPr>
        <p:txBody>
          <a:bodyPr wrap="square" lIns="0" tIns="0" rIns="0" bIns="0" rtlCol="0" anchor="ctr"/>
          <a:lstStyle/>
          <a:p>
            <a:pPr marL="0" indent="0">
              <a:buNone/>
            </a:pPr>
            <a:r>
              <a:rPr lang="en-US" sz="1100" b="1" kern="0" spc="60">
                <a:solidFill>
                  <a:srgbClr val="6E7480"/>
                </a:solidFill>
                <a:latin typeface="Helvetica Neue Light" pitchFamily="34" charset="0"/>
                <a:ea typeface="Helvetica Neue Light" pitchFamily="34" charset="-122"/>
                <a:cs typeface="Helvetica Neue Light" pitchFamily="34" charset="-120"/>
              </a:rPr>
              <a:t>Share of One Nation voters in each quintile</a:t>
            </a:r>
            <a:endParaRPr lang="en-US" sz="1100"/>
          </a:p>
        </p:txBody>
      </p:sp>
      <p:sp>
        <p:nvSpPr>
          <p:cNvPr id="27" name="Text 25"/>
          <p:cNvSpPr/>
          <p:nvPr/>
        </p:nvSpPr>
        <p:spPr>
          <a:xfrm>
            <a:off x="8311896" y="2689424"/>
            <a:ext cx="3657600" cy="274320"/>
          </a:xfrm>
          <a:prstGeom prst="rect">
            <a:avLst/>
          </a:prstGeom>
          <a:noFill/>
          <a:ln/>
        </p:spPr>
        <p:txBody>
          <a:bodyPr wrap="square" lIns="0" tIns="0" rIns="0" bIns="0" rtlCol="0" anchor="ctr"/>
          <a:lstStyle/>
          <a:p>
            <a:pPr marL="0" indent="0" algn="r">
              <a:buNone/>
            </a:pPr>
            <a:r>
              <a:rPr lang="en-US" sz="1050">
                <a:solidFill>
                  <a:srgbClr val="A8AEB8"/>
                </a:solidFill>
                <a:latin typeface="Helvetica Neue Light" pitchFamily="34" charset="0"/>
                <a:ea typeface="Helvetica Neue Light" pitchFamily="34" charset="-122"/>
                <a:cs typeface="Helvetica Neue Light" pitchFamily="34" charset="-120"/>
              </a:rPr>
              <a:t>grey line = 20%, an even spread</a:t>
            </a:r>
            <a:endParaRPr lang="en-US" sz="1050"/>
          </a:p>
        </p:txBody>
      </p:sp>
      <p:sp>
        <p:nvSpPr>
          <p:cNvPr id="28" name="Text 26"/>
          <p:cNvSpPr/>
          <p:nvPr/>
        </p:nvSpPr>
        <p:spPr>
          <a:xfrm>
            <a:off x="960120" y="5623560"/>
            <a:ext cx="3840480" cy="256032"/>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A typical One Nation household</a:t>
            </a:r>
            <a:endParaRPr lang="en-US" sz="1200"/>
          </a:p>
        </p:txBody>
      </p:sp>
      <p:sp>
        <p:nvSpPr>
          <p:cNvPr id="29" name="Text 27"/>
          <p:cNvSpPr/>
          <p:nvPr/>
        </p:nvSpPr>
        <p:spPr>
          <a:xfrm>
            <a:off x="960120" y="5870448"/>
            <a:ext cx="3840480" cy="310896"/>
          </a:xfrm>
          <a:prstGeom prst="rect">
            <a:avLst/>
          </a:prstGeom>
          <a:noFill/>
          <a:ln/>
        </p:spPr>
        <p:txBody>
          <a:bodyPr wrap="square" lIns="0" tIns="0" rIns="0" bIns="0" rtlCol="0" anchor="ctr"/>
          <a:lstStyle/>
          <a:p>
            <a:pPr marL="0" indent="0">
              <a:buNone/>
            </a:pPr>
            <a:r>
              <a:rPr lang="en-US" sz="1800" b="1">
                <a:solidFill>
                  <a:srgbClr val="2251FF"/>
                </a:solidFill>
                <a:latin typeface="Avenir" pitchFamily="34" charset="0"/>
                <a:ea typeface="Avenir" pitchFamily="34" charset="-122"/>
                <a:cs typeface="Avenir" pitchFamily="34" charset="-120"/>
              </a:rPr>
              <a:t>about $101,000 a year</a:t>
            </a:r>
            <a:endParaRPr lang="en-US" sz="1800"/>
          </a:p>
        </p:txBody>
      </p:sp>
      <p:sp>
        <p:nvSpPr>
          <p:cNvPr id="30" name="Text 28"/>
          <p:cNvSpPr/>
          <p:nvPr/>
        </p:nvSpPr>
        <p:spPr>
          <a:xfrm>
            <a:off x="5120640" y="5623560"/>
            <a:ext cx="3840480" cy="256032"/>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A typical Australian household</a:t>
            </a:r>
            <a:endParaRPr lang="en-US" sz="1200"/>
          </a:p>
        </p:txBody>
      </p:sp>
      <p:sp>
        <p:nvSpPr>
          <p:cNvPr id="31" name="Text 29"/>
          <p:cNvSpPr/>
          <p:nvPr/>
        </p:nvSpPr>
        <p:spPr>
          <a:xfrm>
            <a:off x="5120640" y="5870448"/>
            <a:ext cx="3840480" cy="310896"/>
          </a:xfrm>
          <a:prstGeom prst="rect">
            <a:avLst/>
          </a:prstGeom>
          <a:noFill/>
          <a:ln/>
        </p:spPr>
        <p:txBody>
          <a:bodyPr wrap="square" lIns="0" tIns="0" rIns="0" bIns="0" rtlCol="0" anchor="ctr"/>
          <a:lstStyle/>
          <a:p>
            <a:pPr marL="0" indent="0">
              <a:buNone/>
            </a:pPr>
            <a:r>
              <a:rPr lang="en-US" sz="1800">
                <a:solidFill>
                  <a:srgbClr val="6E7480"/>
                </a:solidFill>
                <a:latin typeface="Avenir" pitchFamily="34" charset="0"/>
                <a:ea typeface="Avenir" pitchFamily="34" charset="-122"/>
                <a:cs typeface="Avenir" pitchFamily="34" charset="-120"/>
              </a:rPr>
              <a:t>about $109,000 a year</a:t>
            </a:r>
            <a:endParaRPr lang="en-US" sz="1800"/>
          </a:p>
        </p:txBody>
      </p:sp>
      <p:sp>
        <p:nvSpPr>
          <p:cNvPr id="32" name="Text 30"/>
          <p:cNvSpPr/>
          <p:nvPr/>
        </p:nvSpPr>
        <p:spPr>
          <a:xfrm>
            <a:off x="5715000" y="1241298"/>
            <a:ext cx="2944368" cy="548640"/>
          </a:xfrm>
          <a:prstGeom prst="rect">
            <a:avLst/>
          </a:prstGeom>
          <a:noFill/>
          <a:ln>
            <a:solidFill>
              <a:schemeClr val="accent1">
                <a:shade val="15000"/>
              </a:schemeClr>
            </a:solidFill>
          </a:ln>
        </p:spPr>
        <p:txBody>
          <a:bodyPr wrap="square" lIns="0" tIns="0" rIns="0" bIns="0" rtlCol="0" anchor="ctr"/>
          <a:lstStyle/>
          <a:p>
            <a:pPr marL="0" indent="0">
              <a:lnSpc>
                <a:spcPct val="120000"/>
              </a:lnSpc>
              <a:buNone/>
            </a:pPr>
            <a:r>
              <a:rPr lang="en-US" sz="1200">
                <a:solidFill>
                  <a:srgbClr val="1A1A1A"/>
                </a:solidFill>
                <a:latin typeface="Helvetica Neue Light" pitchFamily="34" charset="0"/>
                <a:ea typeface="Helvetica Neue Light" pitchFamily="34" charset="-122"/>
                <a:cs typeface="Helvetica Neue Light" pitchFamily="34" charset="-120"/>
              </a:rPr>
              <a:t>  67% say finances  have gone backwards.</a:t>
            </a:r>
            <a:endParaRPr lang="en-US" sz="1200"/>
          </a:p>
        </p:txBody>
      </p:sp>
      <p:sp>
        <p:nvSpPr>
          <p:cNvPr id="34" name="Text 32"/>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5" name="Text 33"/>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17</a:t>
            </a:r>
            <a:endParaRPr lang="en-US" sz="950"/>
          </a:p>
        </p:txBody>
      </p:sp>
      <p:sp>
        <p:nvSpPr>
          <p:cNvPr id="36" name="Oval 35">
            <a:extLst>
              <a:ext uri="{FF2B5EF4-FFF2-40B4-BE49-F238E27FC236}">
                <a16:creationId xmlns:a16="http://schemas.microsoft.com/office/drawing/2014/main" id="{64DA4AAF-1D7A-F653-053C-398D37EBC16E}"/>
              </a:ext>
            </a:extLst>
          </p:cNvPr>
          <p:cNvSpPr/>
          <p:nvPr/>
        </p:nvSpPr>
        <p:spPr>
          <a:xfrm>
            <a:off x="3081528" y="2393899"/>
            <a:ext cx="5907024" cy="1035101"/>
          </a:xfrm>
          <a:prstGeom prst="ellipse">
            <a:avLst/>
          </a:prstGeom>
          <a:noFill/>
          <a:ln w="222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More Unhappy</a:t>
            </a:r>
            <a:endParaRPr lang="en-US" sz="2400"/>
          </a:p>
        </p:txBody>
      </p:sp>
      <p:sp>
        <p:nvSpPr>
          <p:cNvPr id="4" name="Text 2"/>
          <p:cNvSpPr/>
          <p:nvPr/>
        </p:nvSpPr>
        <p:spPr>
          <a:xfrm>
            <a:off x="960120" y="1828800"/>
            <a:ext cx="2194560" cy="1143000"/>
          </a:xfrm>
          <a:prstGeom prst="rect">
            <a:avLst/>
          </a:prstGeom>
          <a:noFill/>
          <a:ln/>
        </p:spPr>
        <p:txBody>
          <a:bodyPr wrap="square" lIns="0" tIns="0" rIns="0" bIns="0" rtlCol="0" anchor="ctr"/>
          <a:lstStyle/>
          <a:p>
            <a:pPr marL="0" indent="0">
              <a:buNone/>
            </a:pPr>
            <a:r>
              <a:rPr lang="en-US" sz="7200">
                <a:solidFill>
                  <a:srgbClr val="2251FF"/>
                </a:solidFill>
                <a:latin typeface="Avenir" pitchFamily="34" charset="0"/>
                <a:ea typeface="Avenir" pitchFamily="34" charset="-122"/>
                <a:cs typeface="Avenir" pitchFamily="34" charset="-120"/>
              </a:rPr>
              <a:t>36%</a:t>
            </a:r>
            <a:endParaRPr lang="en-US" sz="7200"/>
          </a:p>
        </p:txBody>
      </p:sp>
      <p:sp>
        <p:nvSpPr>
          <p:cNvPr id="5" name="Text 3"/>
          <p:cNvSpPr/>
          <p:nvPr/>
        </p:nvSpPr>
        <p:spPr>
          <a:xfrm>
            <a:off x="960120" y="3017520"/>
            <a:ext cx="2560320" cy="685800"/>
          </a:xfrm>
          <a:prstGeom prst="rect">
            <a:avLst/>
          </a:prstGeom>
          <a:noFill/>
          <a:ln/>
        </p:spPr>
        <p:txBody>
          <a:bodyPr wrap="square" lIns="0" tIns="0" rIns="0" bIns="0" rtlCol="0" anchor="t"/>
          <a:lstStyle/>
          <a:p>
            <a:pPr marL="0" indent="0">
              <a:lnSpc>
                <a:spcPct val="120000"/>
              </a:lnSpc>
              <a:buNone/>
            </a:pPr>
            <a:r>
              <a:rPr lang="en-US" sz="1400" b="1">
                <a:solidFill>
                  <a:srgbClr val="1A1A1A"/>
                </a:solidFill>
                <a:latin typeface="Helvetica Neue Light" pitchFamily="34" charset="0"/>
                <a:ea typeface="Helvetica Neue Light" pitchFamily="34" charset="-122"/>
                <a:cs typeface="Helvetica Neue Light" pitchFamily="34" charset="-120"/>
              </a:rPr>
              <a:t>of One Nation voters</a:t>
            </a:r>
            <a:endParaRPr lang="en-US" sz="1400"/>
          </a:p>
          <a:p>
            <a:pPr marL="0" indent="0">
              <a:lnSpc>
                <a:spcPct val="120000"/>
              </a:lnSpc>
              <a:buNone/>
            </a:pPr>
            <a:r>
              <a:rPr lang="en-US" sz="1400" b="1">
                <a:solidFill>
                  <a:srgbClr val="1A1A1A"/>
                </a:solidFill>
                <a:latin typeface="Helvetica Neue Light" pitchFamily="34" charset="0"/>
                <a:ea typeface="Helvetica Neue Light" pitchFamily="34" charset="-122"/>
                <a:cs typeface="Helvetica Neue Light" pitchFamily="34" charset="-120"/>
              </a:rPr>
              <a:t>say they are not happy</a:t>
            </a:r>
            <a:endParaRPr lang="en-US" sz="1400"/>
          </a:p>
        </p:txBody>
      </p:sp>
      <p:sp>
        <p:nvSpPr>
          <p:cNvPr id="6" name="Text 4"/>
          <p:cNvSpPr/>
          <p:nvPr/>
        </p:nvSpPr>
        <p:spPr>
          <a:xfrm>
            <a:off x="2880360" y="2084832"/>
            <a:ext cx="365760" cy="548640"/>
          </a:xfrm>
          <a:prstGeom prst="rect">
            <a:avLst/>
          </a:prstGeom>
          <a:noFill/>
          <a:ln/>
        </p:spPr>
        <p:txBody>
          <a:bodyPr wrap="square" lIns="0" tIns="0" rIns="0" bIns="0" rtlCol="0" anchor="ctr"/>
          <a:lstStyle/>
          <a:p>
            <a:pPr marL="0" indent="0" algn="ctr">
              <a:buNone/>
            </a:pPr>
            <a:r>
              <a:rPr lang="en-US" sz="2000">
                <a:solidFill>
                  <a:srgbClr val="A8AEB8"/>
                </a:solidFill>
                <a:latin typeface="Helvetica Neue Light" pitchFamily="34" charset="0"/>
                <a:ea typeface="Helvetica Neue Light" pitchFamily="34" charset="-122"/>
                <a:cs typeface="Helvetica Neue Light" pitchFamily="34" charset="-120"/>
              </a:rPr>
              <a:t>v</a:t>
            </a:r>
            <a:endParaRPr lang="en-US" sz="2000"/>
          </a:p>
        </p:txBody>
      </p:sp>
      <p:sp>
        <p:nvSpPr>
          <p:cNvPr id="7" name="Text 5"/>
          <p:cNvSpPr/>
          <p:nvPr/>
        </p:nvSpPr>
        <p:spPr>
          <a:xfrm>
            <a:off x="3429000" y="2011680"/>
            <a:ext cx="2011680" cy="822960"/>
          </a:xfrm>
          <a:prstGeom prst="rect">
            <a:avLst/>
          </a:prstGeom>
          <a:noFill/>
          <a:ln/>
        </p:spPr>
        <p:txBody>
          <a:bodyPr wrap="square" lIns="0" tIns="0" rIns="0" bIns="0" rtlCol="0" anchor="ctr"/>
          <a:lstStyle/>
          <a:p>
            <a:pPr marL="0" indent="0">
              <a:buNone/>
            </a:pPr>
            <a:r>
              <a:rPr lang="en-US" sz="5600">
                <a:solidFill>
                  <a:srgbClr val="B9BFC9"/>
                </a:solidFill>
                <a:latin typeface="Avenir" pitchFamily="34" charset="0"/>
                <a:ea typeface="Avenir" pitchFamily="34" charset="-122"/>
                <a:cs typeface="Avenir" pitchFamily="34" charset="-120"/>
              </a:rPr>
              <a:t>22%</a:t>
            </a:r>
            <a:endParaRPr lang="en-US" sz="5600" baseline="30000"/>
          </a:p>
        </p:txBody>
      </p:sp>
      <p:sp>
        <p:nvSpPr>
          <p:cNvPr id="8" name="Text 6"/>
          <p:cNvSpPr/>
          <p:nvPr/>
        </p:nvSpPr>
        <p:spPr>
          <a:xfrm>
            <a:off x="3429000" y="3017520"/>
            <a:ext cx="2286000" cy="685800"/>
          </a:xfrm>
          <a:prstGeom prst="rect">
            <a:avLst/>
          </a:prstGeom>
          <a:noFill/>
          <a:ln/>
        </p:spPr>
        <p:txBody>
          <a:bodyPr wrap="square" lIns="0" tIns="0" rIns="0" bIns="0" rtlCol="0" anchor="t"/>
          <a:lstStyle/>
          <a:p>
            <a:pPr marL="0" indent="0">
              <a:lnSpc>
                <a:spcPct val="120000"/>
              </a:lnSpc>
              <a:buNone/>
            </a:pPr>
            <a:r>
              <a:rPr lang="en-US" sz="1400">
                <a:solidFill>
                  <a:srgbClr val="6E7480"/>
                </a:solidFill>
                <a:latin typeface="Helvetica Neue Light" pitchFamily="34" charset="0"/>
                <a:ea typeface="Helvetica Neue Light" pitchFamily="34" charset="-122"/>
                <a:cs typeface="Helvetica Neue Light" pitchFamily="34" charset="-120"/>
              </a:rPr>
              <a:t>of all Australians</a:t>
            </a:r>
            <a:endParaRPr lang="en-US" sz="1400"/>
          </a:p>
          <a:p>
            <a:pPr marL="0" indent="0">
              <a:lnSpc>
                <a:spcPct val="120000"/>
              </a:lnSpc>
              <a:buNone/>
            </a:pPr>
            <a:r>
              <a:rPr lang="en-US" sz="1400">
                <a:solidFill>
                  <a:srgbClr val="6E7480"/>
                </a:solidFill>
                <a:latin typeface="Helvetica Neue Light" pitchFamily="34" charset="0"/>
                <a:ea typeface="Helvetica Neue Light" pitchFamily="34" charset="-122"/>
                <a:cs typeface="Helvetica Neue Light" pitchFamily="34" charset="-120"/>
              </a:rPr>
              <a:t>say the same</a:t>
            </a:r>
            <a:endParaRPr lang="en-US" sz="1400"/>
          </a:p>
        </p:txBody>
      </p:sp>
      <p:sp>
        <p:nvSpPr>
          <p:cNvPr id="9" name="Shape 7"/>
          <p:cNvSpPr/>
          <p:nvPr/>
        </p:nvSpPr>
        <p:spPr>
          <a:xfrm>
            <a:off x="930464" y="3691433"/>
            <a:ext cx="4663440" cy="10973"/>
          </a:xfrm>
          <a:prstGeom prst="rect">
            <a:avLst/>
          </a:prstGeom>
          <a:solidFill>
            <a:srgbClr val="A8AEB8"/>
          </a:solidFill>
          <a:ln w="12700">
            <a:solidFill>
              <a:srgbClr val="A8AEB8"/>
            </a:solidFill>
            <a:prstDash val="solid"/>
          </a:ln>
        </p:spPr>
        <p:txBody>
          <a:bodyPr/>
          <a:lstStyle/>
          <a:p>
            <a:endParaRPr lang="en-AU"/>
          </a:p>
        </p:txBody>
      </p:sp>
      <p:sp>
        <p:nvSpPr>
          <p:cNvPr id="11" name="Text 9"/>
          <p:cNvSpPr/>
          <p:nvPr/>
        </p:nvSpPr>
        <p:spPr>
          <a:xfrm>
            <a:off x="6400800" y="1828800"/>
            <a:ext cx="4754880" cy="274320"/>
          </a:xfrm>
          <a:prstGeom prst="rect">
            <a:avLst/>
          </a:prstGeom>
          <a:noFill/>
          <a:ln/>
        </p:spPr>
        <p:txBody>
          <a:bodyPr wrap="square" lIns="0" tIns="0" rIns="0" bIns="0" rtlCol="0" anchor="ctr"/>
          <a:lstStyle/>
          <a:p>
            <a:pPr marL="0" indent="0">
              <a:buNone/>
            </a:pPr>
            <a:r>
              <a:rPr lang="en-US" sz="1050" b="1" kern="0" spc="80">
                <a:solidFill>
                  <a:srgbClr val="6E7480"/>
                </a:solidFill>
                <a:latin typeface="Helvetica Neue Light" pitchFamily="34" charset="0"/>
                <a:ea typeface="Helvetica Neue Light" pitchFamily="34" charset="-122"/>
                <a:cs typeface="Helvetica Neue Light" pitchFamily="34" charset="-120"/>
              </a:rPr>
              <a:t>THE FULL PICTURE</a:t>
            </a:r>
            <a:endParaRPr lang="en-US" sz="1050"/>
          </a:p>
        </p:txBody>
      </p:sp>
      <p:sp>
        <p:nvSpPr>
          <p:cNvPr id="12" name="Text 10"/>
          <p:cNvSpPr/>
          <p:nvPr/>
        </p:nvSpPr>
        <p:spPr>
          <a:xfrm>
            <a:off x="6400800" y="2066544"/>
            <a:ext cx="4754880" cy="256032"/>
          </a:xfrm>
          <a:prstGeom prst="rect">
            <a:avLst/>
          </a:prstGeom>
          <a:noFill/>
          <a:ln/>
        </p:spPr>
        <p:txBody>
          <a:bodyPr wrap="square" lIns="0" tIns="0" rIns="0" bIns="0" rtlCol="0" anchor="ctr"/>
          <a:lstStyle/>
          <a:p>
            <a:pPr marL="0" indent="0">
              <a:buNone/>
            </a:pPr>
            <a:r>
              <a:rPr lang="en-US" sz="1100">
                <a:solidFill>
                  <a:srgbClr val="A8AEB8"/>
                </a:solidFill>
                <a:latin typeface="Helvetica Neue Light" pitchFamily="34" charset="0"/>
                <a:ea typeface="Helvetica Neue Light" pitchFamily="34" charset="-122"/>
                <a:cs typeface="Helvetica Neue Light" pitchFamily="34" charset="-120"/>
              </a:rPr>
              <a:t>One Nation voters, with all Australians in grey</a:t>
            </a:r>
            <a:endParaRPr lang="en-US" sz="1100"/>
          </a:p>
        </p:txBody>
      </p:sp>
      <p:sp>
        <p:nvSpPr>
          <p:cNvPr id="13" name="Text 11"/>
          <p:cNvSpPr/>
          <p:nvPr/>
        </p:nvSpPr>
        <p:spPr>
          <a:xfrm>
            <a:off x="6400800" y="2514600"/>
            <a:ext cx="192024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Very happy</a:t>
            </a:r>
            <a:endParaRPr lang="en-US" sz="1300"/>
          </a:p>
        </p:txBody>
      </p:sp>
      <p:sp>
        <p:nvSpPr>
          <p:cNvPr id="14" name="Shape 12"/>
          <p:cNvSpPr/>
          <p:nvPr/>
        </p:nvSpPr>
        <p:spPr>
          <a:xfrm>
            <a:off x="8366760" y="2560320"/>
            <a:ext cx="338328"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8814816" y="2514600"/>
            <a:ext cx="640080" cy="292608"/>
          </a:xfrm>
          <a:prstGeom prst="rect">
            <a:avLst/>
          </a:prstGeom>
          <a:noFill/>
          <a:ln/>
        </p:spPr>
        <p:txBody>
          <a:bodyPr wrap="square" lIns="0" tIns="0" rIns="0" bIns="0" rtlCol="0" anchor="ctr"/>
          <a:lstStyle/>
          <a:p>
            <a:pPr marL="0" indent="0">
              <a:buNone/>
            </a:pPr>
            <a:r>
              <a:rPr lang="en-US" sz="1300" b="1">
                <a:solidFill>
                  <a:srgbClr val="1A1A1A"/>
                </a:solidFill>
                <a:latin typeface="Helvetica Neue Light" pitchFamily="34" charset="0"/>
                <a:ea typeface="Helvetica Neue Light" pitchFamily="34" charset="-122"/>
                <a:cs typeface="Helvetica Neue Light" pitchFamily="34" charset="-120"/>
              </a:rPr>
              <a:t>10%</a:t>
            </a:r>
            <a:endParaRPr lang="en-US" sz="1300"/>
          </a:p>
        </p:txBody>
      </p:sp>
      <p:sp>
        <p:nvSpPr>
          <p:cNvPr id="16" name="Text 14"/>
          <p:cNvSpPr/>
          <p:nvPr/>
        </p:nvSpPr>
        <p:spPr>
          <a:xfrm>
            <a:off x="10652760" y="2514600"/>
            <a:ext cx="594360"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18%</a:t>
            </a:r>
            <a:endParaRPr lang="en-US" sz="1250"/>
          </a:p>
        </p:txBody>
      </p:sp>
      <p:sp>
        <p:nvSpPr>
          <p:cNvPr id="17" name="Text 15"/>
          <p:cNvSpPr/>
          <p:nvPr/>
        </p:nvSpPr>
        <p:spPr>
          <a:xfrm>
            <a:off x="6400800" y="3081528"/>
            <a:ext cx="192024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Quite happy</a:t>
            </a:r>
            <a:endParaRPr lang="en-US" sz="1300"/>
          </a:p>
        </p:txBody>
      </p:sp>
      <p:sp>
        <p:nvSpPr>
          <p:cNvPr id="18" name="Shape 16"/>
          <p:cNvSpPr/>
          <p:nvPr/>
        </p:nvSpPr>
        <p:spPr>
          <a:xfrm>
            <a:off x="8366760" y="3127248"/>
            <a:ext cx="1793138" cy="201168"/>
          </a:xfrm>
          <a:prstGeom prst="rect">
            <a:avLst/>
          </a:prstGeom>
          <a:solidFill>
            <a:srgbClr val="2251FF"/>
          </a:solidFill>
          <a:ln w="12700">
            <a:solidFill>
              <a:srgbClr val="2251FF"/>
            </a:solidFill>
            <a:prstDash val="solid"/>
          </a:ln>
        </p:spPr>
        <p:txBody>
          <a:bodyPr/>
          <a:lstStyle/>
          <a:p>
            <a:endParaRPr lang="en-AU"/>
          </a:p>
        </p:txBody>
      </p:sp>
      <p:sp>
        <p:nvSpPr>
          <p:cNvPr id="19" name="Text 17"/>
          <p:cNvSpPr/>
          <p:nvPr/>
        </p:nvSpPr>
        <p:spPr>
          <a:xfrm>
            <a:off x="10269626" y="3081528"/>
            <a:ext cx="640080" cy="292608"/>
          </a:xfrm>
          <a:prstGeom prst="rect">
            <a:avLst/>
          </a:prstGeom>
          <a:noFill/>
          <a:ln/>
        </p:spPr>
        <p:txBody>
          <a:bodyPr wrap="square" lIns="0" tIns="0" rIns="0" bIns="0" rtlCol="0" anchor="ctr"/>
          <a:lstStyle/>
          <a:p>
            <a:pPr marL="0" indent="0">
              <a:buNone/>
            </a:pPr>
            <a:r>
              <a:rPr lang="en-US" sz="1300" b="1">
                <a:solidFill>
                  <a:srgbClr val="1A1A1A"/>
                </a:solidFill>
                <a:latin typeface="Helvetica Neue Light" pitchFamily="34" charset="0"/>
                <a:ea typeface="Helvetica Neue Light" pitchFamily="34" charset="-122"/>
                <a:cs typeface="Helvetica Neue Light" pitchFamily="34" charset="-120"/>
              </a:rPr>
              <a:t>53%</a:t>
            </a:r>
            <a:endParaRPr lang="en-US" sz="1300"/>
          </a:p>
        </p:txBody>
      </p:sp>
      <p:sp>
        <p:nvSpPr>
          <p:cNvPr id="20" name="Text 18"/>
          <p:cNvSpPr/>
          <p:nvPr/>
        </p:nvSpPr>
        <p:spPr>
          <a:xfrm>
            <a:off x="10652760" y="3081528"/>
            <a:ext cx="594360"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60%</a:t>
            </a:r>
            <a:endParaRPr lang="en-US" sz="1250"/>
          </a:p>
        </p:txBody>
      </p:sp>
      <p:sp>
        <p:nvSpPr>
          <p:cNvPr id="21" name="Text 19"/>
          <p:cNvSpPr/>
          <p:nvPr/>
        </p:nvSpPr>
        <p:spPr>
          <a:xfrm>
            <a:off x="6400800" y="3648456"/>
            <a:ext cx="192024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Not very happy</a:t>
            </a:r>
            <a:endParaRPr lang="en-US" sz="1300"/>
          </a:p>
        </p:txBody>
      </p:sp>
      <p:sp>
        <p:nvSpPr>
          <p:cNvPr id="22" name="Shape 20"/>
          <p:cNvSpPr/>
          <p:nvPr/>
        </p:nvSpPr>
        <p:spPr>
          <a:xfrm>
            <a:off x="8366760" y="3694176"/>
            <a:ext cx="981151" cy="201168"/>
          </a:xfrm>
          <a:prstGeom prst="rect">
            <a:avLst/>
          </a:prstGeom>
          <a:solidFill>
            <a:srgbClr val="2251FF"/>
          </a:solidFill>
          <a:ln w="12700">
            <a:solidFill>
              <a:srgbClr val="2251FF"/>
            </a:solidFill>
            <a:prstDash val="solid"/>
          </a:ln>
        </p:spPr>
        <p:txBody>
          <a:bodyPr/>
          <a:lstStyle/>
          <a:p>
            <a:endParaRPr lang="en-AU"/>
          </a:p>
        </p:txBody>
      </p:sp>
      <p:sp>
        <p:nvSpPr>
          <p:cNvPr id="23" name="Text 21"/>
          <p:cNvSpPr/>
          <p:nvPr/>
        </p:nvSpPr>
        <p:spPr>
          <a:xfrm>
            <a:off x="9457639" y="3648456"/>
            <a:ext cx="640080" cy="292608"/>
          </a:xfrm>
          <a:prstGeom prst="rect">
            <a:avLst/>
          </a:prstGeom>
          <a:noFill/>
          <a:ln/>
        </p:spPr>
        <p:txBody>
          <a:bodyPr wrap="square" lIns="0" tIns="0" rIns="0" bIns="0" rtlCol="0" anchor="ctr"/>
          <a:lstStyle/>
          <a:p>
            <a:pPr marL="0" indent="0">
              <a:buNone/>
            </a:pPr>
            <a:r>
              <a:rPr lang="en-US" sz="1300" b="1">
                <a:solidFill>
                  <a:srgbClr val="1A1A1A"/>
                </a:solidFill>
                <a:latin typeface="Helvetica Neue Light" pitchFamily="34" charset="0"/>
                <a:ea typeface="Helvetica Neue Light" pitchFamily="34" charset="-122"/>
                <a:cs typeface="Helvetica Neue Light" pitchFamily="34" charset="-120"/>
              </a:rPr>
              <a:t>29%</a:t>
            </a:r>
            <a:endParaRPr lang="en-US" sz="1300"/>
          </a:p>
        </p:txBody>
      </p:sp>
      <p:sp>
        <p:nvSpPr>
          <p:cNvPr id="24" name="Text 22"/>
          <p:cNvSpPr/>
          <p:nvPr/>
        </p:nvSpPr>
        <p:spPr>
          <a:xfrm>
            <a:off x="10652760" y="3648456"/>
            <a:ext cx="594360"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17%</a:t>
            </a:r>
            <a:endParaRPr lang="en-US" sz="1250"/>
          </a:p>
        </p:txBody>
      </p:sp>
      <p:sp>
        <p:nvSpPr>
          <p:cNvPr id="25" name="Text 23"/>
          <p:cNvSpPr/>
          <p:nvPr/>
        </p:nvSpPr>
        <p:spPr>
          <a:xfrm>
            <a:off x="6400800" y="4215384"/>
            <a:ext cx="192024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Not at all happy</a:t>
            </a:r>
            <a:endParaRPr lang="en-US" sz="1300"/>
          </a:p>
        </p:txBody>
      </p:sp>
      <p:sp>
        <p:nvSpPr>
          <p:cNvPr id="26" name="Shape 24"/>
          <p:cNvSpPr/>
          <p:nvPr/>
        </p:nvSpPr>
        <p:spPr>
          <a:xfrm>
            <a:off x="8366760" y="4261104"/>
            <a:ext cx="236830" cy="201168"/>
          </a:xfrm>
          <a:prstGeom prst="rect">
            <a:avLst/>
          </a:prstGeom>
          <a:solidFill>
            <a:srgbClr val="2251FF"/>
          </a:solidFill>
          <a:ln w="12700">
            <a:solidFill>
              <a:srgbClr val="2251FF"/>
            </a:solidFill>
            <a:prstDash val="solid"/>
          </a:ln>
        </p:spPr>
        <p:txBody>
          <a:bodyPr/>
          <a:lstStyle/>
          <a:p>
            <a:endParaRPr lang="en-AU"/>
          </a:p>
        </p:txBody>
      </p:sp>
      <p:sp>
        <p:nvSpPr>
          <p:cNvPr id="27" name="Text 25"/>
          <p:cNvSpPr/>
          <p:nvPr/>
        </p:nvSpPr>
        <p:spPr>
          <a:xfrm>
            <a:off x="8713318" y="4215384"/>
            <a:ext cx="640080" cy="292608"/>
          </a:xfrm>
          <a:prstGeom prst="rect">
            <a:avLst/>
          </a:prstGeom>
          <a:noFill/>
          <a:ln/>
        </p:spPr>
        <p:txBody>
          <a:bodyPr wrap="square" lIns="0" tIns="0" rIns="0" bIns="0" rtlCol="0" anchor="ctr"/>
          <a:lstStyle/>
          <a:p>
            <a:pPr marL="0" indent="0">
              <a:buNone/>
            </a:pPr>
            <a:r>
              <a:rPr lang="en-US" sz="1300" b="1">
                <a:solidFill>
                  <a:srgbClr val="1A1A1A"/>
                </a:solidFill>
                <a:latin typeface="Helvetica Neue Light" pitchFamily="34" charset="0"/>
                <a:ea typeface="Helvetica Neue Light" pitchFamily="34" charset="-122"/>
                <a:cs typeface="Helvetica Neue Light" pitchFamily="34" charset="-120"/>
              </a:rPr>
              <a:t>7%</a:t>
            </a:r>
            <a:endParaRPr lang="en-US" sz="1300"/>
          </a:p>
        </p:txBody>
      </p:sp>
      <p:sp>
        <p:nvSpPr>
          <p:cNvPr id="28" name="Text 26"/>
          <p:cNvSpPr/>
          <p:nvPr/>
        </p:nvSpPr>
        <p:spPr>
          <a:xfrm>
            <a:off x="10652760" y="4215384"/>
            <a:ext cx="594360"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5%</a:t>
            </a:r>
            <a:endParaRPr lang="en-US" sz="1250"/>
          </a:p>
        </p:txBody>
      </p:sp>
      <p:sp>
        <p:nvSpPr>
          <p:cNvPr id="29" name="Shape 27"/>
          <p:cNvSpPr/>
          <p:nvPr/>
        </p:nvSpPr>
        <p:spPr>
          <a:xfrm>
            <a:off x="685800" y="5029200"/>
            <a:ext cx="10881360" cy="1170432"/>
          </a:xfrm>
          <a:prstGeom prst="rect">
            <a:avLst/>
          </a:prstGeom>
          <a:solidFill>
            <a:srgbClr val="EDF1FB"/>
          </a:solidFill>
          <a:ln w="12700">
            <a:solidFill>
              <a:srgbClr val="FFFFFF"/>
            </a:solidFill>
            <a:prstDash val="solid"/>
          </a:ln>
        </p:spPr>
        <p:txBody>
          <a:bodyPr/>
          <a:lstStyle/>
          <a:p>
            <a:endParaRPr lang="en-AU"/>
          </a:p>
        </p:txBody>
      </p:sp>
      <p:sp>
        <p:nvSpPr>
          <p:cNvPr id="30" name="Text 28"/>
          <p:cNvSpPr/>
          <p:nvPr/>
        </p:nvSpPr>
        <p:spPr>
          <a:xfrm>
            <a:off x="1051560" y="5175504"/>
            <a:ext cx="4572000" cy="256032"/>
          </a:xfrm>
          <a:prstGeom prst="rect">
            <a:avLst/>
          </a:prstGeom>
          <a:noFill/>
          <a:ln/>
        </p:spPr>
        <p:txBody>
          <a:bodyPr wrap="square" lIns="0" tIns="0" rIns="0" bIns="0" rtlCol="0" anchor="ctr"/>
          <a:lstStyle/>
          <a:p>
            <a:pPr marL="0" indent="0">
              <a:buNone/>
            </a:pPr>
            <a:r>
              <a:rPr lang="en-US" sz="1050" b="1" kern="0" spc="80">
                <a:solidFill>
                  <a:srgbClr val="2251FF"/>
                </a:solidFill>
                <a:latin typeface="Helvetica Neue Light" pitchFamily="34" charset="0"/>
                <a:ea typeface="Helvetica Neue Light" pitchFamily="34" charset="-122"/>
                <a:cs typeface="Helvetica Neue Light" pitchFamily="34" charset="-120"/>
              </a:rPr>
              <a:t>AND IT IS DRIVEN BY MONEY</a:t>
            </a:r>
            <a:endParaRPr lang="en-US" sz="1050"/>
          </a:p>
        </p:txBody>
      </p:sp>
      <p:sp>
        <p:nvSpPr>
          <p:cNvPr id="31" name="Text 29"/>
          <p:cNvSpPr/>
          <p:nvPr/>
        </p:nvSpPr>
        <p:spPr>
          <a:xfrm>
            <a:off x="1051560" y="5468112"/>
            <a:ext cx="1234440" cy="566928"/>
          </a:xfrm>
          <a:prstGeom prst="rect">
            <a:avLst/>
          </a:prstGeom>
          <a:noFill/>
          <a:ln/>
        </p:spPr>
        <p:txBody>
          <a:bodyPr wrap="square" lIns="0" tIns="0" rIns="0" bIns="0" rtlCol="0" anchor="ctr"/>
          <a:lstStyle/>
          <a:p>
            <a:pPr marL="0" indent="0">
              <a:buNone/>
            </a:pPr>
            <a:r>
              <a:rPr lang="en-US" sz="3400">
                <a:solidFill>
                  <a:srgbClr val="2251FF"/>
                </a:solidFill>
                <a:latin typeface="Avenir" pitchFamily="34" charset="0"/>
                <a:ea typeface="Avenir" pitchFamily="34" charset="-122"/>
                <a:cs typeface="Avenir" pitchFamily="34" charset="-120"/>
              </a:rPr>
              <a:t>58%</a:t>
            </a:r>
            <a:endParaRPr lang="en-US" sz="3400"/>
          </a:p>
        </p:txBody>
      </p:sp>
      <p:sp>
        <p:nvSpPr>
          <p:cNvPr id="32" name="Text 30"/>
          <p:cNvSpPr/>
          <p:nvPr/>
        </p:nvSpPr>
        <p:spPr>
          <a:xfrm>
            <a:off x="2331720" y="5468112"/>
            <a:ext cx="2377440" cy="566928"/>
          </a:xfrm>
          <a:prstGeom prst="rect">
            <a:avLst/>
          </a:prstGeom>
          <a:noFill/>
          <a:ln/>
        </p:spPr>
        <p:txBody>
          <a:bodyPr wrap="square" lIns="0" tIns="0" rIns="0" bIns="0" rtlCol="0" anchor="ctr"/>
          <a:lstStyle/>
          <a:p>
            <a:pPr marL="0" indent="0">
              <a:lnSpc>
                <a:spcPct val="115000"/>
              </a:lnSpc>
              <a:buNone/>
            </a:pPr>
            <a:r>
              <a:rPr lang="en-US" sz="1200">
                <a:solidFill>
                  <a:srgbClr val="1A1A1A"/>
                </a:solidFill>
                <a:latin typeface="Helvetica Neue Light" pitchFamily="34" charset="0"/>
                <a:ea typeface="Helvetica Neue Light" pitchFamily="34" charset="-122"/>
                <a:cs typeface="Helvetica Neue Light" pitchFamily="34" charset="-120"/>
              </a:rPr>
              <a:t>of those whose finances</a:t>
            </a:r>
            <a:endParaRPr lang="en-US" sz="1200"/>
          </a:p>
          <a:p>
            <a:pPr marL="0" indent="0">
              <a:lnSpc>
                <a:spcPct val="115000"/>
              </a:lnSpc>
              <a:buNone/>
            </a:pPr>
            <a:r>
              <a:rPr lang="en-US" sz="1200">
                <a:solidFill>
                  <a:srgbClr val="1A1A1A"/>
                </a:solidFill>
                <a:latin typeface="Helvetica Neue Light" pitchFamily="34" charset="0"/>
                <a:ea typeface="Helvetica Neue Light" pitchFamily="34" charset="-122"/>
                <a:cs typeface="Helvetica Neue Light" pitchFamily="34" charset="-120"/>
              </a:rPr>
              <a:t>have gone backwards a lot</a:t>
            </a:r>
            <a:endParaRPr lang="en-US" sz="1200"/>
          </a:p>
        </p:txBody>
      </p:sp>
      <p:sp>
        <p:nvSpPr>
          <p:cNvPr id="33" name="Text 31"/>
          <p:cNvSpPr/>
          <p:nvPr/>
        </p:nvSpPr>
        <p:spPr>
          <a:xfrm>
            <a:off x="5029200" y="5468112"/>
            <a:ext cx="1234440" cy="566928"/>
          </a:xfrm>
          <a:prstGeom prst="rect">
            <a:avLst/>
          </a:prstGeom>
          <a:noFill/>
          <a:ln/>
        </p:spPr>
        <p:txBody>
          <a:bodyPr wrap="square" lIns="0" tIns="0" rIns="0" bIns="0" rtlCol="0" anchor="ctr"/>
          <a:lstStyle/>
          <a:p>
            <a:pPr marL="0" indent="0">
              <a:buNone/>
            </a:pPr>
            <a:r>
              <a:rPr lang="en-US" sz="3400">
                <a:solidFill>
                  <a:srgbClr val="B9BFC9"/>
                </a:solidFill>
                <a:latin typeface="Avenir" pitchFamily="34" charset="0"/>
                <a:ea typeface="Avenir" pitchFamily="34" charset="-122"/>
                <a:cs typeface="Avenir" pitchFamily="34" charset="-120"/>
              </a:rPr>
              <a:t>15%</a:t>
            </a:r>
            <a:endParaRPr lang="en-US" sz="3400"/>
          </a:p>
        </p:txBody>
      </p:sp>
      <p:sp>
        <p:nvSpPr>
          <p:cNvPr id="34" name="Text 32"/>
          <p:cNvSpPr/>
          <p:nvPr/>
        </p:nvSpPr>
        <p:spPr>
          <a:xfrm>
            <a:off x="6263640" y="5468112"/>
            <a:ext cx="2286000" cy="566928"/>
          </a:xfrm>
          <a:prstGeom prst="rect">
            <a:avLst/>
          </a:prstGeom>
          <a:noFill/>
          <a:ln/>
        </p:spPr>
        <p:txBody>
          <a:bodyPr wrap="square" lIns="0" tIns="0" rIns="0" bIns="0" rtlCol="0" anchor="ctr"/>
          <a:lstStyle/>
          <a:p>
            <a:pPr marL="0" indent="0">
              <a:lnSpc>
                <a:spcPct val="115000"/>
              </a:lnSpc>
              <a:buNone/>
            </a:pPr>
            <a:r>
              <a:rPr lang="en-US" sz="1200">
                <a:solidFill>
                  <a:srgbClr val="6E7480"/>
                </a:solidFill>
                <a:latin typeface="Helvetica Neue Light" pitchFamily="34" charset="0"/>
                <a:ea typeface="Helvetica Neue Light" pitchFamily="34" charset="-122"/>
                <a:cs typeface="Helvetica Neue Light" pitchFamily="34" charset="-120"/>
              </a:rPr>
              <a:t>of those whose finances</a:t>
            </a:r>
            <a:endParaRPr lang="en-US" sz="1200"/>
          </a:p>
          <a:p>
            <a:pPr marL="0" indent="0">
              <a:lnSpc>
                <a:spcPct val="115000"/>
              </a:lnSpc>
              <a:buNone/>
            </a:pPr>
            <a:r>
              <a:rPr lang="en-US" sz="1200">
                <a:solidFill>
                  <a:srgbClr val="6E7480"/>
                </a:solidFill>
                <a:latin typeface="Helvetica Neue Light" pitchFamily="34" charset="0"/>
                <a:ea typeface="Helvetica Neue Light" pitchFamily="34" charset="-122"/>
                <a:cs typeface="Helvetica Neue Light" pitchFamily="34" charset="-120"/>
              </a:rPr>
              <a:t>are the same or better</a:t>
            </a:r>
            <a:endParaRPr lang="en-US" sz="1200"/>
          </a:p>
        </p:txBody>
      </p:sp>
      <p:sp>
        <p:nvSpPr>
          <p:cNvPr id="37" name="Text 35"/>
          <p:cNvSpPr/>
          <p:nvPr/>
        </p:nvSpPr>
        <p:spPr>
          <a:xfrm>
            <a:off x="960120" y="6693408"/>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8" name="Text 36"/>
          <p:cNvSpPr/>
          <p:nvPr/>
        </p:nvSpPr>
        <p:spPr>
          <a:xfrm>
            <a:off x="10680192" y="6693408"/>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18</a:t>
            </a:r>
            <a:endParaRPr lang="en-US" sz="950"/>
          </a:p>
        </p:txBody>
      </p:sp>
      <p:sp>
        <p:nvSpPr>
          <p:cNvPr id="40" name="Text 1">
            <a:extLst>
              <a:ext uri="{FF2B5EF4-FFF2-40B4-BE49-F238E27FC236}">
                <a16:creationId xmlns:a16="http://schemas.microsoft.com/office/drawing/2014/main" id="{883CE93E-039D-0CFF-E525-59EE1728CBE8}"/>
              </a:ext>
            </a:extLst>
          </p:cNvPr>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Taking all things together, how happy would you say you are these days?</a:t>
            </a:r>
            <a:endParaRPr lang="en-US" sz="1250"/>
          </a:p>
        </p:txBody>
      </p:sp>
      <p:sp>
        <p:nvSpPr>
          <p:cNvPr id="3" name="TextBox 2">
            <a:extLst>
              <a:ext uri="{FF2B5EF4-FFF2-40B4-BE49-F238E27FC236}">
                <a16:creationId xmlns:a16="http://schemas.microsoft.com/office/drawing/2014/main" id="{A248DDBD-6B5B-AF09-3CB5-2E5601C4E4BD}"/>
              </a:ext>
            </a:extLst>
          </p:cNvPr>
          <p:cNvSpPr txBox="1"/>
          <p:nvPr/>
        </p:nvSpPr>
        <p:spPr>
          <a:xfrm>
            <a:off x="4709160" y="1828800"/>
            <a:ext cx="320040" cy="369332"/>
          </a:xfrm>
          <a:prstGeom prst="rect">
            <a:avLst/>
          </a:prstGeom>
          <a:noFill/>
        </p:spPr>
        <p:txBody>
          <a:bodyPr wrap="square" rtlCol="0">
            <a:spAutoFit/>
          </a:bodyPr>
          <a:lstStyle/>
          <a:p>
            <a:r>
              <a:rPr lang="en-AU"/>
              <a:t>1</a:t>
            </a:r>
          </a:p>
        </p:txBody>
      </p:sp>
      <p:sp>
        <p:nvSpPr>
          <p:cNvPr id="39" name="TextBox 38">
            <a:extLst>
              <a:ext uri="{FF2B5EF4-FFF2-40B4-BE49-F238E27FC236}">
                <a16:creationId xmlns:a16="http://schemas.microsoft.com/office/drawing/2014/main" id="{FA0B5FE8-A48D-0911-DE19-CB797A140B3F}"/>
              </a:ext>
            </a:extLst>
          </p:cNvPr>
          <p:cNvSpPr txBox="1"/>
          <p:nvPr/>
        </p:nvSpPr>
        <p:spPr>
          <a:xfrm>
            <a:off x="1235676" y="6351373"/>
            <a:ext cx="4053016" cy="307777"/>
          </a:xfrm>
          <a:prstGeom prst="rect">
            <a:avLst/>
          </a:prstGeom>
          <a:noFill/>
        </p:spPr>
        <p:txBody>
          <a:bodyPr wrap="square" rtlCol="0">
            <a:spAutoFit/>
          </a:bodyPr>
          <a:lstStyle/>
          <a:p>
            <a:r>
              <a:rPr lang="en-AU" sz="1400" baseline="30000">
                <a:solidFill>
                  <a:schemeClr val="bg1">
                    <a:lumMod val="75000"/>
                  </a:schemeClr>
                </a:solidFill>
              </a:rPr>
              <a:t>(1) </a:t>
            </a:r>
            <a:r>
              <a:rPr lang="en-AU" sz="1400">
                <a:solidFill>
                  <a:schemeClr val="bg1">
                    <a:lumMod val="75000"/>
                  </a:schemeClr>
                </a:solidFill>
              </a:rPr>
              <a:t>IPSOS 2026</a:t>
            </a:r>
          </a:p>
        </p:txBody>
      </p:sp>
      <p:sp>
        <p:nvSpPr>
          <p:cNvPr id="35" name="TextBox 34">
            <a:extLst>
              <a:ext uri="{FF2B5EF4-FFF2-40B4-BE49-F238E27FC236}">
                <a16:creationId xmlns:a16="http://schemas.microsoft.com/office/drawing/2014/main" id="{CE7187F8-1E27-FBB8-50D9-6D6E47995172}"/>
              </a:ext>
            </a:extLst>
          </p:cNvPr>
          <p:cNvSpPr txBox="1"/>
          <p:nvPr/>
        </p:nvSpPr>
        <p:spPr>
          <a:xfrm>
            <a:off x="111785" y="3968496"/>
            <a:ext cx="6094324" cy="830997"/>
          </a:xfrm>
          <a:prstGeom prst="rect">
            <a:avLst/>
          </a:prstGeom>
          <a:noFill/>
        </p:spPr>
        <p:txBody>
          <a:bodyPr wrap="square">
            <a:spAutoFit/>
          </a:bodyPr>
          <a:lstStyle/>
          <a:p>
            <a:pPr rtl="0">
              <a:buNone/>
            </a:pPr>
            <a:r>
              <a:rPr lang="en-AU" sz="1200" i="1"/>
              <a:t>"IM FED UP SAYING WHAT IM NOT HAPPY WITH! COST OF LIVING COST OF FUEL COST OF POWER COST OF MORTGAGES EVERYTHING HAS GONE UP AT CRAZY PRICES.!!!!!!!!!!!!! I BET OUR WONDERFUL PM ISN'T STRUGGLING!!!!!!!!!!!!!!!!"</a:t>
            </a:r>
            <a:endParaRPr lang="en-AU" sz="1200"/>
          </a:p>
          <a:p>
            <a:pPr rtl="0">
              <a:buNone/>
            </a:pPr>
            <a:r>
              <a:rPr lang="en-AU" sz="1200"/>
              <a:t>— Woman, 65+, Greater Perth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10896"/>
            <a:ext cx="7315200" cy="228600"/>
          </a:xfrm>
          <a:prstGeom prst="rect">
            <a:avLst/>
          </a:prstGeom>
          <a:noFill/>
          <a:ln/>
        </p:spPr>
        <p:txBody>
          <a:bodyPr wrap="square" lIns="0" tIns="0" rIns="0" bIns="0" rtlCol="0" anchor="ctr"/>
          <a:lstStyle/>
          <a:p>
            <a:pPr marL="0" indent="0">
              <a:buNone/>
            </a:pPr>
            <a:r>
              <a:rPr lang="en-US" sz="1000" b="1" kern="0" spc="200">
                <a:solidFill>
                  <a:srgbClr val="9BA6BC"/>
                </a:solidFill>
                <a:latin typeface="Helvetica Neue" pitchFamily="34" charset="0"/>
                <a:ea typeface="Helvetica Neue" pitchFamily="34" charset="-122"/>
                <a:cs typeface="Helvetica Neue" pitchFamily="34" charset="-120"/>
              </a:rPr>
              <a:t>PART 1   ·   WHO VOTES ONE NATION</a:t>
            </a:r>
            <a:endParaRPr lang="en-US" sz="1000"/>
          </a:p>
        </p:txBody>
      </p:sp>
      <p:sp>
        <p:nvSpPr>
          <p:cNvPr id="3" name="Text 1"/>
          <p:cNvSpPr/>
          <p:nvPr/>
        </p:nvSpPr>
        <p:spPr>
          <a:xfrm>
            <a:off x="640080" y="548640"/>
            <a:ext cx="10881360" cy="566928"/>
          </a:xfrm>
          <a:prstGeom prst="rect">
            <a:avLst/>
          </a:prstGeom>
          <a:noFill/>
          <a:ln/>
        </p:spPr>
        <p:txBody>
          <a:bodyPr wrap="square" lIns="0" tIns="0" rIns="0" bIns="0" rtlCol="0" anchor="ctr"/>
          <a:lstStyle/>
          <a:p>
            <a:pPr marL="0" indent="0">
              <a:buNone/>
            </a:pPr>
            <a:r>
              <a:rPr lang="en-US" sz="2700" b="1">
                <a:solidFill>
                  <a:srgbClr val="16233F"/>
                </a:solidFill>
                <a:latin typeface="Avenir" pitchFamily="34" charset="0"/>
                <a:ea typeface="Avenir" pitchFamily="34" charset="-122"/>
                <a:cs typeface="Avenir" pitchFamily="34" charset="-120"/>
              </a:rPr>
              <a:t>Most of this vote came over from the Liberals</a:t>
            </a:r>
            <a:endParaRPr lang="en-US" sz="2700"/>
          </a:p>
        </p:txBody>
      </p:sp>
      <p:sp>
        <p:nvSpPr>
          <p:cNvPr id="4" name="Shape 2"/>
          <p:cNvSpPr/>
          <p:nvPr/>
        </p:nvSpPr>
        <p:spPr>
          <a:xfrm>
            <a:off x="640080" y="1115568"/>
            <a:ext cx="10881360" cy="548640"/>
          </a:xfrm>
          <a:prstGeom prst="rect">
            <a:avLst/>
          </a:prstGeom>
          <a:solidFill>
            <a:srgbClr val="D6E2F8"/>
          </a:solidFill>
          <a:ln w="12700">
            <a:solidFill>
              <a:srgbClr val="D6E2F8"/>
            </a:solidFill>
            <a:prstDash val="solid"/>
          </a:ln>
        </p:spPr>
        <p:txBody>
          <a:bodyPr/>
          <a:lstStyle/>
          <a:p>
            <a:endParaRPr lang="en-US"/>
          </a:p>
        </p:txBody>
      </p:sp>
      <p:sp>
        <p:nvSpPr>
          <p:cNvPr id="5" name="Text 3"/>
          <p:cNvSpPr/>
          <p:nvPr/>
        </p:nvSpPr>
        <p:spPr>
          <a:xfrm>
            <a:off x="841248" y="1115568"/>
            <a:ext cx="10515600" cy="548640"/>
          </a:xfrm>
          <a:prstGeom prst="rect">
            <a:avLst/>
          </a:prstGeom>
          <a:noFill/>
          <a:ln/>
        </p:spPr>
        <p:txBody>
          <a:bodyPr wrap="square" lIns="0" tIns="0" rIns="0" bIns="0" rtlCol="0" anchor="ctr"/>
          <a:lstStyle/>
          <a:p>
            <a:pPr marL="0" indent="0">
              <a:buNone/>
            </a:pPr>
            <a:r>
              <a:rPr lang="en-US" sz="1050">
                <a:solidFill>
                  <a:srgbClr val="16233F"/>
                </a:solidFill>
                <a:latin typeface="Helvetica Neue Light" pitchFamily="34" charset="0"/>
                <a:ea typeface="Helvetica Neue Light" pitchFamily="34" charset="-122"/>
                <a:cs typeface="Helvetica Neue Light" pitchFamily="34" charset="-120"/>
              </a:rPr>
              <a:t>Q.  At the last federal election on 3 May 2025, who did you vote for in the House of Representatives?</a:t>
            </a:r>
            <a:endParaRPr lang="en-US" sz="1050"/>
          </a:p>
        </p:txBody>
      </p:sp>
      <p:pic>
        <p:nvPicPr>
          <p:cNvPr id="6" name="Image 0" descr="/home/claude/flow.png"/>
          <p:cNvPicPr>
            <a:picLocks noChangeAspect="1"/>
          </p:cNvPicPr>
          <p:nvPr/>
        </p:nvPicPr>
        <p:blipFill>
          <a:blip r:embed="rId3"/>
          <a:stretch>
            <a:fillRect/>
          </a:stretch>
        </p:blipFill>
        <p:spPr>
          <a:xfrm>
            <a:off x="640080" y="1783080"/>
            <a:ext cx="6858000" cy="3520440"/>
          </a:xfrm>
          <a:prstGeom prst="rect">
            <a:avLst/>
          </a:prstGeom>
        </p:spPr>
      </p:pic>
      <p:sp>
        <p:nvSpPr>
          <p:cNvPr id="7" name="Text 4"/>
          <p:cNvSpPr/>
          <p:nvPr/>
        </p:nvSpPr>
        <p:spPr>
          <a:xfrm>
            <a:off x="640080" y="1764792"/>
            <a:ext cx="3154680" cy="201168"/>
          </a:xfrm>
          <a:prstGeom prst="rect">
            <a:avLst/>
          </a:prstGeom>
          <a:noFill/>
          <a:ln/>
        </p:spPr>
        <p:txBody>
          <a:bodyPr wrap="square" lIns="0" tIns="0" rIns="0" bIns="0" rtlCol="0" anchor="ctr"/>
          <a:lstStyle/>
          <a:p>
            <a:pPr marL="0" indent="0">
              <a:buNone/>
            </a:pPr>
            <a:r>
              <a:rPr lang="en-US" sz="850" b="1" kern="0" spc="50">
                <a:solidFill>
                  <a:srgbClr val="2251FF"/>
                </a:solidFill>
                <a:latin typeface="Helvetica Neue" pitchFamily="34" charset="0"/>
                <a:ea typeface="Helvetica Neue" pitchFamily="34" charset="-122"/>
                <a:cs typeface="Helvetica Neue" pitchFamily="34" charset="-120"/>
              </a:rPr>
              <a:t>NEW SINCE THE 2025 ELECTION  —  70%</a:t>
            </a:r>
            <a:endParaRPr lang="en-US" sz="850"/>
          </a:p>
        </p:txBody>
      </p:sp>
      <p:sp>
        <p:nvSpPr>
          <p:cNvPr id="8" name="Text 5"/>
          <p:cNvSpPr/>
          <p:nvPr/>
        </p:nvSpPr>
        <p:spPr>
          <a:xfrm>
            <a:off x="640080" y="4146804"/>
            <a:ext cx="3154680" cy="201168"/>
          </a:xfrm>
          <a:prstGeom prst="rect">
            <a:avLst/>
          </a:prstGeom>
          <a:noFill/>
          <a:ln/>
        </p:spPr>
        <p:txBody>
          <a:bodyPr wrap="square" lIns="0" tIns="0" rIns="0" bIns="0" rtlCol="0" anchor="ctr"/>
          <a:lstStyle/>
          <a:p>
            <a:pPr marL="0" indent="0">
              <a:buNone/>
            </a:pPr>
            <a:r>
              <a:rPr lang="en-US" sz="850" b="1" kern="0" spc="50">
                <a:solidFill>
                  <a:srgbClr val="6B7280"/>
                </a:solidFill>
                <a:latin typeface="Helvetica Neue" pitchFamily="34" charset="0"/>
                <a:ea typeface="Helvetica Neue" pitchFamily="34" charset="-122"/>
                <a:cs typeface="Helvetica Neue" pitchFamily="34" charset="-120"/>
              </a:rPr>
              <a:t>ALREADY WITH ONE NATION  —  30%</a:t>
            </a:r>
            <a:endParaRPr lang="en-US" sz="850"/>
          </a:p>
        </p:txBody>
      </p:sp>
      <p:sp>
        <p:nvSpPr>
          <p:cNvPr id="9" name="Text 6"/>
          <p:cNvSpPr/>
          <p:nvPr/>
        </p:nvSpPr>
        <p:spPr>
          <a:xfrm>
            <a:off x="804672" y="1984248"/>
            <a:ext cx="1755648" cy="1025042"/>
          </a:xfrm>
          <a:prstGeom prst="rect">
            <a:avLst/>
          </a:prstGeom>
          <a:noFill/>
          <a:ln/>
        </p:spPr>
        <p:txBody>
          <a:bodyPr wrap="square" lIns="0" tIns="0" rIns="0" bIns="0" rtlCol="0" anchor="ctr"/>
          <a:lstStyle/>
          <a:p>
            <a:pPr marL="0" indent="0">
              <a:buNone/>
            </a:pPr>
            <a:r>
              <a:rPr lang="en-US" sz="1250" b="1">
                <a:solidFill>
                  <a:srgbClr val="FFFFFF"/>
                </a:solidFill>
                <a:latin typeface="Helvetica Neue" pitchFamily="34" charset="0"/>
                <a:ea typeface="Helvetica Neue" pitchFamily="34" charset="-122"/>
                <a:cs typeface="Helvetica Neue" pitchFamily="34" charset="-120"/>
              </a:rPr>
              <a:t>Liberal / National</a:t>
            </a:r>
            <a:endParaRPr lang="en-US" sz="1250"/>
          </a:p>
        </p:txBody>
      </p:sp>
      <p:sp>
        <p:nvSpPr>
          <p:cNvPr id="10" name="Text 7"/>
          <p:cNvSpPr/>
          <p:nvPr/>
        </p:nvSpPr>
        <p:spPr>
          <a:xfrm>
            <a:off x="2578608" y="1984248"/>
            <a:ext cx="658368" cy="1025042"/>
          </a:xfrm>
          <a:prstGeom prst="rect">
            <a:avLst/>
          </a:prstGeom>
          <a:noFill/>
          <a:ln/>
        </p:spPr>
        <p:txBody>
          <a:bodyPr wrap="square" lIns="0" tIns="0" rIns="0" bIns="0" rtlCol="0" anchor="ctr"/>
          <a:lstStyle/>
          <a:p>
            <a:pPr marL="0" indent="0" algn="r">
              <a:buNone/>
            </a:pPr>
            <a:r>
              <a:rPr lang="en-US" sz="1600" b="1">
                <a:solidFill>
                  <a:srgbClr val="FFFFFF"/>
                </a:solidFill>
                <a:latin typeface="Avenir" pitchFamily="34" charset="0"/>
                <a:ea typeface="Avenir" pitchFamily="34" charset="-122"/>
                <a:cs typeface="Avenir" pitchFamily="34" charset="-120"/>
              </a:rPr>
              <a:t>38%</a:t>
            </a:r>
            <a:endParaRPr lang="en-US" sz="1600"/>
          </a:p>
        </p:txBody>
      </p:sp>
      <p:sp>
        <p:nvSpPr>
          <p:cNvPr id="11" name="Text 8"/>
          <p:cNvSpPr/>
          <p:nvPr/>
        </p:nvSpPr>
        <p:spPr>
          <a:xfrm>
            <a:off x="804672" y="3064154"/>
            <a:ext cx="1755648" cy="458572"/>
          </a:xfrm>
          <a:prstGeom prst="rect">
            <a:avLst/>
          </a:prstGeom>
          <a:noFill/>
          <a:ln/>
        </p:spPr>
        <p:txBody>
          <a:bodyPr wrap="square" lIns="0" tIns="0" rIns="0" bIns="0" rtlCol="0" anchor="ctr"/>
          <a:lstStyle/>
          <a:p>
            <a:pPr marL="0" indent="0">
              <a:buNone/>
            </a:pPr>
            <a:r>
              <a:rPr lang="en-US" sz="1250" b="1">
                <a:solidFill>
                  <a:srgbClr val="FFFFFF"/>
                </a:solidFill>
                <a:latin typeface="Helvetica Neue" pitchFamily="34" charset="0"/>
                <a:ea typeface="Helvetica Neue" pitchFamily="34" charset="-122"/>
                <a:cs typeface="Helvetica Neue" pitchFamily="34" charset="-120"/>
              </a:rPr>
              <a:t>Labor</a:t>
            </a:r>
            <a:endParaRPr lang="en-US" sz="1250"/>
          </a:p>
        </p:txBody>
      </p:sp>
      <p:sp>
        <p:nvSpPr>
          <p:cNvPr id="12" name="Text 9"/>
          <p:cNvSpPr/>
          <p:nvPr/>
        </p:nvSpPr>
        <p:spPr>
          <a:xfrm>
            <a:off x="2578608" y="3064154"/>
            <a:ext cx="658368" cy="458572"/>
          </a:xfrm>
          <a:prstGeom prst="rect">
            <a:avLst/>
          </a:prstGeom>
          <a:noFill/>
          <a:ln/>
        </p:spPr>
        <p:txBody>
          <a:bodyPr wrap="square" lIns="0" tIns="0" rIns="0" bIns="0" rtlCol="0" anchor="ctr"/>
          <a:lstStyle/>
          <a:p>
            <a:pPr marL="0" indent="0" algn="r">
              <a:buNone/>
            </a:pPr>
            <a:r>
              <a:rPr lang="en-US" sz="1600" b="1">
                <a:solidFill>
                  <a:srgbClr val="FFFFFF"/>
                </a:solidFill>
                <a:latin typeface="Avenir" pitchFamily="34" charset="0"/>
                <a:ea typeface="Avenir" pitchFamily="34" charset="-122"/>
                <a:cs typeface="Avenir" pitchFamily="34" charset="-120"/>
              </a:rPr>
              <a:t>17%</a:t>
            </a:r>
            <a:endParaRPr lang="en-US" sz="1600"/>
          </a:p>
        </p:txBody>
      </p:sp>
      <p:sp>
        <p:nvSpPr>
          <p:cNvPr id="13" name="Text 10"/>
          <p:cNvSpPr/>
          <p:nvPr/>
        </p:nvSpPr>
        <p:spPr>
          <a:xfrm>
            <a:off x="804672" y="3577590"/>
            <a:ext cx="1755648" cy="242773"/>
          </a:xfrm>
          <a:prstGeom prst="rect">
            <a:avLst/>
          </a:prstGeom>
          <a:noFill/>
          <a:ln/>
        </p:spPr>
        <p:txBody>
          <a:bodyPr wrap="square" lIns="0" tIns="0" rIns="0" bIns="0" rtlCol="0" anchor="ctr"/>
          <a:lstStyle/>
          <a:p>
            <a:pPr marL="0" indent="0">
              <a:buNone/>
            </a:pPr>
            <a:r>
              <a:rPr lang="en-US" sz="850" b="1">
                <a:solidFill>
                  <a:srgbClr val="16233F"/>
                </a:solidFill>
                <a:latin typeface="Helvetica Neue" pitchFamily="34" charset="0"/>
                <a:ea typeface="Helvetica Neue" pitchFamily="34" charset="-122"/>
                <a:cs typeface="Helvetica Neue" pitchFamily="34" charset="-120"/>
              </a:rPr>
              <a:t>Did not vote / can't recall</a:t>
            </a:r>
            <a:endParaRPr lang="en-US" sz="850"/>
          </a:p>
        </p:txBody>
      </p:sp>
      <p:sp>
        <p:nvSpPr>
          <p:cNvPr id="14" name="Text 11"/>
          <p:cNvSpPr/>
          <p:nvPr/>
        </p:nvSpPr>
        <p:spPr>
          <a:xfrm>
            <a:off x="2578608" y="3577590"/>
            <a:ext cx="658368" cy="242773"/>
          </a:xfrm>
          <a:prstGeom prst="rect">
            <a:avLst/>
          </a:prstGeom>
          <a:noFill/>
          <a:ln/>
        </p:spPr>
        <p:txBody>
          <a:bodyPr wrap="square" lIns="0" tIns="0" rIns="0" bIns="0" rtlCol="0" anchor="ctr"/>
          <a:lstStyle/>
          <a:p>
            <a:pPr marL="0" indent="0" algn="r">
              <a:buNone/>
            </a:pPr>
            <a:r>
              <a:rPr lang="en-US" sz="1000" b="1">
                <a:solidFill>
                  <a:srgbClr val="16233F"/>
                </a:solidFill>
                <a:latin typeface="Avenir" pitchFamily="34" charset="0"/>
                <a:ea typeface="Avenir" pitchFamily="34" charset="-122"/>
                <a:cs typeface="Avenir" pitchFamily="34" charset="-120"/>
              </a:rPr>
              <a:t>9%</a:t>
            </a:r>
            <a:endParaRPr lang="en-US" sz="1000"/>
          </a:p>
        </p:txBody>
      </p:sp>
      <p:sp>
        <p:nvSpPr>
          <p:cNvPr id="15" name="Text 12"/>
          <p:cNvSpPr/>
          <p:nvPr/>
        </p:nvSpPr>
        <p:spPr>
          <a:xfrm>
            <a:off x="804672" y="3875227"/>
            <a:ext cx="1755648" cy="161849"/>
          </a:xfrm>
          <a:prstGeom prst="rect">
            <a:avLst/>
          </a:prstGeom>
          <a:noFill/>
          <a:ln/>
        </p:spPr>
        <p:txBody>
          <a:bodyPr wrap="square" lIns="0" tIns="0" rIns="0" bIns="0" rtlCol="0" anchor="ctr"/>
          <a:lstStyle/>
          <a:p>
            <a:pPr marL="0" indent="0">
              <a:buNone/>
            </a:pPr>
            <a:r>
              <a:rPr lang="en-US" sz="850" b="1">
                <a:solidFill>
                  <a:srgbClr val="16233F"/>
                </a:solidFill>
                <a:latin typeface="Helvetica Neue" pitchFamily="34" charset="0"/>
                <a:ea typeface="Helvetica Neue" pitchFamily="34" charset="-122"/>
                <a:cs typeface="Helvetica Neue" pitchFamily="34" charset="-120"/>
              </a:rPr>
              <a:t>Minor party / independent</a:t>
            </a:r>
            <a:endParaRPr lang="en-US" sz="850"/>
          </a:p>
        </p:txBody>
      </p:sp>
      <p:sp>
        <p:nvSpPr>
          <p:cNvPr id="16" name="Text 13"/>
          <p:cNvSpPr/>
          <p:nvPr/>
        </p:nvSpPr>
        <p:spPr>
          <a:xfrm>
            <a:off x="2578608" y="3875227"/>
            <a:ext cx="658368" cy="161849"/>
          </a:xfrm>
          <a:prstGeom prst="rect">
            <a:avLst/>
          </a:prstGeom>
          <a:noFill/>
          <a:ln/>
        </p:spPr>
        <p:txBody>
          <a:bodyPr wrap="square" lIns="0" tIns="0" rIns="0" bIns="0" rtlCol="0" anchor="ctr"/>
          <a:lstStyle/>
          <a:p>
            <a:pPr marL="0" indent="0" algn="r">
              <a:buNone/>
            </a:pPr>
            <a:r>
              <a:rPr lang="en-US" sz="1000" b="1">
                <a:solidFill>
                  <a:srgbClr val="16233F"/>
                </a:solidFill>
                <a:latin typeface="Avenir" pitchFamily="34" charset="0"/>
                <a:ea typeface="Avenir" pitchFamily="34" charset="-122"/>
                <a:cs typeface="Avenir" pitchFamily="34" charset="-120"/>
              </a:rPr>
              <a:t>6%</a:t>
            </a:r>
            <a:endParaRPr lang="en-US" sz="1000"/>
          </a:p>
        </p:txBody>
      </p:sp>
      <p:sp>
        <p:nvSpPr>
          <p:cNvPr id="17" name="Text 14"/>
          <p:cNvSpPr/>
          <p:nvPr/>
        </p:nvSpPr>
        <p:spPr>
          <a:xfrm>
            <a:off x="804672" y="4494276"/>
            <a:ext cx="1755648" cy="809244"/>
          </a:xfrm>
          <a:prstGeom prst="rect">
            <a:avLst/>
          </a:prstGeom>
          <a:noFill/>
          <a:ln/>
        </p:spPr>
        <p:txBody>
          <a:bodyPr wrap="square" lIns="0" tIns="0" rIns="0" bIns="0" rtlCol="0" anchor="ctr"/>
          <a:lstStyle/>
          <a:p>
            <a:pPr marL="0" indent="0">
              <a:buNone/>
            </a:pPr>
            <a:r>
              <a:rPr lang="en-US" sz="1250" b="1">
                <a:solidFill>
                  <a:srgbClr val="FFFFFF"/>
                </a:solidFill>
                <a:latin typeface="Helvetica Neue" pitchFamily="34" charset="0"/>
                <a:ea typeface="Helvetica Neue" pitchFamily="34" charset="-122"/>
                <a:cs typeface="Helvetica Neue" pitchFamily="34" charset="-120"/>
              </a:rPr>
              <a:t>One Nation</a:t>
            </a:r>
            <a:endParaRPr lang="en-US" sz="1250"/>
          </a:p>
        </p:txBody>
      </p:sp>
      <p:sp>
        <p:nvSpPr>
          <p:cNvPr id="18" name="Text 15"/>
          <p:cNvSpPr/>
          <p:nvPr/>
        </p:nvSpPr>
        <p:spPr>
          <a:xfrm>
            <a:off x="2578608" y="4494276"/>
            <a:ext cx="658368" cy="809244"/>
          </a:xfrm>
          <a:prstGeom prst="rect">
            <a:avLst/>
          </a:prstGeom>
          <a:noFill/>
          <a:ln/>
        </p:spPr>
        <p:txBody>
          <a:bodyPr wrap="square" lIns="0" tIns="0" rIns="0" bIns="0" rtlCol="0" anchor="ctr"/>
          <a:lstStyle/>
          <a:p>
            <a:pPr marL="0" indent="0" algn="r">
              <a:buNone/>
            </a:pPr>
            <a:r>
              <a:rPr lang="en-US" sz="1600" b="1">
                <a:solidFill>
                  <a:srgbClr val="FFFFFF"/>
                </a:solidFill>
                <a:latin typeface="Avenir" pitchFamily="34" charset="0"/>
                <a:ea typeface="Avenir" pitchFamily="34" charset="-122"/>
                <a:cs typeface="Avenir" pitchFamily="34" charset="-120"/>
              </a:rPr>
              <a:t>30%</a:t>
            </a:r>
            <a:endParaRPr lang="en-US" sz="1600"/>
          </a:p>
        </p:txBody>
      </p:sp>
      <p:sp>
        <p:nvSpPr>
          <p:cNvPr id="19" name="Text 16"/>
          <p:cNvSpPr/>
          <p:nvPr/>
        </p:nvSpPr>
        <p:spPr>
          <a:xfrm>
            <a:off x="6309360" y="1783080"/>
            <a:ext cx="1188720" cy="3520440"/>
          </a:xfrm>
          <a:prstGeom prst="rect">
            <a:avLst/>
          </a:prstGeom>
          <a:noFill/>
          <a:ln/>
        </p:spPr>
        <p:txBody>
          <a:bodyPr wrap="square" lIns="0" tIns="0" rIns="0" bIns="0" rtlCol="0" anchor="ctr"/>
          <a:lstStyle/>
          <a:p>
            <a:pPr marL="0" indent="0" algn="ctr">
              <a:lnSpc>
                <a:spcPts val="1900"/>
              </a:lnSpc>
              <a:buNone/>
            </a:pPr>
            <a:r>
              <a:rPr lang="en-US" sz="1500" b="1">
                <a:solidFill>
                  <a:srgbClr val="FFFFFF"/>
                </a:solidFill>
                <a:latin typeface="Avenir" pitchFamily="34" charset="0"/>
                <a:ea typeface="Avenir" pitchFamily="34" charset="-122"/>
                <a:cs typeface="Avenir" pitchFamily="34" charset="-120"/>
              </a:rPr>
              <a:t>ONE</a:t>
            </a:r>
            <a:endParaRPr lang="en-US" sz="1500"/>
          </a:p>
          <a:p>
            <a:pPr marL="0" indent="0" algn="ctr">
              <a:lnSpc>
                <a:spcPts val="1900"/>
              </a:lnSpc>
              <a:buNone/>
            </a:pPr>
            <a:r>
              <a:rPr lang="en-US" sz="1500" b="1">
                <a:solidFill>
                  <a:srgbClr val="FFFFFF"/>
                </a:solidFill>
                <a:latin typeface="Avenir" pitchFamily="34" charset="0"/>
                <a:ea typeface="Avenir" pitchFamily="34" charset="-122"/>
                <a:cs typeface="Avenir" pitchFamily="34" charset="-120"/>
              </a:rPr>
              <a:t>NATION</a:t>
            </a:r>
            <a:endParaRPr lang="en-US" sz="1500"/>
          </a:p>
          <a:p>
            <a:pPr marL="0" indent="0" algn="ctr">
              <a:lnSpc>
                <a:spcPts val="1900"/>
              </a:lnSpc>
              <a:buNone/>
            </a:pPr>
            <a:r>
              <a:rPr lang="en-US" sz="1100">
                <a:solidFill>
                  <a:srgbClr val="D6E2F8"/>
                </a:solidFill>
                <a:latin typeface="Helvetica Neue Light" pitchFamily="34" charset="0"/>
                <a:ea typeface="Helvetica Neue Light" pitchFamily="34" charset="-122"/>
                <a:cs typeface="Helvetica Neue Light" pitchFamily="34" charset="-120"/>
              </a:rPr>
              <a:t>2026</a:t>
            </a:r>
            <a:endParaRPr lang="en-US" sz="1500"/>
          </a:p>
        </p:txBody>
      </p:sp>
      <p:sp>
        <p:nvSpPr>
          <p:cNvPr id="20" name="Text 17"/>
          <p:cNvSpPr/>
          <p:nvPr/>
        </p:nvSpPr>
        <p:spPr>
          <a:xfrm>
            <a:off x="7818120" y="1920240"/>
            <a:ext cx="3703320" cy="1051560"/>
          </a:xfrm>
          <a:prstGeom prst="rect">
            <a:avLst/>
          </a:prstGeom>
          <a:noFill/>
          <a:ln/>
        </p:spPr>
        <p:txBody>
          <a:bodyPr wrap="square" lIns="0" tIns="0" rIns="0" bIns="0" rtlCol="0" anchor="ctr"/>
          <a:lstStyle/>
          <a:p>
            <a:pPr marL="0" indent="0">
              <a:buNone/>
            </a:pPr>
            <a:r>
              <a:rPr lang="en-US" sz="6800" b="1">
                <a:solidFill>
                  <a:srgbClr val="2251FF"/>
                </a:solidFill>
                <a:latin typeface="Avenir" pitchFamily="34" charset="0"/>
                <a:ea typeface="Avenir" pitchFamily="34" charset="-122"/>
                <a:cs typeface="Avenir" pitchFamily="34" charset="-120"/>
              </a:rPr>
              <a:t>70%</a:t>
            </a:r>
            <a:endParaRPr lang="en-US" sz="6800"/>
          </a:p>
        </p:txBody>
      </p:sp>
      <p:sp>
        <p:nvSpPr>
          <p:cNvPr id="21" name="Text 18"/>
          <p:cNvSpPr/>
          <p:nvPr/>
        </p:nvSpPr>
        <p:spPr>
          <a:xfrm>
            <a:off x="7818120" y="3035808"/>
            <a:ext cx="3703320" cy="731520"/>
          </a:xfrm>
          <a:prstGeom prst="rect">
            <a:avLst/>
          </a:prstGeom>
          <a:noFill/>
          <a:ln/>
        </p:spPr>
        <p:txBody>
          <a:bodyPr wrap="square" lIns="0" tIns="0" rIns="0" bIns="0" rtlCol="0" anchor="ctr"/>
          <a:lstStyle/>
          <a:p>
            <a:pPr marL="0" indent="0">
              <a:lnSpc>
                <a:spcPts val="2000"/>
              </a:lnSpc>
              <a:buNone/>
            </a:pPr>
            <a:r>
              <a:rPr lang="en-US" sz="1350">
                <a:solidFill>
                  <a:srgbClr val="16233F"/>
                </a:solidFill>
                <a:latin typeface="Helvetica Neue Light" pitchFamily="34" charset="0"/>
                <a:ea typeface="Helvetica Neue Light" pitchFamily="34" charset="-122"/>
                <a:cs typeface="Helvetica Neue Light" pitchFamily="34" charset="-120"/>
              </a:rPr>
              <a:t>of today's One Nation voters backed another party in 2025 — or did not vote at all.</a:t>
            </a:r>
            <a:endParaRPr lang="en-US" sz="1350"/>
          </a:p>
        </p:txBody>
      </p:sp>
      <p:sp>
        <p:nvSpPr>
          <p:cNvPr id="22" name="Text 19"/>
          <p:cNvSpPr/>
          <p:nvPr/>
        </p:nvSpPr>
        <p:spPr>
          <a:xfrm>
            <a:off x="7818120" y="3877056"/>
            <a:ext cx="3703320" cy="1188720"/>
          </a:xfrm>
          <a:prstGeom prst="rect">
            <a:avLst/>
          </a:prstGeom>
          <a:noFill/>
          <a:ln/>
        </p:spPr>
        <p:txBody>
          <a:bodyPr wrap="square" lIns="0" tIns="0" rIns="0" bIns="0" rtlCol="0" anchor="ctr"/>
          <a:lstStyle/>
          <a:p>
            <a:pPr marL="0" indent="0">
              <a:lnSpc>
                <a:spcPts val="1700"/>
              </a:lnSpc>
              <a:buNone/>
            </a:pPr>
            <a:r>
              <a:rPr lang="en-US" sz="1150">
                <a:solidFill>
                  <a:srgbClr val="6B7280"/>
                </a:solidFill>
                <a:latin typeface="Helvetica Neue Light" pitchFamily="34" charset="0"/>
                <a:ea typeface="Helvetica Neue Light" pitchFamily="34" charset="-122"/>
                <a:cs typeface="Helvetica Neue Light" pitchFamily="34" charset="-120"/>
              </a:rPr>
              <a:t>Only three in ten were with One Nation at the last election. The rest have arrived in the fifteen months since — and the single largest group crossed over from the Liberal Party.</a:t>
            </a:r>
            <a:endParaRPr lang="en-US" sz="1150"/>
          </a:p>
        </p:txBody>
      </p:sp>
      <p:sp>
        <p:nvSpPr>
          <p:cNvPr id="23" name="Shape 20"/>
          <p:cNvSpPr/>
          <p:nvPr/>
        </p:nvSpPr>
        <p:spPr>
          <a:xfrm>
            <a:off x="640080" y="5449824"/>
            <a:ext cx="10881360" cy="804672"/>
          </a:xfrm>
          <a:prstGeom prst="rect">
            <a:avLst/>
          </a:prstGeom>
          <a:solidFill>
            <a:srgbClr val="0B1B4D"/>
          </a:solidFill>
          <a:ln w="12700">
            <a:solidFill>
              <a:srgbClr val="0B1B4D"/>
            </a:solidFill>
            <a:prstDash val="solid"/>
          </a:ln>
        </p:spPr>
        <p:txBody>
          <a:bodyPr/>
          <a:lstStyle/>
          <a:p>
            <a:endParaRPr lang="en-US"/>
          </a:p>
        </p:txBody>
      </p:sp>
      <p:sp>
        <p:nvSpPr>
          <p:cNvPr id="24" name="Text 21"/>
          <p:cNvSpPr/>
          <p:nvPr/>
        </p:nvSpPr>
        <p:spPr>
          <a:xfrm>
            <a:off x="960120" y="5541264"/>
            <a:ext cx="10241280" cy="292608"/>
          </a:xfrm>
          <a:prstGeom prst="rect">
            <a:avLst/>
          </a:prstGeom>
          <a:noFill/>
          <a:ln/>
        </p:spPr>
        <p:txBody>
          <a:bodyPr wrap="square" lIns="0" tIns="0" rIns="0" bIns="0" rtlCol="0" anchor="ctr"/>
          <a:lstStyle/>
          <a:p>
            <a:pPr marL="0" indent="0">
              <a:buNone/>
            </a:pPr>
            <a:r>
              <a:rPr lang="en-US" sz="1700" b="1">
                <a:solidFill>
                  <a:srgbClr val="FFFFFF"/>
                </a:solidFill>
                <a:latin typeface="Avenir" pitchFamily="34" charset="0"/>
                <a:ea typeface="Avenir" pitchFamily="34" charset="-122"/>
                <a:cs typeface="Avenir" pitchFamily="34" charset="-120"/>
              </a:rPr>
              <a:t>This is a fracture on the conservative side of politics, not a rebellion against it.</a:t>
            </a:r>
            <a:endParaRPr lang="en-US" sz="1700"/>
          </a:p>
        </p:txBody>
      </p:sp>
      <p:sp>
        <p:nvSpPr>
          <p:cNvPr id="25" name="Text 22"/>
          <p:cNvSpPr/>
          <p:nvPr/>
        </p:nvSpPr>
        <p:spPr>
          <a:xfrm>
            <a:off x="960120" y="5870448"/>
            <a:ext cx="10241280" cy="292608"/>
          </a:xfrm>
          <a:prstGeom prst="rect">
            <a:avLst/>
          </a:prstGeom>
          <a:noFill/>
          <a:ln/>
        </p:spPr>
        <p:txBody>
          <a:bodyPr wrap="square" lIns="0" tIns="0" rIns="0" bIns="0" rtlCol="0" anchor="ctr"/>
          <a:lstStyle/>
          <a:p>
            <a:pPr marL="0" indent="0">
              <a:buNone/>
            </a:pPr>
            <a:r>
              <a:rPr lang="en-US" sz="1100">
                <a:solidFill>
                  <a:srgbClr val="D6E2F8"/>
                </a:solidFill>
                <a:latin typeface="Helvetica Neue Light" pitchFamily="34" charset="0"/>
                <a:ea typeface="Helvetica Neue Light" pitchFamily="34" charset="-122"/>
                <a:cs typeface="Helvetica Neue Light" pitchFamily="34" charset="-120"/>
              </a:rPr>
              <a:t>One Nation's rise is as much a story of Liberal failure as of One Nation success. Immigration and the cost of living created the conditions — but it was the Liberal Party that lost these voters, and it is the Liberal Party they would most likely return to.</a:t>
            </a:r>
            <a:endParaRPr lang="en-US" sz="1100"/>
          </a:p>
        </p:txBody>
      </p:sp>
      <p:sp>
        <p:nvSpPr>
          <p:cNvPr id="26" name="Text 23"/>
          <p:cNvSpPr/>
          <p:nvPr/>
        </p:nvSpPr>
        <p:spPr>
          <a:xfrm>
            <a:off x="640080" y="6364224"/>
            <a:ext cx="4572000" cy="237744"/>
          </a:xfrm>
          <a:prstGeom prst="rect">
            <a:avLst/>
          </a:prstGeom>
          <a:noFill/>
          <a:ln/>
        </p:spPr>
        <p:txBody>
          <a:bodyPr wrap="square" lIns="0" tIns="0" rIns="0" bIns="0" rtlCol="0" anchor="ctr"/>
          <a:lstStyle/>
          <a:p>
            <a:pPr marL="0" indent="0">
              <a:buNone/>
            </a:pPr>
            <a:r>
              <a:rPr lang="en-US" sz="900">
                <a:solidFill>
                  <a:srgbClr val="9BA6BC"/>
                </a:solidFill>
                <a:latin typeface="Helvetica Neue Light" pitchFamily="34" charset="0"/>
                <a:ea typeface="Helvetica Neue Light" pitchFamily="34" charset="-122"/>
                <a:cs typeface="Helvetica Neue Light" pitchFamily="34" charset="-120"/>
              </a:rPr>
              <a:t>One Nation Voter Study</a:t>
            </a:r>
            <a:endParaRPr lang="en-US" sz="900"/>
          </a:p>
        </p:txBody>
      </p:sp>
      <p:sp>
        <p:nvSpPr>
          <p:cNvPr id="27" name="Text 24"/>
          <p:cNvSpPr/>
          <p:nvPr/>
        </p:nvSpPr>
        <p:spPr>
          <a:xfrm>
            <a:off x="2926080" y="6364224"/>
            <a:ext cx="7863840" cy="237744"/>
          </a:xfrm>
          <a:prstGeom prst="rect">
            <a:avLst/>
          </a:prstGeom>
          <a:noFill/>
          <a:ln/>
        </p:spPr>
        <p:txBody>
          <a:bodyPr wrap="square" lIns="0" tIns="0" rIns="0" bIns="0" rtlCol="0" anchor="ctr"/>
          <a:lstStyle/>
          <a:p>
            <a:pPr marL="0" indent="0" algn="r">
              <a:buNone/>
            </a:pPr>
            <a:r>
              <a:rPr lang="en-US" sz="850">
                <a:solidFill>
                  <a:srgbClr val="9BA6BC"/>
                </a:solidFill>
                <a:latin typeface="Helvetica Neue Light" pitchFamily="34" charset="0"/>
                <a:ea typeface="Helvetica Neue Light" pitchFamily="34" charset="-122"/>
                <a:cs typeface="Helvetica Neue Light" pitchFamily="34" charset="-120"/>
              </a:rPr>
              <a:t>Recalled vote, which typically differs from the recorded result. Survey of 1,014 One Nation voters, adjusted for age.</a:t>
            </a:r>
            <a:endParaRPr lang="en-US" sz="850"/>
          </a:p>
        </p:txBody>
      </p:sp>
      <p:sp>
        <p:nvSpPr>
          <p:cNvPr id="28" name="Text 25"/>
          <p:cNvSpPr/>
          <p:nvPr/>
        </p:nvSpPr>
        <p:spPr>
          <a:xfrm>
            <a:off x="11155680" y="6364224"/>
            <a:ext cx="411480" cy="237744"/>
          </a:xfrm>
          <a:prstGeom prst="rect">
            <a:avLst/>
          </a:prstGeom>
          <a:noFill/>
          <a:ln/>
        </p:spPr>
        <p:txBody>
          <a:bodyPr wrap="square" lIns="0" tIns="0" rIns="0" bIns="0" rtlCol="0" anchor="ctr"/>
          <a:lstStyle/>
          <a:p>
            <a:pPr marL="0" indent="0" algn="r">
              <a:buNone/>
            </a:pPr>
            <a:r>
              <a:rPr lang="en-US" sz="900">
                <a:solidFill>
                  <a:srgbClr val="9BA6BC"/>
                </a:solidFill>
                <a:latin typeface="Helvetica Neue Light" pitchFamily="34" charset="0"/>
                <a:ea typeface="Helvetica Neue Light" pitchFamily="34" charset="-122"/>
                <a:cs typeface="Helvetica Neue Light" pitchFamily="34" charset="-120"/>
              </a:rPr>
              <a:t>9</a:t>
            </a:r>
            <a:endParaRPr lang="en-US" sz="9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Seven in ten voted for some other party last time.</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At the last federal election on 3 May 2025, who did you vote for in the House of Representatives?</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70%</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recall voting for another party in 2025— or not voting at all</a:t>
            </a:r>
            <a:endParaRPr lang="en-US" sz="150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The largest single source is the Liberal Party. This is a coalition assembled since the last election, mostly out of Liberal and NP losses.</a:t>
            </a:r>
            <a:endParaRPr lang="en-US" sz="1250"/>
          </a:p>
        </p:txBody>
      </p:sp>
      <p:sp>
        <p:nvSpPr>
          <p:cNvPr id="7" name="Text 5"/>
          <p:cNvSpPr/>
          <p:nvPr/>
        </p:nvSpPr>
        <p:spPr>
          <a:xfrm>
            <a:off x="6035040" y="2468880"/>
            <a:ext cx="2834640" cy="43891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Liberal/National</a:t>
            </a:r>
            <a:endParaRPr lang="en-US" sz="1350"/>
          </a:p>
        </p:txBody>
      </p:sp>
      <p:sp>
        <p:nvSpPr>
          <p:cNvPr id="8" name="Shape 6"/>
          <p:cNvSpPr/>
          <p:nvPr/>
        </p:nvSpPr>
        <p:spPr>
          <a:xfrm>
            <a:off x="9189720" y="2587752"/>
            <a:ext cx="2021305"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1329897" y="2468880"/>
            <a:ext cx="868680" cy="43891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38%</a:t>
            </a:r>
            <a:endParaRPr lang="en-US" sz="1350"/>
          </a:p>
        </p:txBody>
      </p:sp>
      <p:sp>
        <p:nvSpPr>
          <p:cNvPr id="10" name="Text 8"/>
          <p:cNvSpPr/>
          <p:nvPr/>
        </p:nvSpPr>
        <p:spPr>
          <a:xfrm>
            <a:off x="6035040" y="2980944"/>
            <a:ext cx="2834640" cy="43891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One Nation</a:t>
            </a:r>
            <a:endParaRPr lang="en-US" sz="1350"/>
          </a:p>
        </p:txBody>
      </p:sp>
      <p:sp>
        <p:nvSpPr>
          <p:cNvPr id="11" name="Shape 9"/>
          <p:cNvSpPr/>
          <p:nvPr/>
        </p:nvSpPr>
        <p:spPr>
          <a:xfrm>
            <a:off x="9189720" y="3099816"/>
            <a:ext cx="1732547"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11041139" y="2980944"/>
            <a:ext cx="868680" cy="43891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30%</a:t>
            </a:r>
            <a:endParaRPr lang="en-US" sz="1350"/>
          </a:p>
        </p:txBody>
      </p:sp>
      <p:sp>
        <p:nvSpPr>
          <p:cNvPr id="13" name="Text 11"/>
          <p:cNvSpPr/>
          <p:nvPr/>
        </p:nvSpPr>
        <p:spPr>
          <a:xfrm>
            <a:off x="6035040" y="3493008"/>
            <a:ext cx="2834640" cy="43891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Labor</a:t>
            </a:r>
            <a:endParaRPr lang="en-US" sz="1350"/>
          </a:p>
        </p:txBody>
      </p:sp>
      <p:sp>
        <p:nvSpPr>
          <p:cNvPr id="14" name="Shape 12"/>
          <p:cNvSpPr/>
          <p:nvPr/>
        </p:nvSpPr>
        <p:spPr>
          <a:xfrm>
            <a:off x="9189720" y="3611880"/>
            <a:ext cx="981777"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10290369" y="3493008"/>
            <a:ext cx="868680" cy="43891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17%</a:t>
            </a:r>
            <a:endParaRPr lang="en-US" sz="1350"/>
          </a:p>
        </p:txBody>
      </p:sp>
      <p:sp>
        <p:nvSpPr>
          <p:cNvPr id="16" name="Text 14"/>
          <p:cNvSpPr/>
          <p:nvPr/>
        </p:nvSpPr>
        <p:spPr>
          <a:xfrm>
            <a:off x="6035040" y="4005072"/>
            <a:ext cx="2834640" cy="43891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Minor party / independent</a:t>
            </a:r>
            <a:endParaRPr lang="en-US" sz="1350"/>
          </a:p>
        </p:txBody>
      </p:sp>
      <p:sp>
        <p:nvSpPr>
          <p:cNvPr id="17" name="Shape 15"/>
          <p:cNvSpPr/>
          <p:nvPr/>
        </p:nvSpPr>
        <p:spPr>
          <a:xfrm>
            <a:off x="9189720" y="4123944"/>
            <a:ext cx="346509"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9655101" y="4005072"/>
            <a:ext cx="868680" cy="43891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6%</a:t>
            </a:r>
            <a:endParaRPr lang="en-US" sz="1350"/>
          </a:p>
        </p:txBody>
      </p:sp>
      <p:sp>
        <p:nvSpPr>
          <p:cNvPr id="22" name="Text 20"/>
          <p:cNvSpPr/>
          <p:nvPr/>
        </p:nvSpPr>
        <p:spPr>
          <a:xfrm>
            <a:off x="5988598" y="4603139"/>
            <a:ext cx="2834640" cy="43891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Did not vote / can’t recall</a:t>
            </a:r>
            <a:endParaRPr lang="en-US" sz="1350"/>
          </a:p>
        </p:txBody>
      </p:sp>
      <p:sp>
        <p:nvSpPr>
          <p:cNvPr id="23" name="Shape 21"/>
          <p:cNvSpPr/>
          <p:nvPr/>
        </p:nvSpPr>
        <p:spPr>
          <a:xfrm>
            <a:off x="9189720" y="4741041"/>
            <a:ext cx="519764" cy="201168"/>
          </a:xfrm>
          <a:prstGeom prst="rect">
            <a:avLst/>
          </a:prstGeom>
          <a:solidFill>
            <a:srgbClr val="2251FF"/>
          </a:solidFill>
          <a:ln w="12700">
            <a:solidFill>
              <a:srgbClr val="2251FF"/>
            </a:solidFill>
            <a:prstDash val="solid"/>
          </a:ln>
        </p:spPr>
        <p:txBody>
          <a:bodyPr/>
          <a:lstStyle/>
          <a:p>
            <a:endParaRPr lang="en-AU"/>
          </a:p>
        </p:txBody>
      </p:sp>
      <p:sp>
        <p:nvSpPr>
          <p:cNvPr id="25" name="Text 23"/>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r>
              <a:rPr lang="en-US" sz="900">
                <a:solidFill>
                  <a:srgbClr val="A8AEB8"/>
                </a:solidFill>
                <a:latin typeface="Helvetica Neue Light" pitchFamily="34" charset="0"/>
                <a:ea typeface="Helvetica Neue Light" pitchFamily="34" charset="-122"/>
                <a:cs typeface="Helvetica Neue Light" pitchFamily="34" charset="-120"/>
              </a:rPr>
              <a:t>Survey of 1,014 One Nation voters, 7–12 August 2026, adjusted for age. Recalled vote, which typically differs somewhat from actual recorded vote.</a:t>
            </a:r>
            <a:endParaRPr lang="en-US" sz="900"/>
          </a:p>
        </p:txBody>
      </p:sp>
      <p:sp>
        <p:nvSpPr>
          <p:cNvPr id="26" name="Text 2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7" name="Text 2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19</a:t>
            </a:r>
            <a:endParaRPr lang="en-US" sz="950"/>
          </a:p>
        </p:txBody>
      </p:sp>
      <p:sp>
        <p:nvSpPr>
          <p:cNvPr id="28" name="TextBox 27">
            <a:extLst>
              <a:ext uri="{FF2B5EF4-FFF2-40B4-BE49-F238E27FC236}">
                <a16:creationId xmlns:a16="http://schemas.microsoft.com/office/drawing/2014/main" id="{CE41D471-A2B6-19AC-4E7F-0B96EA9A1B70}"/>
              </a:ext>
            </a:extLst>
          </p:cNvPr>
          <p:cNvSpPr txBox="1"/>
          <p:nvPr/>
        </p:nvSpPr>
        <p:spPr>
          <a:xfrm>
            <a:off x="9751112" y="4727222"/>
            <a:ext cx="609761" cy="338554"/>
          </a:xfrm>
          <a:prstGeom prst="rect">
            <a:avLst/>
          </a:prstGeom>
          <a:noFill/>
        </p:spPr>
        <p:txBody>
          <a:bodyPr wrap="square" rtlCol="0">
            <a:spAutoFit/>
          </a:bodyPr>
          <a:lstStyle/>
          <a:p>
            <a:r>
              <a:rPr lang="en-AU" sz="1600"/>
              <a:t>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Deeply alienated</a:t>
            </a:r>
            <a:endParaRPr lang="en-US" sz="2400"/>
          </a:p>
        </p:txBody>
      </p:sp>
      <p:sp>
        <p:nvSpPr>
          <p:cNvPr id="3" name="Text 1"/>
          <p:cNvSpPr/>
          <p:nvPr/>
        </p:nvSpPr>
        <p:spPr>
          <a:xfrm>
            <a:off x="960120" y="1097280"/>
            <a:ext cx="1078992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Here are some things people say about politics in Australia. For each one, please say how much you agree or disagree.   Strongly agree, agree, disagree, strongly disagree, or unsure?</a:t>
            </a:r>
            <a:endParaRPr lang="en-US" sz="1250"/>
          </a:p>
        </p:txBody>
      </p:sp>
      <p:sp>
        <p:nvSpPr>
          <p:cNvPr id="4" name="Shape 2"/>
          <p:cNvSpPr/>
          <p:nvPr/>
        </p:nvSpPr>
        <p:spPr>
          <a:xfrm>
            <a:off x="960120" y="1883664"/>
            <a:ext cx="182880" cy="182880"/>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34440" y="1837944"/>
            <a:ext cx="155448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Strongly agree</a:t>
            </a:r>
            <a:endParaRPr lang="en-US" sz="1150"/>
          </a:p>
        </p:txBody>
      </p:sp>
      <p:sp>
        <p:nvSpPr>
          <p:cNvPr id="6" name="Shape 4"/>
          <p:cNvSpPr/>
          <p:nvPr/>
        </p:nvSpPr>
        <p:spPr>
          <a:xfrm>
            <a:off x="2880360" y="1883664"/>
            <a:ext cx="182880" cy="182880"/>
          </a:xfrm>
          <a:prstGeom prst="rect">
            <a:avLst/>
          </a:prstGeom>
          <a:solidFill>
            <a:srgbClr val="9FB6EE"/>
          </a:solidFill>
          <a:ln w="12700">
            <a:solidFill>
              <a:srgbClr val="9FB6EE"/>
            </a:solidFill>
            <a:prstDash val="solid"/>
          </a:ln>
        </p:spPr>
        <p:txBody>
          <a:bodyPr/>
          <a:lstStyle/>
          <a:p>
            <a:endParaRPr lang="en-AU"/>
          </a:p>
        </p:txBody>
      </p:sp>
      <p:sp>
        <p:nvSpPr>
          <p:cNvPr id="7" name="Text 5"/>
          <p:cNvSpPr/>
          <p:nvPr/>
        </p:nvSpPr>
        <p:spPr>
          <a:xfrm>
            <a:off x="3154680" y="1837944"/>
            <a:ext cx="137160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Agree</a:t>
            </a:r>
            <a:endParaRPr lang="en-US" sz="1150"/>
          </a:p>
        </p:txBody>
      </p:sp>
      <p:sp>
        <p:nvSpPr>
          <p:cNvPr id="8" name="Text 6"/>
          <p:cNvSpPr/>
          <p:nvPr/>
        </p:nvSpPr>
        <p:spPr>
          <a:xfrm>
            <a:off x="9098280" y="1837944"/>
            <a:ext cx="1188720" cy="274320"/>
          </a:xfrm>
          <a:prstGeom prst="rect">
            <a:avLst/>
          </a:prstGeom>
          <a:noFill/>
          <a:ln/>
        </p:spPr>
        <p:txBody>
          <a:bodyPr wrap="square" lIns="0" tIns="0" rIns="0" bIns="0" rtlCol="0" anchor="ctr"/>
          <a:lstStyle/>
          <a:p>
            <a:pPr marL="0" indent="0" algn="r">
              <a:buNone/>
            </a:pPr>
            <a:r>
              <a:rPr lang="en-US" sz="1000" b="1" kern="0" spc="50">
                <a:solidFill>
                  <a:srgbClr val="6E7480"/>
                </a:solidFill>
                <a:latin typeface="Helvetica Neue Light" pitchFamily="34" charset="0"/>
                <a:ea typeface="Helvetica Neue Light" pitchFamily="34" charset="-122"/>
                <a:cs typeface="Helvetica Neue Light" pitchFamily="34" charset="-120"/>
              </a:rPr>
              <a:t>TOTAL AGREE</a:t>
            </a:r>
            <a:endParaRPr lang="en-US" sz="1000"/>
          </a:p>
        </p:txBody>
      </p:sp>
      <p:sp>
        <p:nvSpPr>
          <p:cNvPr id="9" name="Text 7"/>
          <p:cNvSpPr/>
          <p:nvPr/>
        </p:nvSpPr>
        <p:spPr>
          <a:xfrm>
            <a:off x="10378440" y="1837944"/>
            <a:ext cx="850392" cy="274320"/>
          </a:xfrm>
          <a:prstGeom prst="rect">
            <a:avLst/>
          </a:prstGeom>
          <a:noFill/>
          <a:ln/>
        </p:spPr>
        <p:txBody>
          <a:bodyPr wrap="square" lIns="0" tIns="0" rIns="0" bIns="0" rtlCol="0" anchor="ctr"/>
          <a:lstStyle/>
          <a:p>
            <a:pPr marL="0" indent="0" algn="r">
              <a:buNone/>
            </a:pPr>
            <a:r>
              <a:rPr lang="en-US" sz="1000" b="1" kern="0" spc="50">
                <a:solidFill>
                  <a:srgbClr val="A8AEB8"/>
                </a:solidFill>
                <a:latin typeface="Helvetica Neue Light" pitchFamily="34" charset="0"/>
                <a:ea typeface="Helvetica Neue Light" pitchFamily="34" charset="-122"/>
                <a:cs typeface="Helvetica Neue Light" pitchFamily="34" charset="-120"/>
              </a:rPr>
              <a:t>DISAGREE</a:t>
            </a:r>
            <a:endParaRPr lang="en-US" sz="1000"/>
          </a:p>
        </p:txBody>
      </p:sp>
      <p:sp>
        <p:nvSpPr>
          <p:cNvPr id="10" name="Text 8"/>
          <p:cNvSpPr/>
          <p:nvPr/>
        </p:nvSpPr>
        <p:spPr>
          <a:xfrm>
            <a:off x="960120" y="2295144"/>
            <a:ext cx="3749040" cy="411480"/>
          </a:xfrm>
          <a:prstGeom prst="rect">
            <a:avLst/>
          </a:prstGeom>
          <a:noFill/>
          <a:ln/>
        </p:spPr>
        <p:txBody>
          <a:bodyPr wrap="square" lIns="0" tIns="0" rIns="0" bIns="0" rtlCol="0" anchor="ctr"/>
          <a:lstStyle/>
          <a:p>
            <a:pPr marL="0" indent="0">
              <a:lnSpc>
                <a:spcPct val="115000"/>
              </a:lnSpc>
              <a:buNone/>
            </a:pPr>
            <a:r>
              <a:rPr lang="en-US" sz="1350">
                <a:solidFill>
                  <a:srgbClr val="1A1A1A"/>
                </a:solidFill>
                <a:latin typeface="Helvetica Neue Light" pitchFamily="34" charset="0"/>
                <a:ea typeface="Helvetica Neue Light" pitchFamily="34" charset="-122"/>
                <a:cs typeface="Helvetica Neue Light" pitchFamily="34" charset="-120"/>
              </a:rPr>
              <a:t>Most politicians look after themselves, not the country</a:t>
            </a:r>
            <a:endParaRPr lang="en-US" sz="1350"/>
          </a:p>
        </p:txBody>
      </p:sp>
      <p:sp>
        <p:nvSpPr>
          <p:cNvPr id="11" name="Shape 9"/>
          <p:cNvSpPr/>
          <p:nvPr/>
        </p:nvSpPr>
        <p:spPr>
          <a:xfrm>
            <a:off x="4892040" y="2331720"/>
            <a:ext cx="2791663" cy="329184"/>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4892040" y="2331720"/>
            <a:ext cx="2791663" cy="329184"/>
          </a:xfrm>
          <a:prstGeom prst="rect">
            <a:avLst/>
          </a:prstGeom>
          <a:noFill/>
          <a:ln/>
        </p:spPr>
        <p:txBody>
          <a:bodyPr wrap="square" lIns="0" tIns="0" rIns="0" bIns="0" rtlCol="0" anchor="ctr"/>
          <a:lstStyle/>
          <a:p>
            <a:pPr marL="0" indent="0" algn="ctr">
              <a:buNone/>
            </a:pPr>
            <a:r>
              <a:rPr lang="en-US" sz="1200" b="1">
                <a:solidFill>
                  <a:srgbClr val="FFFFFF"/>
                </a:solidFill>
                <a:latin typeface="Helvetica Neue Light" pitchFamily="34" charset="0"/>
                <a:ea typeface="Helvetica Neue Light" pitchFamily="34" charset="-122"/>
                <a:cs typeface="Helvetica Neue Light" pitchFamily="34" charset="-120"/>
              </a:rPr>
              <a:t>71%</a:t>
            </a:r>
            <a:endParaRPr lang="en-US" sz="1200"/>
          </a:p>
        </p:txBody>
      </p:sp>
      <p:sp>
        <p:nvSpPr>
          <p:cNvPr id="13" name="Shape 11"/>
          <p:cNvSpPr/>
          <p:nvPr/>
        </p:nvSpPr>
        <p:spPr>
          <a:xfrm>
            <a:off x="7683703" y="2331720"/>
            <a:ext cx="982980" cy="329184"/>
          </a:xfrm>
          <a:prstGeom prst="rect">
            <a:avLst/>
          </a:prstGeom>
          <a:solidFill>
            <a:srgbClr val="9FB6EE"/>
          </a:solidFill>
          <a:ln w="12700">
            <a:solidFill>
              <a:srgbClr val="9FB6EE"/>
            </a:solidFill>
            <a:prstDash val="solid"/>
          </a:ln>
        </p:spPr>
        <p:txBody>
          <a:bodyPr/>
          <a:lstStyle/>
          <a:p>
            <a:endParaRPr lang="en-AU"/>
          </a:p>
        </p:txBody>
      </p:sp>
      <p:sp>
        <p:nvSpPr>
          <p:cNvPr id="14" name="Text 12"/>
          <p:cNvSpPr/>
          <p:nvPr/>
        </p:nvSpPr>
        <p:spPr>
          <a:xfrm>
            <a:off x="7683703" y="2331720"/>
            <a:ext cx="982980" cy="329184"/>
          </a:xfrm>
          <a:prstGeom prst="rect">
            <a:avLst/>
          </a:prstGeom>
          <a:noFill/>
          <a:ln/>
        </p:spPr>
        <p:txBody>
          <a:bodyPr wrap="square" lIns="0" tIns="0" rIns="0" bIns="0" rtlCol="0" anchor="ctr"/>
          <a:lstStyle/>
          <a:p>
            <a:pPr marL="0" indent="0" algn="ctr">
              <a:buNone/>
            </a:pPr>
            <a:r>
              <a:rPr lang="en-US" sz="1200" b="1">
                <a:solidFill>
                  <a:srgbClr val="1F3A7A"/>
                </a:solidFill>
                <a:latin typeface="Helvetica Neue Light" pitchFamily="34" charset="0"/>
                <a:ea typeface="Helvetica Neue Light" pitchFamily="34" charset="-122"/>
                <a:cs typeface="Helvetica Neue Light" pitchFamily="34" charset="-120"/>
              </a:rPr>
              <a:t>25%</a:t>
            </a:r>
            <a:endParaRPr lang="en-US" sz="1200"/>
          </a:p>
        </p:txBody>
      </p:sp>
      <p:sp>
        <p:nvSpPr>
          <p:cNvPr id="15" name="Text 13"/>
          <p:cNvSpPr/>
          <p:nvPr/>
        </p:nvSpPr>
        <p:spPr>
          <a:xfrm>
            <a:off x="9098280" y="2331720"/>
            <a:ext cx="1188720" cy="329184"/>
          </a:xfrm>
          <a:prstGeom prst="rect">
            <a:avLst/>
          </a:prstGeom>
          <a:noFill/>
          <a:ln/>
        </p:spPr>
        <p:txBody>
          <a:bodyPr wrap="square" lIns="0" tIns="0" rIns="0" bIns="0" rtlCol="0" anchor="ctr"/>
          <a:lstStyle/>
          <a:p>
            <a:pPr marL="0" indent="0" algn="r">
              <a:buNone/>
            </a:pPr>
            <a:r>
              <a:rPr lang="en-US" sz="1500" b="1">
                <a:solidFill>
                  <a:srgbClr val="1A1A1A"/>
                </a:solidFill>
                <a:latin typeface="Helvetica Neue Light" pitchFamily="34" charset="0"/>
                <a:ea typeface="Helvetica Neue Light" pitchFamily="34" charset="-122"/>
                <a:cs typeface="Helvetica Neue Light" pitchFamily="34" charset="-120"/>
              </a:rPr>
              <a:t>95%</a:t>
            </a:r>
            <a:endParaRPr lang="en-US" sz="1500"/>
          </a:p>
        </p:txBody>
      </p:sp>
      <p:sp>
        <p:nvSpPr>
          <p:cNvPr id="16" name="Text 14"/>
          <p:cNvSpPr/>
          <p:nvPr/>
        </p:nvSpPr>
        <p:spPr>
          <a:xfrm>
            <a:off x="10378440" y="2331720"/>
            <a:ext cx="850392" cy="329184"/>
          </a:xfrm>
          <a:prstGeom prst="rect">
            <a:avLst/>
          </a:prstGeom>
          <a:noFill/>
          <a:ln/>
        </p:spPr>
        <p:txBody>
          <a:bodyPr wrap="square" lIns="0" tIns="0" rIns="0" bIns="0" rtlCol="0" anchor="ctr"/>
          <a:lstStyle/>
          <a:p>
            <a:pPr marL="0" indent="0" algn="r">
              <a:buNone/>
            </a:pPr>
            <a:r>
              <a:rPr lang="en-US" sz="1300">
                <a:solidFill>
                  <a:srgbClr val="A8AEB8"/>
                </a:solidFill>
                <a:latin typeface="Helvetica Neue Light" pitchFamily="34" charset="0"/>
                <a:ea typeface="Helvetica Neue Light" pitchFamily="34" charset="-122"/>
                <a:cs typeface="Helvetica Neue Light" pitchFamily="34" charset="-120"/>
              </a:rPr>
              <a:t>4%</a:t>
            </a:r>
            <a:endParaRPr lang="en-US" sz="1300"/>
          </a:p>
        </p:txBody>
      </p:sp>
      <p:sp>
        <p:nvSpPr>
          <p:cNvPr id="17" name="Text 15"/>
          <p:cNvSpPr/>
          <p:nvPr/>
        </p:nvSpPr>
        <p:spPr>
          <a:xfrm>
            <a:off x="960120" y="3136392"/>
            <a:ext cx="3749040" cy="411480"/>
          </a:xfrm>
          <a:prstGeom prst="rect">
            <a:avLst/>
          </a:prstGeom>
          <a:noFill/>
          <a:ln/>
        </p:spPr>
        <p:txBody>
          <a:bodyPr wrap="square" lIns="0" tIns="0" rIns="0" bIns="0" rtlCol="0" anchor="ctr"/>
          <a:lstStyle/>
          <a:p>
            <a:pPr marL="0" indent="0">
              <a:lnSpc>
                <a:spcPct val="115000"/>
              </a:lnSpc>
              <a:buNone/>
            </a:pPr>
            <a:r>
              <a:rPr lang="en-US" sz="1350">
                <a:solidFill>
                  <a:srgbClr val="1A1A1A"/>
                </a:solidFill>
                <a:latin typeface="Helvetica Neue Light" pitchFamily="34" charset="0"/>
                <a:ea typeface="Helvetica Neue Light" pitchFamily="34" charset="-122"/>
                <a:cs typeface="Helvetica Neue Light" pitchFamily="34" charset="-120"/>
              </a:rPr>
              <a:t>People like me have no say in what the government does</a:t>
            </a:r>
            <a:endParaRPr lang="en-US" sz="1350"/>
          </a:p>
        </p:txBody>
      </p:sp>
      <p:sp>
        <p:nvSpPr>
          <p:cNvPr id="18" name="Shape 16"/>
          <p:cNvSpPr/>
          <p:nvPr/>
        </p:nvSpPr>
        <p:spPr>
          <a:xfrm>
            <a:off x="4892040" y="3172968"/>
            <a:ext cx="1926641" cy="329184"/>
          </a:xfrm>
          <a:prstGeom prst="rect">
            <a:avLst/>
          </a:prstGeom>
          <a:solidFill>
            <a:srgbClr val="2251FF"/>
          </a:solidFill>
          <a:ln w="12700">
            <a:solidFill>
              <a:srgbClr val="2251FF"/>
            </a:solidFill>
            <a:prstDash val="solid"/>
          </a:ln>
        </p:spPr>
        <p:txBody>
          <a:bodyPr/>
          <a:lstStyle/>
          <a:p>
            <a:endParaRPr lang="en-AU"/>
          </a:p>
        </p:txBody>
      </p:sp>
      <p:sp>
        <p:nvSpPr>
          <p:cNvPr id="19" name="Text 17"/>
          <p:cNvSpPr/>
          <p:nvPr/>
        </p:nvSpPr>
        <p:spPr>
          <a:xfrm>
            <a:off x="4892040" y="3172968"/>
            <a:ext cx="1926641" cy="329184"/>
          </a:xfrm>
          <a:prstGeom prst="rect">
            <a:avLst/>
          </a:prstGeom>
          <a:noFill/>
          <a:ln/>
        </p:spPr>
        <p:txBody>
          <a:bodyPr wrap="square" lIns="0" tIns="0" rIns="0" bIns="0" rtlCol="0" anchor="ctr"/>
          <a:lstStyle/>
          <a:p>
            <a:pPr marL="0" indent="0" algn="ctr">
              <a:buNone/>
            </a:pPr>
            <a:r>
              <a:rPr lang="en-US" sz="1200" b="1">
                <a:solidFill>
                  <a:srgbClr val="FFFFFF"/>
                </a:solidFill>
                <a:latin typeface="Helvetica Neue Light" pitchFamily="34" charset="0"/>
                <a:ea typeface="Helvetica Neue Light" pitchFamily="34" charset="-122"/>
                <a:cs typeface="Helvetica Neue Light" pitchFamily="34" charset="-120"/>
              </a:rPr>
              <a:t>49%</a:t>
            </a:r>
            <a:endParaRPr lang="en-US" sz="1200"/>
          </a:p>
        </p:txBody>
      </p:sp>
      <p:sp>
        <p:nvSpPr>
          <p:cNvPr id="20" name="Shape 18"/>
          <p:cNvSpPr/>
          <p:nvPr/>
        </p:nvSpPr>
        <p:spPr>
          <a:xfrm>
            <a:off x="6818681" y="3172968"/>
            <a:ext cx="1336853" cy="329184"/>
          </a:xfrm>
          <a:prstGeom prst="rect">
            <a:avLst/>
          </a:prstGeom>
          <a:solidFill>
            <a:srgbClr val="9FB6EE"/>
          </a:solidFill>
          <a:ln w="12700">
            <a:solidFill>
              <a:srgbClr val="9FB6EE"/>
            </a:solidFill>
            <a:prstDash val="solid"/>
          </a:ln>
        </p:spPr>
        <p:txBody>
          <a:bodyPr/>
          <a:lstStyle/>
          <a:p>
            <a:endParaRPr lang="en-AU"/>
          </a:p>
        </p:txBody>
      </p:sp>
      <p:sp>
        <p:nvSpPr>
          <p:cNvPr id="21" name="Text 19"/>
          <p:cNvSpPr/>
          <p:nvPr/>
        </p:nvSpPr>
        <p:spPr>
          <a:xfrm>
            <a:off x="6818681" y="3172968"/>
            <a:ext cx="1336853" cy="329184"/>
          </a:xfrm>
          <a:prstGeom prst="rect">
            <a:avLst/>
          </a:prstGeom>
          <a:noFill/>
          <a:ln/>
        </p:spPr>
        <p:txBody>
          <a:bodyPr wrap="square" lIns="0" tIns="0" rIns="0" bIns="0" rtlCol="0" anchor="ctr"/>
          <a:lstStyle/>
          <a:p>
            <a:pPr marL="0" indent="0" algn="ctr">
              <a:buNone/>
            </a:pPr>
            <a:r>
              <a:rPr lang="en-US" sz="1200" b="1">
                <a:solidFill>
                  <a:srgbClr val="1F3A7A"/>
                </a:solidFill>
                <a:latin typeface="Helvetica Neue Light" pitchFamily="34" charset="0"/>
                <a:ea typeface="Helvetica Neue Light" pitchFamily="34" charset="-122"/>
                <a:cs typeface="Helvetica Neue Light" pitchFamily="34" charset="-120"/>
              </a:rPr>
              <a:t>34%</a:t>
            </a:r>
            <a:endParaRPr lang="en-US" sz="1200"/>
          </a:p>
        </p:txBody>
      </p:sp>
      <p:sp>
        <p:nvSpPr>
          <p:cNvPr id="22" name="Text 20"/>
          <p:cNvSpPr/>
          <p:nvPr/>
        </p:nvSpPr>
        <p:spPr>
          <a:xfrm>
            <a:off x="9098280" y="3172968"/>
            <a:ext cx="1188720" cy="329184"/>
          </a:xfrm>
          <a:prstGeom prst="rect">
            <a:avLst/>
          </a:prstGeom>
          <a:noFill/>
          <a:ln/>
        </p:spPr>
        <p:txBody>
          <a:bodyPr wrap="square" lIns="0" tIns="0" rIns="0" bIns="0" rtlCol="0" anchor="ctr"/>
          <a:lstStyle/>
          <a:p>
            <a:pPr marL="0" indent="0" algn="r">
              <a:buNone/>
            </a:pPr>
            <a:r>
              <a:rPr lang="en-US" sz="1500" b="1">
                <a:solidFill>
                  <a:srgbClr val="1A1A1A"/>
                </a:solidFill>
                <a:latin typeface="Helvetica Neue Light" pitchFamily="34" charset="0"/>
                <a:ea typeface="Helvetica Neue Light" pitchFamily="34" charset="-122"/>
                <a:cs typeface="Helvetica Neue Light" pitchFamily="34" charset="-120"/>
              </a:rPr>
              <a:t>83%</a:t>
            </a:r>
            <a:endParaRPr lang="en-US" sz="1500"/>
          </a:p>
        </p:txBody>
      </p:sp>
      <p:sp>
        <p:nvSpPr>
          <p:cNvPr id="23" name="Text 21"/>
          <p:cNvSpPr/>
          <p:nvPr/>
        </p:nvSpPr>
        <p:spPr>
          <a:xfrm>
            <a:off x="10378440" y="3172968"/>
            <a:ext cx="850392" cy="329184"/>
          </a:xfrm>
          <a:prstGeom prst="rect">
            <a:avLst/>
          </a:prstGeom>
          <a:noFill/>
          <a:ln/>
        </p:spPr>
        <p:txBody>
          <a:bodyPr wrap="square" lIns="0" tIns="0" rIns="0" bIns="0" rtlCol="0" anchor="ctr"/>
          <a:lstStyle/>
          <a:p>
            <a:pPr marL="0" indent="0" algn="r">
              <a:buNone/>
            </a:pPr>
            <a:r>
              <a:rPr lang="en-US" sz="1300">
                <a:solidFill>
                  <a:srgbClr val="A8AEB8"/>
                </a:solidFill>
                <a:latin typeface="Helvetica Neue Light" pitchFamily="34" charset="0"/>
                <a:ea typeface="Helvetica Neue Light" pitchFamily="34" charset="-122"/>
                <a:cs typeface="Helvetica Neue Light" pitchFamily="34" charset="-120"/>
              </a:rPr>
              <a:t>15%</a:t>
            </a:r>
            <a:endParaRPr lang="en-US" sz="1300"/>
          </a:p>
        </p:txBody>
      </p:sp>
      <p:sp>
        <p:nvSpPr>
          <p:cNvPr id="24" name="Text 22"/>
          <p:cNvSpPr/>
          <p:nvPr/>
        </p:nvSpPr>
        <p:spPr>
          <a:xfrm>
            <a:off x="960120" y="3977640"/>
            <a:ext cx="3749040" cy="411480"/>
          </a:xfrm>
          <a:prstGeom prst="rect">
            <a:avLst/>
          </a:prstGeom>
          <a:noFill/>
          <a:ln/>
        </p:spPr>
        <p:txBody>
          <a:bodyPr wrap="square" lIns="0" tIns="0" rIns="0" bIns="0" rtlCol="0" anchor="ctr"/>
          <a:lstStyle/>
          <a:p>
            <a:pPr marL="0" indent="0">
              <a:lnSpc>
                <a:spcPct val="115000"/>
              </a:lnSpc>
              <a:buNone/>
            </a:pPr>
            <a:r>
              <a:rPr lang="en-US" sz="1350">
                <a:solidFill>
                  <a:srgbClr val="1A1A1A"/>
                </a:solidFill>
                <a:latin typeface="Helvetica Neue Light" pitchFamily="34" charset="0"/>
                <a:ea typeface="Helvetica Neue Light" pitchFamily="34" charset="-122"/>
                <a:cs typeface="Helvetica Neue Light" pitchFamily="34" charset="-120"/>
              </a:rPr>
              <a:t>Australia needs a strong leader prepared to break the rules</a:t>
            </a:r>
            <a:endParaRPr lang="en-US" sz="1350"/>
          </a:p>
        </p:txBody>
      </p:sp>
      <p:sp>
        <p:nvSpPr>
          <p:cNvPr id="25" name="Shape 23"/>
          <p:cNvSpPr/>
          <p:nvPr/>
        </p:nvSpPr>
        <p:spPr>
          <a:xfrm>
            <a:off x="4892040" y="4014216"/>
            <a:ext cx="2201875" cy="329184"/>
          </a:xfrm>
          <a:prstGeom prst="rect">
            <a:avLst/>
          </a:prstGeom>
          <a:solidFill>
            <a:srgbClr val="2251FF"/>
          </a:solidFill>
          <a:ln w="12700">
            <a:solidFill>
              <a:srgbClr val="2251FF"/>
            </a:solidFill>
            <a:prstDash val="solid"/>
          </a:ln>
        </p:spPr>
        <p:txBody>
          <a:bodyPr/>
          <a:lstStyle/>
          <a:p>
            <a:endParaRPr lang="en-AU"/>
          </a:p>
        </p:txBody>
      </p:sp>
      <p:sp>
        <p:nvSpPr>
          <p:cNvPr id="26" name="Text 24"/>
          <p:cNvSpPr/>
          <p:nvPr/>
        </p:nvSpPr>
        <p:spPr>
          <a:xfrm>
            <a:off x="4892040" y="4014216"/>
            <a:ext cx="2201875" cy="329184"/>
          </a:xfrm>
          <a:prstGeom prst="rect">
            <a:avLst/>
          </a:prstGeom>
          <a:noFill/>
          <a:ln/>
        </p:spPr>
        <p:txBody>
          <a:bodyPr wrap="square" lIns="0" tIns="0" rIns="0" bIns="0" rtlCol="0" anchor="ctr"/>
          <a:lstStyle/>
          <a:p>
            <a:pPr marL="0" indent="0" algn="ctr">
              <a:buNone/>
            </a:pPr>
            <a:r>
              <a:rPr lang="en-US" sz="1200" b="1">
                <a:solidFill>
                  <a:srgbClr val="FFFFFF"/>
                </a:solidFill>
                <a:latin typeface="Helvetica Neue Light" pitchFamily="34" charset="0"/>
                <a:ea typeface="Helvetica Neue Light" pitchFamily="34" charset="-122"/>
                <a:cs typeface="Helvetica Neue Light" pitchFamily="34" charset="-120"/>
              </a:rPr>
              <a:t>56%</a:t>
            </a:r>
            <a:endParaRPr lang="en-US" sz="1200"/>
          </a:p>
        </p:txBody>
      </p:sp>
      <p:sp>
        <p:nvSpPr>
          <p:cNvPr id="27" name="Shape 25"/>
          <p:cNvSpPr/>
          <p:nvPr/>
        </p:nvSpPr>
        <p:spPr>
          <a:xfrm>
            <a:off x="7093915" y="4014216"/>
            <a:ext cx="982980" cy="329184"/>
          </a:xfrm>
          <a:prstGeom prst="rect">
            <a:avLst/>
          </a:prstGeom>
          <a:solidFill>
            <a:srgbClr val="9FB6EE"/>
          </a:solidFill>
          <a:ln w="12700">
            <a:solidFill>
              <a:srgbClr val="9FB6EE"/>
            </a:solidFill>
            <a:prstDash val="solid"/>
          </a:ln>
        </p:spPr>
        <p:txBody>
          <a:bodyPr/>
          <a:lstStyle/>
          <a:p>
            <a:endParaRPr lang="en-AU"/>
          </a:p>
        </p:txBody>
      </p:sp>
      <p:sp>
        <p:nvSpPr>
          <p:cNvPr id="28" name="Text 26"/>
          <p:cNvSpPr/>
          <p:nvPr/>
        </p:nvSpPr>
        <p:spPr>
          <a:xfrm>
            <a:off x="7093915" y="4014216"/>
            <a:ext cx="982980" cy="329184"/>
          </a:xfrm>
          <a:prstGeom prst="rect">
            <a:avLst/>
          </a:prstGeom>
          <a:noFill/>
          <a:ln/>
        </p:spPr>
        <p:txBody>
          <a:bodyPr wrap="square" lIns="0" tIns="0" rIns="0" bIns="0" rtlCol="0" anchor="ctr"/>
          <a:lstStyle/>
          <a:p>
            <a:pPr marL="0" indent="0" algn="ctr">
              <a:buNone/>
            </a:pPr>
            <a:r>
              <a:rPr lang="en-US" sz="1200" b="1">
                <a:solidFill>
                  <a:srgbClr val="1F3A7A"/>
                </a:solidFill>
                <a:latin typeface="Helvetica Neue Light" pitchFamily="34" charset="0"/>
                <a:ea typeface="Helvetica Neue Light" pitchFamily="34" charset="-122"/>
                <a:cs typeface="Helvetica Neue Light" pitchFamily="34" charset="-120"/>
              </a:rPr>
              <a:t>25%</a:t>
            </a:r>
            <a:endParaRPr lang="en-US" sz="1200"/>
          </a:p>
        </p:txBody>
      </p:sp>
      <p:sp>
        <p:nvSpPr>
          <p:cNvPr id="29" name="Text 27"/>
          <p:cNvSpPr/>
          <p:nvPr/>
        </p:nvSpPr>
        <p:spPr>
          <a:xfrm>
            <a:off x="9098280" y="4014216"/>
            <a:ext cx="1188720" cy="329184"/>
          </a:xfrm>
          <a:prstGeom prst="rect">
            <a:avLst/>
          </a:prstGeom>
          <a:noFill/>
          <a:ln/>
        </p:spPr>
        <p:txBody>
          <a:bodyPr wrap="square" lIns="0" tIns="0" rIns="0" bIns="0" rtlCol="0" anchor="ctr"/>
          <a:lstStyle/>
          <a:p>
            <a:pPr marL="0" indent="0" algn="r">
              <a:buNone/>
            </a:pPr>
            <a:r>
              <a:rPr lang="en-US" sz="1500" b="1">
                <a:solidFill>
                  <a:srgbClr val="1A1A1A"/>
                </a:solidFill>
                <a:latin typeface="Helvetica Neue Light" pitchFamily="34" charset="0"/>
                <a:ea typeface="Helvetica Neue Light" pitchFamily="34" charset="-122"/>
                <a:cs typeface="Helvetica Neue Light" pitchFamily="34" charset="-120"/>
              </a:rPr>
              <a:t>81%</a:t>
            </a:r>
            <a:endParaRPr lang="en-US" sz="1500"/>
          </a:p>
        </p:txBody>
      </p:sp>
      <p:sp>
        <p:nvSpPr>
          <p:cNvPr id="30" name="Text 28"/>
          <p:cNvSpPr/>
          <p:nvPr/>
        </p:nvSpPr>
        <p:spPr>
          <a:xfrm>
            <a:off x="10378440" y="4014216"/>
            <a:ext cx="850392" cy="329184"/>
          </a:xfrm>
          <a:prstGeom prst="rect">
            <a:avLst/>
          </a:prstGeom>
          <a:noFill/>
          <a:ln/>
        </p:spPr>
        <p:txBody>
          <a:bodyPr wrap="square" lIns="0" tIns="0" rIns="0" bIns="0" rtlCol="0" anchor="ctr"/>
          <a:lstStyle/>
          <a:p>
            <a:pPr marL="0" indent="0" algn="r">
              <a:buNone/>
            </a:pPr>
            <a:r>
              <a:rPr lang="en-US" sz="1300">
                <a:solidFill>
                  <a:srgbClr val="A8AEB8"/>
                </a:solidFill>
                <a:latin typeface="Helvetica Neue Light" pitchFamily="34" charset="0"/>
                <a:ea typeface="Helvetica Neue Light" pitchFamily="34" charset="-122"/>
                <a:cs typeface="Helvetica Neue Light" pitchFamily="34" charset="-120"/>
              </a:rPr>
              <a:t>14%</a:t>
            </a:r>
            <a:endParaRPr lang="en-US" sz="1300"/>
          </a:p>
        </p:txBody>
      </p:sp>
      <p:sp>
        <p:nvSpPr>
          <p:cNvPr id="31" name="Text 29"/>
          <p:cNvSpPr/>
          <p:nvPr/>
        </p:nvSpPr>
        <p:spPr>
          <a:xfrm>
            <a:off x="960120" y="4818888"/>
            <a:ext cx="3749040" cy="411480"/>
          </a:xfrm>
          <a:prstGeom prst="rect">
            <a:avLst/>
          </a:prstGeom>
          <a:noFill/>
          <a:ln/>
        </p:spPr>
        <p:txBody>
          <a:bodyPr wrap="square" lIns="0" tIns="0" rIns="0" bIns="0" rtlCol="0" anchor="ctr"/>
          <a:lstStyle/>
          <a:p>
            <a:pPr marL="0" indent="0">
              <a:lnSpc>
                <a:spcPct val="115000"/>
              </a:lnSpc>
              <a:buNone/>
            </a:pPr>
            <a:r>
              <a:rPr lang="en-US" sz="1350">
                <a:solidFill>
                  <a:srgbClr val="1A1A1A"/>
                </a:solidFill>
                <a:latin typeface="Helvetica Neue Light" pitchFamily="34" charset="0"/>
                <a:ea typeface="Helvetica Neue Light" pitchFamily="34" charset="-122"/>
                <a:cs typeface="Helvetica Neue Light" pitchFamily="34" charset="-120"/>
              </a:rPr>
              <a:t>It doesn’t matter which party is in power</a:t>
            </a:r>
            <a:endParaRPr lang="en-US" sz="1350"/>
          </a:p>
        </p:txBody>
      </p:sp>
      <p:sp>
        <p:nvSpPr>
          <p:cNvPr id="32" name="Shape 30"/>
          <p:cNvSpPr/>
          <p:nvPr/>
        </p:nvSpPr>
        <p:spPr>
          <a:xfrm>
            <a:off x="4892040" y="4855464"/>
            <a:ext cx="825703" cy="329184"/>
          </a:xfrm>
          <a:prstGeom prst="rect">
            <a:avLst/>
          </a:prstGeom>
          <a:solidFill>
            <a:srgbClr val="2251FF"/>
          </a:solidFill>
          <a:ln w="12700">
            <a:solidFill>
              <a:srgbClr val="2251FF"/>
            </a:solidFill>
            <a:prstDash val="solid"/>
          </a:ln>
        </p:spPr>
        <p:txBody>
          <a:bodyPr/>
          <a:lstStyle/>
          <a:p>
            <a:endParaRPr lang="en-AU"/>
          </a:p>
        </p:txBody>
      </p:sp>
      <p:sp>
        <p:nvSpPr>
          <p:cNvPr id="33" name="Text 31"/>
          <p:cNvSpPr/>
          <p:nvPr/>
        </p:nvSpPr>
        <p:spPr>
          <a:xfrm>
            <a:off x="4892040" y="4855464"/>
            <a:ext cx="825703" cy="329184"/>
          </a:xfrm>
          <a:prstGeom prst="rect">
            <a:avLst/>
          </a:prstGeom>
          <a:noFill/>
          <a:ln/>
        </p:spPr>
        <p:txBody>
          <a:bodyPr wrap="square" lIns="0" tIns="0" rIns="0" bIns="0" rtlCol="0" anchor="ctr"/>
          <a:lstStyle/>
          <a:p>
            <a:pPr marL="0" indent="0" algn="ctr">
              <a:buNone/>
            </a:pPr>
            <a:r>
              <a:rPr lang="en-US" sz="1200" b="1">
                <a:solidFill>
                  <a:srgbClr val="FFFFFF"/>
                </a:solidFill>
                <a:latin typeface="Helvetica Neue Light" pitchFamily="34" charset="0"/>
                <a:ea typeface="Helvetica Neue Light" pitchFamily="34" charset="-122"/>
                <a:cs typeface="Helvetica Neue Light" pitchFamily="34" charset="-120"/>
              </a:rPr>
              <a:t>21%</a:t>
            </a:r>
            <a:endParaRPr lang="en-US" sz="1200"/>
          </a:p>
        </p:txBody>
      </p:sp>
      <p:sp>
        <p:nvSpPr>
          <p:cNvPr id="34" name="Shape 32"/>
          <p:cNvSpPr/>
          <p:nvPr/>
        </p:nvSpPr>
        <p:spPr>
          <a:xfrm>
            <a:off x="5717743" y="4855464"/>
            <a:ext cx="1612087" cy="329184"/>
          </a:xfrm>
          <a:prstGeom prst="rect">
            <a:avLst/>
          </a:prstGeom>
          <a:solidFill>
            <a:srgbClr val="9FB6EE"/>
          </a:solidFill>
          <a:ln w="12700">
            <a:solidFill>
              <a:srgbClr val="9FB6EE"/>
            </a:solidFill>
            <a:prstDash val="solid"/>
          </a:ln>
        </p:spPr>
        <p:txBody>
          <a:bodyPr/>
          <a:lstStyle/>
          <a:p>
            <a:endParaRPr lang="en-AU"/>
          </a:p>
        </p:txBody>
      </p:sp>
      <p:sp>
        <p:nvSpPr>
          <p:cNvPr id="35" name="Text 33"/>
          <p:cNvSpPr/>
          <p:nvPr/>
        </p:nvSpPr>
        <p:spPr>
          <a:xfrm>
            <a:off x="5717743" y="4855464"/>
            <a:ext cx="1612087" cy="329184"/>
          </a:xfrm>
          <a:prstGeom prst="rect">
            <a:avLst/>
          </a:prstGeom>
          <a:noFill/>
          <a:ln/>
        </p:spPr>
        <p:txBody>
          <a:bodyPr wrap="square" lIns="0" tIns="0" rIns="0" bIns="0" rtlCol="0" anchor="ctr"/>
          <a:lstStyle/>
          <a:p>
            <a:pPr marL="0" indent="0" algn="ctr">
              <a:buNone/>
            </a:pPr>
            <a:r>
              <a:rPr lang="en-US" sz="1200" b="1">
                <a:solidFill>
                  <a:srgbClr val="1F3A7A"/>
                </a:solidFill>
                <a:latin typeface="Helvetica Neue Light" pitchFamily="34" charset="0"/>
                <a:ea typeface="Helvetica Neue Light" pitchFamily="34" charset="-122"/>
                <a:cs typeface="Helvetica Neue Light" pitchFamily="34" charset="-120"/>
              </a:rPr>
              <a:t>41%</a:t>
            </a:r>
            <a:endParaRPr lang="en-US" sz="1200"/>
          </a:p>
        </p:txBody>
      </p:sp>
      <p:sp>
        <p:nvSpPr>
          <p:cNvPr id="36" name="Text 34"/>
          <p:cNvSpPr/>
          <p:nvPr/>
        </p:nvSpPr>
        <p:spPr>
          <a:xfrm>
            <a:off x="9098280" y="4855464"/>
            <a:ext cx="1188720" cy="329184"/>
          </a:xfrm>
          <a:prstGeom prst="rect">
            <a:avLst/>
          </a:prstGeom>
          <a:noFill/>
          <a:ln/>
        </p:spPr>
        <p:txBody>
          <a:bodyPr wrap="square" lIns="0" tIns="0" rIns="0" bIns="0" rtlCol="0" anchor="ctr"/>
          <a:lstStyle/>
          <a:p>
            <a:pPr marL="0" indent="0" algn="r">
              <a:buNone/>
            </a:pPr>
            <a:r>
              <a:rPr lang="en-US" sz="1500" b="1">
                <a:solidFill>
                  <a:srgbClr val="1A1A1A"/>
                </a:solidFill>
                <a:latin typeface="Helvetica Neue Light" pitchFamily="34" charset="0"/>
                <a:ea typeface="Helvetica Neue Light" pitchFamily="34" charset="-122"/>
                <a:cs typeface="Helvetica Neue Light" pitchFamily="34" charset="-120"/>
              </a:rPr>
              <a:t>62%</a:t>
            </a:r>
            <a:endParaRPr lang="en-US" sz="1500"/>
          </a:p>
        </p:txBody>
      </p:sp>
      <p:sp>
        <p:nvSpPr>
          <p:cNvPr id="37" name="Text 35"/>
          <p:cNvSpPr/>
          <p:nvPr/>
        </p:nvSpPr>
        <p:spPr>
          <a:xfrm>
            <a:off x="10378440" y="4855464"/>
            <a:ext cx="850392" cy="329184"/>
          </a:xfrm>
          <a:prstGeom prst="rect">
            <a:avLst/>
          </a:prstGeom>
          <a:noFill/>
          <a:ln/>
        </p:spPr>
        <p:txBody>
          <a:bodyPr wrap="square" lIns="0" tIns="0" rIns="0" bIns="0" rtlCol="0" anchor="ctr"/>
          <a:lstStyle/>
          <a:p>
            <a:pPr marL="0" indent="0" algn="r">
              <a:buNone/>
            </a:pPr>
            <a:r>
              <a:rPr lang="en-US" sz="1300">
                <a:solidFill>
                  <a:srgbClr val="A8AEB8"/>
                </a:solidFill>
                <a:latin typeface="Helvetica Neue Light" pitchFamily="34" charset="0"/>
                <a:ea typeface="Helvetica Neue Light" pitchFamily="34" charset="-122"/>
                <a:cs typeface="Helvetica Neue Light" pitchFamily="34" charset="-120"/>
              </a:rPr>
              <a:t>36%</a:t>
            </a:r>
            <a:endParaRPr lang="en-US" sz="1300"/>
          </a:p>
        </p:txBody>
      </p:sp>
      <p:sp>
        <p:nvSpPr>
          <p:cNvPr id="40" name="Text 38"/>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41" name="Text 39"/>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29</a:t>
            </a:r>
            <a:endParaRPr lang="en-US" sz="95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2</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The country, as they see it</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The nation's direction, their own finances, and the political system</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20</a:t>
            </a:r>
            <a:endParaRPr lang="en-US" sz="95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Australia is on the wrong track.</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Is Australia heading in the right direction, or is it on the wrong track?</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91%</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say the country is on the wrong track</a:t>
            </a:r>
            <a:endParaRPr lang="en-US" sz="150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Just 2% say Australia is heading in the right direction. </a:t>
            </a:r>
          </a:p>
          <a:p>
            <a:pPr marL="0" indent="0">
              <a:lnSpc>
                <a:spcPct val="128000"/>
              </a:lnSpc>
              <a:buNone/>
            </a:pPr>
            <a:endParaRPr lang="en-US" sz="1250">
              <a:solidFill>
                <a:srgbClr val="6E7480"/>
              </a:solidFill>
              <a:latin typeface="Helvetica Neue Light" pitchFamily="34" charset="0"/>
              <a:ea typeface="Helvetica Neue Light" pitchFamily="34" charset="-122"/>
              <a:cs typeface="Helvetica Neue Light" pitchFamily="34" charset="-120"/>
            </a:endParaRPr>
          </a:p>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Nationally in August, 62%  of all voters said wrong track and 24% right direction.</a:t>
            </a:r>
            <a:endParaRPr lang="en-US" sz="1250"/>
          </a:p>
        </p:txBody>
      </p:sp>
      <p:sp>
        <p:nvSpPr>
          <p:cNvPr id="7" name="Text 5"/>
          <p:cNvSpPr/>
          <p:nvPr/>
        </p:nvSpPr>
        <p:spPr>
          <a:xfrm>
            <a:off x="6035040" y="2743200"/>
            <a:ext cx="246888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Wrong track</a:t>
            </a:r>
            <a:endParaRPr lang="en-US" sz="1350"/>
          </a:p>
        </p:txBody>
      </p:sp>
      <p:sp>
        <p:nvSpPr>
          <p:cNvPr id="8" name="Shape 6"/>
          <p:cNvSpPr/>
          <p:nvPr/>
        </p:nvSpPr>
        <p:spPr>
          <a:xfrm>
            <a:off x="8823960" y="2926080"/>
            <a:ext cx="2452517"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1395349" y="274320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91%</a:t>
            </a:r>
            <a:endParaRPr lang="en-US" sz="1350"/>
          </a:p>
        </p:txBody>
      </p:sp>
      <p:sp>
        <p:nvSpPr>
          <p:cNvPr id="10" name="Text 8"/>
          <p:cNvSpPr/>
          <p:nvPr/>
        </p:nvSpPr>
        <p:spPr>
          <a:xfrm>
            <a:off x="6035040" y="3383280"/>
            <a:ext cx="246888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Unsure</a:t>
            </a:r>
            <a:endParaRPr lang="en-US" sz="1350"/>
          </a:p>
        </p:txBody>
      </p:sp>
      <p:sp>
        <p:nvSpPr>
          <p:cNvPr id="11" name="Shape 9"/>
          <p:cNvSpPr/>
          <p:nvPr/>
        </p:nvSpPr>
        <p:spPr>
          <a:xfrm>
            <a:off x="8823960" y="3566160"/>
            <a:ext cx="188655"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9131487" y="338328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a:t>
            </a:r>
            <a:endParaRPr lang="en-US" sz="1350"/>
          </a:p>
        </p:txBody>
      </p:sp>
      <p:sp>
        <p:nvSpPr>
          <p:cNvPr id="13" name="Text 11"/>
          <p:cNvSpPr/>
          <p:nvPr/>
        </p:nvSpPr>
        <p:spPr>
          <a:xfrm>
            <a:off x="6035040" y="4023360"/>
            <a:ext cx="246888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Right direction</a:t>
            </a:r>
            <a:endParaRPr lang="en-US" sz="1350"/>
          </a:p>
        </p:txBody>
      </p:sp>
      <p:sp>
        <p:nvSpPr>
          <p:cNvPr id="14" name="Shape 12"/>
          <p:cNvSpPr/>
          <p:nvPr/>
        </p:nvSpPr>
        <p:spPr>
          <a:xfrm>
            <a:off x="8823960" y="4206240"/>
            <a:ext cx="53901"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8996733" y="402336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a:t>
            </a:r>
            <a:endParaRPr lang="en-US" sz="1350"/>
          </a:p>
        </p:txBody>
      </p:sp>
      <p:sp>
        <p:nvSpPr>
          <p:cNvPr id="17" name="Text 15"/>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18" name="Text 16"/>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21</a:t>
            </a:r>
            <a:endParaRPr lang="en-US" sz="95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a:lnSpc>
                <a:spcPct val="110000"/>
              </a:lnSpc>
            </a:pPr>
            <a:r>
              <a:rPr lang="en-US" sz="2500">
                <a:solidFill>
                  <a:srgbClr val="1A1A1A"/>
                </a:solidFill>
                <a:latin typeface="Avenir" pitchFamily="34" charset="0"/>
                <a:ea typeface="Avenir" pitchFamily="34" charset="-122"/>
                <a:cs typeface="Avenir" pitchFamily="34" charset="-120"/>
              </a:rPr>
              <a:t>Australia is on the wrong track because: .</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Why do you say that? What are your reasons?   (Answered in their own words.)</a:t>
            </a:r>
            <a:endParaRPr lang="en-US" sz="1250"/>
          </a:p>
        </p:txBody>
      </p:sp>
      <p:sp>
        <p:nvSpPr>
          <p:cNvPr id="4" name="Text 2"/>
          <p:cNvSpPr/>
          <p:nvPr/>
        </p:nvSpPr>
        <p:spPr>
          <a:xfrm>
            <a:off x="960120" y="2468880"/>
            <a:ext cx="4572000" cy="42976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Immigration</a:t>
            </a:r>
            <a:endParaRPr lang="en-US" sz="1350"/>
          </a:p>
        </p:txBody>
      </p:sp>
      <p:sp>
        <p:nvSpPr>
          <p:cNvPr id="5" name="Shape 3"/>
          <p:cNvSpPr/>
          <p:nvPr/>
        </p:nvSpPr>
        <p:spPr>
          <a:xfrm>
            <a:off x="5852160" y="2583180"/>
            <a:ext cx="3905794" cy="201168"/>
          </a:xfrm>
          <a:prstGeom prst="rect">
            <a:avLst/>
          </a:prstGeom>
          <a:solidFill>
            <a:srgbClr val="2251FF"/>
          </a:solidFill>
          <a:ln w="12700">
            <a:solidFill>
              <a:srgbClr val="2251FF"/>
            </a:solidFill>
            <a:prstDash val="solid"/>
          </a:ln>
        </p:spPr>
        <p:txBody>
          <a:bodyPr/>
          <a:lstStyle/>
          <a:p>
            <a:endParaRPr lang="en-AU"/>
          </a:p>
        </p:txBody>
      </p:sp>
      <p:sp>
        <p:nvSpPr>
          <p:cNvPr id="6" name="Text 4"/>
          <p:cNvSpPr/>
          <p:nvPr/>
        </p:nvSpPr>
        <p:spPr>
          <a:xfrm>
            <a:off x="9876826" y="2468880"/>
            <a:ext cx="868680" cy="42976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39%</a:t>
            </a:r>
            <a:endParaRPr lang="en-US" sz="1350"/>
          </a:p>
        </p:txBody>
      </p:sp>
      <p:sp>
        <p:nvSpPr>
          <p:cNvPr id="7" name="Text 5"/>
          <p:cNvSpPr/>
          <p:nvPr/>
        </p:nvSpPr>
        <p:spPr>
          <a:xfrm>
            <a:off x="960120" y="2971800"/>
            <a:ext cx="4572000" cy="42976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Cost of living and prices</a:t>
            </a:r>
            <a:endParaRPr lang="en-US" sz="1350"/>
          </a:p>
        </p:txBody>
      </p:sp>
      <p:sp>
        <p:nvSpPr>
          <p:cNvPr id="8" name="Shape 6"/>
          <p:cNvSpPr/>
          <p:nvPr/>
        </p:nvSpPr>
        <p:spPr>
          <a:xfrm>
            <a:off x="5852160" y="3086100"/>
            <a:ext cx="3505200"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9476232" y="2971800"/>
            <a:ext cx="868680" cy="42976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35%</a:t>
            </a:r>
            <a:endParaRPr lang="en-US" sz="1350"/>
          </a:p>
        </p:txBody>
      </p:sp>
      <p:sp>
        <p:nvSpPr>
          <p:cNvPr id="10" name="Text 8"/>
          <p:cNvSpPr/>
          <p:nvPr/>
        </p:nvSpPr>
        <p:spPr>
          <a:xfrm>
            <a:off x="960120" y="3474720"/>
            <a:ext cx="4572000" cy="42976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Politicians and government</a:t>
            </a:r>
            <a:endParaRPr lang="en-US" sz="1350"/>
          </a:p>
        </p:txBody>
      </p:sp>
      <p:sp>
        <p:nvSpPr>
          <p:cNvPr id="11" name="Shape 9"/>
          <p:cNvSpPr/>
          <p:nvPr/>
        </p:nvSpPr>
        <p:spPr>
          <a:xfrm>
            <a:off x="5852160" y="3589020"/>
            <a:ext cx="3204754"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9175786" y="3474720"/>
            <a:ext cx="868680" cy="42976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32%</a:t>
            </a:r>
            <a:endParaRPr lang="en-US" sz="1350"/>
          </a:p>
        </p:txBody>
      </p:sp>
      <p:sp>
        <p:nvSpPr>
          <p:cNvPr id="13" name="Text 11"/>
          <p:cNvSpPr/>
          <p:nvPr/>
        </p:nvSpPr>
        <p:spPr>
          <a:xfrm>
            <a:off x="960120" y="3977640"/>
            <a:ext cx="4572000" cy="42976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The economy and debt</a:t>
            </a:r>
            <a:endParaRPr lang="en-US" sz="1350"/>
          </a:p>
        </p:txBody>
      </p:sp>
      <p:sp>
        <p:nvSpPr>
          <p:cNvPr id="14" name="Shape 12"/>
          <p:cNvSpPr/>
          <p:nvPr/>
        </p:nvSpPr>
        <p:spPr>
          <a:xfrm>
            <a:off x="5852160" y="4091940"/>
            <a:ext cx="2603863"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8574895" y="3977640"/>
            <a:ext cx="868680" cy="42976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26%</a:t>
            </a:r>
            <a:endParaRPr lang="en-US" sz="1350"/>
          </a:p>
        </p:txBody>
      </p:sp>
      <p:sp>
        <p:nvSpPr>
          <p:cNvPr id="16" name="Text 14"/>
          <p:cNvSpPr/>
          <p:nvPr/>
        </p:nvSpPr>
        <p:spPr>
          <a:xfrm>
            <a:off x="960120" y="4480560"/>
            <a:ext cx="4572000" cy="42976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Housing</a:t>
            </a:r>
            <a:endParaRPr lang="en-US" sz="1350"/>
          </a:p>
        </p:txBody>
      </p:sp>
      <p:sp>
        <p:nvSpPr>
          <p:cNvPr id="17" name="Shape 15"/>
          <p:cNvSpPr/>
          <p:nvPr/>
        </p:nvSpPr>
        <p:spPr>
          <a:xfrm>
            <a:off x="5852160" y="4594860"/>
            <a:ext cx="1702526"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7673558" y="4480560"/>
            <a:ext cx="868680" cy="42976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17%</a:t>
            </a:r>
            <a:endParaRPr lang="en-US" sz="1350"/>
          </a:p>
        </p:txBody>
      </p:sp>
      <p:sp>
        <p:nvSpPr>
          <p:cNvPr id="19" name="Text 17"/>
          <p:cNvSpPr/>
          <p:nvPr/>
        </p:nvSpPr>
        <p:spPr>
          <a:xfrm>
            <a:off x="960120" y="4983480"/>
            <a:ext cx="4572000" cy="42976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Crime and safety</a:t>
            </a:r>
            <a:endParaRPr lang="en-US" sz="1350"/>
          </a:p>
        </p:txBody>
      </p:sp>
      <p:sp>
        <p:nvSpPr>
          <p:cNvPr id="20" name="Shape 18"/>
          <p:cNvSpPr/>
          <p:nvPr/>
        </p:nvSpPr>
        <p:spPr>
          <a:xfrm>
            <a:off x="5852160" y="5097780"/>
            <a:ext cx="1201783"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7172815" y="4983480"/>
            <a:ext cx="868680" cy="42976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12%</a:t>
            </a:r>
            <a:endParaRPr lang="en-US" sz="1350"/>
          </a:p>
        </p:txBody>
      </p:sp>
      <p:sp>
        <p:nvSpPr>
          <p:cNvPr id="22" name="Text 20"/>
          <p:cNvSpPr/>
          <p:nvPr/>
        </p:nvSpPr>
        <p:spPr>
          <a:xfrm>
            <a:off x="960120" y="5623560"/>
            <a:ext cx="8229600" cy="274320"/>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One answer can raise several themes, so these do not add to 100.</a:t>
            </a:r>
            <a:endParaRPr lang="en-US" sz="1200"/>
          </a:p>
        </p:txBody>
      </p:sp>
      <p:sp>
        <p:nvSpPr>
          <p:cNvPr id="24" name="Text 22"/>
          <p:cNvSpPr/>
          <p:nvPr/>
        </p:nvSpPr>
        <p:spPr>
          <a:xfrm>
            <a:off x="960120" y="6460355"/>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5" name="Text 23"/>
          <p:cNvSpPr/>
          <p:nvPr/>
        </p:nvSpPr>
        <p:spPr>
          <a:xfrm>
            <a:off x="10680192" y="6460355"/>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22</a:t>
            </a:r>
            <a:endParaRPr lang="en-US" sz="950"/>
          </a:p>
        </p:txBody>
      </p:sp>
      <p:sp>
        <p:nvSpPr>
          <p:cNvPr id="26" name="TextBox 25">
            <a:extLst>
              <a:ext uri="{FF2B5EF4-FFF2-40B4-BE49-F238E27FC236}">
                <a16:creationId xmlns:a16="http://schemas.microsoft.com/office/drawing/2014/main" id="{CF5367DF-43B5-A658-90D9-FC7ECA1047E2}"/>
              </a:ext>
            </a:extLst>
          </p:cNvPr>
          <p:cNvSpPr txBox="1"/>
          <p:nvPr/>
        </p:nvSpPr>
        <p:spPr>
          <a:xfrm>
            <a:off x="5780315" y="5623560"/>
            <a:ext cx="6094324" cy="800219"/>
          </a:xfrm>
          <a:prstGeom prst="rect">
            <a:avLst/>
          </a:prstGeom>
          <a:noFill/>
        </p:spPr>
        <p:txBody>
          <a:bodyPr wrap="square">
            <a:spAutoFit/>
          </a:bodyPr>
          <a:lstStyle/>
          <a:p>
            <a:r>
              <a:rPr lang="en-AU" i="1"/>
              <a:t>"</a:t>
            </a:r>
            <a:r>
              <a:rPr lang="en-AU" sz="1400" i="1"/>
              <a:t>The government is allowing too much immigration leading to high cost of living and also disadvantaging the senior citizens."</a:t>
            </a:r>
            <a:br>
              <a:rPr lang="en-AU" sz="1400"/>
            </a:br>
            <a:r>
              <a:rPr lang="en-AU" sz="1400"/>
              <a:t>— Man, 65+, Perth</a:t>
            </a:r>
            <a:endParaRPr lang="en-AU"/>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What they mean when they say immigration.</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Drawn from open-ended questions, wherever immigration was raised in their own words.</a:t>
            </a:r>
            <a:endParaRPr lang="en-US" sz="1250"/>
          </a:p>
        </p:txBody>
      </p:sp>
      <p:sp>
        <p:nvSpPr>
          <p:cNvPr id="4" name="Text 2"/>
          <p:cNvSpPr/>
          <p:nvPr/>
        </p:nvSpPr>
        <p:spPr>
          <a:xfrm>
            <a:off x="960120" y="237744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The sheer number — “too many, cut it, pause it”</a:t>
            </a:r>
            <a:endParaRPr lang="en-US" sz="1350"/>
          </a:p>
        </p:txBody>
      </p:sp>
      <p:sp>
        <p:nvSpPr>
          <p:cNvPr id="5" name="Shape 3"/>
          <p:cNvSpPr/>
          <p:nvPr/>
        </p:nvSpPr>
        <p:spPr>
          <a:xfrm>
            <a:off x="6035040" y="2423160"/>
            <a:ext cx="3584448" cy="201168"/>
          </a:xfrm>
          <a:prstGeom prst="rect">
            <a:avLst/>
          </a:prstGeom>
          <a:solidFill>
            <a:srgbClr val="2251FF"/>
          </a:solidFill>
          <a:ln w="12700">
            <a:solidFill>
              <a:srgbClr val="2251FF"/>
            </a:solidFill>
            <a:prstDash val="solid"/>
          </a:ln>
        </p:spPr>
        <p:txBody>
          <a:bodyPr/>
          <a:lstStyle/>
          <a:p>
            <a:endParaRPr lang="en-AU"/>
          </a:p>
        </p:txBody>
      </p:sp>
      <p:sp>
        <p:nvSpPr>
          <p:cNvPr id="6" name="Text 4"/>
          <p:cNvSpPr/>
          <p:nvPr/>
        </p:nvSpPr>
        <p:spPr>
          <a:xfrm>
            <a:off x="9738360" y="237744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42%</a:t>
            </a:r>
            <a:endParaRPr lang="en-US" sz="1350"/>
          </a:p>
        </p:txBody>
      </p:sp>
      <p:sp>
        <p:nvSpPr>
          <p:cNvPr id="7" name="Text 5"/>
          <p:cNvSpPr/>
          <p:nvPr/>
        </p:nvSpPr>
        <p:spPr>
          <a:xfrm>
            <a:off x="960120" y="274320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Housing and services under strain</a:t>
            </a:r>
            <a:endParaRPr lang="en-US" sz="1350"/>
          </a:p>
        </p:txBody>
      </p:sp>
      <p:sp>
        <p:nvSpPr>
          <p:cNvPr id="8" name="Shape 6"/>
          <p:cNvSpPr/>
          <p:nvPr/>
        </p:nvSpPr>
        <p:spPr>
          <a:xfrm>
            <a:off x="6035040" y="2788920"/>
            <a:ext cx="2389632"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8543544" y="274320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28%</a:t>
            </a:r>
            <a:endParaRPr lang="en-US" sz="1350"/>
          </a:p>
        </p:txBody>
      </p:sp>
      <p:sp>
        <p:nvSpPr>
          <p:cNvPr id="10" name="Text 8"/>
          <p:cNvSpPr/>
          <p:nvPr/>
        </p:nvSpPr>
        <p:spPr>
          <a:xfrm>
            <a:off x="960120" y="310896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Crime and safety</a:t>
            </a:r>
            <a:endParaRPr lang="en-US" sz="1350"/>
          </a:p>
        </p:txBody>
      </p:sp>
      <p:sp>
        <p:nvSpPr>
          <p:cNvPr id="11" name="Shape 9"/>
          <p:cNvSpPr/>
          <p:nvPr/>
        </p:nvSpPr>
        <p:spPr>
          <a:xfrm>
            <a:off x="6035040" y="3154680"/>
            <a:ext cx="1450848"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7604760" y="310896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17%</a:t>
            </a:r>
            <a:endParaRPr lang="en-US" sz="1350"/>
          </a:p>
        </p:txBody>
      </p:sp>
      <p:sp>
        <p:nvSpPr>
          <p:cNvPr id="13" name="Text 11"/>
          <p:cNvSpPr/>
          <p:nvPr/>
        </p:nvSpPr>
        <p:spPr>
          <a:xfrm>
            <a:off x="960120" y="347472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Culture and assimilation</a:t>
            </a:r>
            <a:endParaRPr lang="en-US" sz="1350"/>
          </a:p>
        </p:txBody>
      </p:sp>
      <p:sp>
        <p:nvSpPr>
          <p:cNvPr id="14" name="Shape 12"/>
          <p:cNvSpPr/>
          <p:nvPr/>
        </p:nvSpPr>
        <p:spPr>
          <a:xfrm>
            <a:off x="6035040" y="3520440"/>
            <a:ext cx="768096"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6922008" y="347472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a:t>
            </a:r>
            <a:endParaRPr lang="en-US" sz="1350"/>
          </a:p>
        </p:txBody>
      </p:sp>
      <p:sp>
        <p:nvSpPr>
          <p:cNvPr id="16" name="Text 14"/>
          <p:cNvSpPr/>
          <p:nvPr/>
        </p:nvSpPr>
        <p:spPr>
          <a:xfrm>
            <a:off x="960120" y="384048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Deporting people here illegally</a:t>
            </a:r>
            <a:endParaRPr lang="en-US" sz="1350"/>
          </a:p>
        </p:txBody>
      </p:sp>
      <p:sp>
        <p:nvSpPr>
          <p:cNvPr id="17" name="Shape 15"/>
          <p:cNvSpPr/>
          <p:nvPr/>
        </p:nvSpPr>
        <p:spPr>
          <a:xfrm>
            <a:off x="6035040" y="3886200"/>
            <a:ext cx="682752"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6836664" y="384048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8%</a:t>
            </a:r>
            <a:endParaRPr lang="en-US" sz="1350"/>
          </a:p>
        </p:txBody>
      </p:sp>
      <p:sp>
        <p:nvSpPr>
          <p:cNvPr id="19" name="Text 17"/>
          <p:cNvSpPr/>
          <p:nvPr/>
        </p:nvSpPr>
        <p:spPr>
          <a:xfrm>
            <a:off x="960120" y="420624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Muslims and Islam specifically</a:t>
            </a:r>
            <a:endParaRPr lang="en-US" sz="1350"/>
          </a:p>
        </p:txBody>
      </p:sp>
      <p:sp>
        <p:nvSpPr>
          <p:cNvPr id="20" name="Shape 18"/>
          <p:cNvSpPr/>
          <p:nvPr/>
        </p:nvSpPr>
        <p:spPr>
          <a:xfrm>
            <a:off x="6035040" y="4251960"/>
            <a:ext cx="426720"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6580632" y="420624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5%</a:t>
            </a:r>
            <a:endParaRPr lang="en-US" sz="1350"/>
          </a:p>
        </p:txBody>
      </p:sp>
      <p:sp>
        <p:nvSpPr>
          <p:cNvPr id="22" name="Text 20"/>
          <p:cNvSpPr/>
          <p:nvPr/>
        </p:nvSpPr>
        <p:spPr>
          <a:xfrm>
            <a:off x="960120" y="457200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Migrants on welfare</a:t>
            </a:r>
            <a:endParaRPr lang="en-US" sz="1350"/>
          </a:p>
        </p:txBody>
      </p:sp>
      <p:sp>
        <p:nvSpPr>
          <p:cNvPr id="23" name="Shape 21"/>
          <p:cNvSpPr/>
          <p:nvPr/>
        </p:nvSpPr>
        <p:spPr>
          <a:xfrm>
            <a:off x="6035040" y="4617720"/>
            <a:ext cx="341376" cy="201168"/>
          </a:xfrm>
          <a:prstGeom prst="rect">
            <a:avLst/>
          </a:prstGeom>
          <a:solidFill>
            <a:srgbClr val="2251FF"/>
          </a:solidFill>
          <a:ln w="12700">
            <a:solidFill>
              <a:srgbClr val="2251FF"/>
            </a:solidFill>
            <a:prstDash val="solid"/>
          </a:ln>
        </p:spPr>
        <p:txBody>
          <a:bodyPr/>
          <a:lstStyle/>
          <a:p>
            <a:endParaRPr lang="en-AU"/>
          </a:p>
        </p:txBody>
      </p:sp>
      <p:sp>
        <p:nvSpPr>
          <p:cNvPr id="24" name="Text 22"/>
          <p:cNvSpPr/>
          <p:nvPr/>
        </p:nvSpPr>
        <p:spPr>
          <a:xfrm>
            <a:off x="6495288" y="457200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4%</a:t>
            </a:r>
            <a:endParaRPr lang="en-US" sz="1350"/>
          </a:p>
        </p:txBody>
      </p:sp>
      <p:sp>
        <p:nvSpPr>
          <p:cNvPr id="25" name="Text 23"/>
          <p:cNvSpPr/>
          <p:nvPr/>
        </p:nvSpPr>
        <p:spPr>
          <a:xfrm>
            <a:off x="960120" y="493776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Boats and the border</a:t>
            </a:r>
            <a:endParaRPr lang="en-US" sz="1350"/>
          </a:p>
        </p:txBody>
      </p:sp>
      <p:sp>
        <p:nvSpPr>
          <p:cNvPr id="26" name="Shape 24"/>
          <p:cNvSpPr/>
          <p:nvPr/>
        </p:nvSpPr>
        <p:spPr>
          <a:xfrm>
            <a:off x="6035040" y="4983480"/>
            <a:ext cx="341376" cy="201168"/>
          </a:xfrm>
          <a:prstGeom prst="rect">
            <a:avLst/>
          </a:prstGeom>
          <a:solidFill>
            <a:srgbClr val="2251FF"/>
          </a:solidFill>
          <a:ln w="12700">
            <a:solidFill>
              <a:srgbClr val="2251FF"/>
            </a:solidFill>
            <a:prstDash val="solid"/>
          </a:ln>
        </p:spPr>
        <p:txBody>
          <a:bodyPr/>
          <a:lstStyle/>
          <a:p>
            <a:endParaRPr lang="en-AU"/>
          </a:p>
        </p:txBody>
      </p:sp>
      <p:sp>
        <p:nvSpPr>
          <p:cNvPr id="27" name="Text 25"/>
          <p:cNvSpPr/>
          <p:nvPr/>
        </p:nvSpPr>
        <p:spPr>
          <a:xfrm>
            <a:off x="6495288" y="493776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4%</a:t>
            </a:r>
            <a:endParaRPr lang="en-US" sz="1350"/>
          </a:p>
        </p:txBody>
      </p:sp>
      <p:sp>
        <p:nvSpPr>
          <p:cNvPr id="28" name="Text 26"/>
          <p:cNvSpPr/>
          <p:nvPr/>
        </p:nvSpPr>
        <p:spPr>
          <a:xfrm>
            <a:off x="960120" y="5303520"/>
            <a:ext cx="475488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Jobs and wages</a:t>
            </a:r>
            <a:endParaRPr lang="en-US" sz="1350"/>
          </a:p>
        </p:txBody>
      </p:sp>
      <p:sp>
        <p:nvSpPr>
          <p:cNvPr id="29" name="Shape 27"/>
          <p:cNvSpPr/>
          <p:nvPr/>
        </p:nvSpPr>
        <p:spPr>
          <a:xfrm>
            <a:off x="6035040" y="5349240"/>
            <a:ext cx="256032" cy="201168"/>
          </a:xfrm>
          <a:prstGeom prst="rect">
            <a:avLst/>
          </a:prstGeom>
          <a:solidFill>
            <a:srgbClr val="2251FF"/>
          </a:solidFill>
          <a:ln w="12700">
            <a:solidFill>
              <a:srgbClr val="2251FF"/>
            </a:solidFill>
            <a:prstDash val="solid"/>
          </a:ln>
        </p:spPr>
        <p:txBody>
          <a:bodyPr/>
          <a:lstStyle/>
          <a:p>
            <a:endParaRPr lang="en-AU"/>
          </a:p>
        </p:txBody>
      </p:sp>
      <p:sp>
        <p:nvSpPr>
          <p:cNvPr id="30" name="Text 28"/>
          <p:cNvSpPr/>
          <p:nvPr/>
        </p:nvSpPr>
        <p:spPr>
          <a:xfrm>
            <a:off x="6409944" y="5303520"/>
            <a:ext cx="868680" cy="29260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a:t>
            </a:r>
            <a:endParaRPr lang="en-US" sz="1350"/>
          </a:p>
        </p:txBody>
      </p:sp>
      <p:sp>
        <p:nvSpPr>
          <p:cNvPr id="32" name="Text 30"/>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3" name="Text 31"/>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26</a:t>
            </a:r>
            <a:endParaRPr lang="en-US" sz="95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r>
              <a:rPr lang="en-US" sz="2800">
                <a:solidFill>
                  <a:srgbClr val="1A1A1A"/>
                </a:solidFill>
                <a:latin typeface="Helvetica Neue Light" pitchFamily="34" charset="0"/>
                <a:ea typeface="Helvetica Neue Light" pitchFamily="34" charset="-122"/>
                <a:cs typeface="Helvetica Neue Light" pitchFamily="34" charset="-120"/>
              </a:rPr>
              <a:t>Immigration is changing Australia’s culture and identity too much</a:t>
            </a:r>
            <a:endParaRPr lang="en-US" sz="2800"/>
          </a:p>
        </p:txBody>
      </p:sp>
      <p:sp>
        <p:nvSpPr>
          <p:cNvPr id="3" name="Text 1"/>
          <p:cNvSpPr/>
          <p:nvPr/>
        </p:nvSpPr>
        <p:spPr>
          <a:xfrm>
            <a:off x="960120" y="1123784"/>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Which is closer to your reason for wanting lower immigration?</a:t>
            </a:r>
            <a:endParaRPr lang="en-US" sz="1250"/>
          </a:p>
        </p:txBody>
      </p:sp>
      <p:sp>
        <p:nvSpPr>
          <p:cNvPr id="4" name="Text 2"/>
          <p:cNvSpPr/>
          <p:nvPr/>
        </p:nvSpPr>
        <p:spPr>
          <a:xfrm>
            <a:off x="6400800" y="2468880"/>
            <a:ext cx="1554480" cy="292608"/>
          </a:xfrm>
          <a:prstGeom prst="rect">
            <a:avLst/>
          </a:prstGeom>
          <a:noFill/>
          <a:ln/>
        </p:spPr>
        <p:txBody>
          <a:bodyPr wrap="square" lIns="0" tIns="0" rIns="0" bIns="0" rtlCol="0" anchor="ctr"/>
          <a:lstStyle/>
          <a:p>
            <a:pPr marL="0" indent="0" algn="r">
              <a:buNone/>
            </a:pPr>
            <a:r>
              <a:rPr lang="en-US" sz="1050" b="1" kern="0" spc="60">
                <a:solidFill>
                  <a:srgbClr val="2251FF"/>
                </a:solidFill>
                <a:latin typeface="Helvetica Neue Light" pitchFamily="34" charset="0"/>
                <a:ea typeface="Helvetica Neue Light" pitchFamily="34" charset="-122"/>
                <a:cs typeface="Helvetica Neue Light" pitchFamily="34" charset="-120"/>
              </a:rPr>
              <a:t>ALL ONE NATION</a:t>
            </a:r>
            <a:endParaRPr lang="en-US" sz="1050"/>
          </a:p>
        </p:txBody>
      </p:sp>
      <p:sp>
        <p:nvSpPr>
          <p:cNvPr id="5" name="Text 3"/>
          <p:cNvSpPr/>
          <p:nvPr/>
        </p:nvSpPr>
        <p:spPr>
          <a:xfrm>
            <a:off x="8503920" y="2468880"/>
            <a:ext cx="1737360" cy="292608"/>
          </a:xfrm>
          <a:prstGeom prst="rect">
            <a:avLst/>
          </a:prstGeom>
          <a:noFill/>
          <a:ln/>
        </p:spPr>
        <p:txBody>
          <a:bodyPr wrap="square" lIns="0" tIns="0" rIns="0" bIns="0" rtlCol="0" anchor="ctr"/>
          <a:lstStyle/>
          <a:p>
            <a:pPr marL="0" indent="0" algn="r">
              <a:buNone/>
            </a:pPr>
            <a:r>
              <a:rPr lang="en-US" sz="1050" b="1" kern="0" spc="60">
                <a:solidFill>
                  <a:schemeClr val="accent2"/>
                </a:solidFill>
                <a:latin typeface="Helvetica Neue Light" pitchFamily="34" charset="0"/>
                <a:ea typeface="Helvetica Neue Light" pitchFamily="34" charset="-122"/>
                <a:cs typeface="Helvetica Neue Light" pitchFamily="34" charset="-120"/>
              </a:rPr>
              <a:t>RAISED IT THEMSELVES</a:t>
            </a:r>
            <a:endParaRPr lang="en-US" sz="1050">
              <a:solidFill>
                <a:schemeClr val="accent2"/>
              </a:solidFill>
            </a:endParaRPr>
          </a:p>
        </p:txBody>
      </p:sp>
      <p:sp>
        <p:nvSpPr>
          <p:cNvPr id="6" name="Shape 4"/>
          <p:cNvSpPr/>
          <p:nvPr/>
        </p:nvSpPr>
        <p:spPr>
          <a:xfrm>
            <a:off x="960120" y="2798064"/>
            <a:ext cx="9281160" cy="10973"/>
          </a:xfrm>
          <a:prstGeom prst="rect">
            <a:avLst/>
          </a:prstGeom>
          <a:solidFill>
            <a:srgbClr val="1A1A1A"/>
          </a:solidFill>
          <a:ln w="12700">
            <a:solidFill>
              <a:srgbClr val="1A1A1A"/>
            </a:solidFill>
            <a:prstDash val="solid"/>
          </a:ln>
        </p:spPr>
        <p:txBody>
          <a:bodyPr/>
          <a:lstStyle/>
          <a:p>
            <a:endParaRPr lang="en-AU"/>
          </a:p>
        </p:txBody>
      </p:sp>
      <p:sp>
        <p:nvSpPr>
          <p:cNvPr id="7" name="Text 5"/>
          <p:cNvSpPr/>
          <p:nvPr/>
        </p:nvSpPr>
        <p:spPr>
          <a:xfrm>
            <a:off x="960120" y="2980944"/>
            <a:ext cx="4937760" cy="630936"/>
          </a:xfrm>
          <a:prstGeom prst="rect">
            <a:avLst/>
          </a:prstGeom>
          <a:noFill/>
          <a:ln/>
        </p:spPr>
        <p:txBody>
          <a:bodyPr wrap="square" lIns="0" tIns="0" rIns="0" bIns="0" rtlCol="0" anchor="ctr"/>
          <a:lstStyle/>
          <a:p>
            <a:pPr marL="0" indent="0">
              <a:buNone/>
            </a:pPr>
            <a:r>
              <a:rPr lang="en-US" sz="1300" b="1">
                <a:solidFill>
                  <a:srgbClr val="1A1A1A"/>
                </a:solidFill>
                <a:latin typeface="Helvetica Neue Light" pitchFamily="34" charset="0"/>
                <a:ea typeface="Helvetica Neue Light" pitchFamily="34" charset="-122"/>
                <a:cs typeface="Helvetica Neue Light" pitchFamily="34" charset="-120"/>
              </a:rPr>
              <a:t>Immigration is changing Australia’s culture and identity too much</a:t>
            </a:r>
            <a:endParaRPr lang="en-US" sz="1300" b="1"/>
          </a:p>
        </p:txBody>
      </p:sp>
      <p:sp>
        <p:nvSpPr>
          <p:cNvPr id="8" name="Text 6"/>
          <p:cNvSpPr/>
          <p:nvPr/>
        </p:nvSpPr>
        <p:spPr>
          <a:xfrm>
            <a:off x="6400800" y="2980944"/>
            <a:ext cx="1554480" cy="630936"/>
          </a:xfrm>
          <a:prstGeom prst="rect">
            <a:avLst/>
          </a:prstGeom>
          <a:noFill/>
          <a:ln/>
        </p:spPr>
        <p:txBody>
          <a:bodyPr wrap="square" lIns="0" tIns="0" rIns="0" bIns="0" rtlCol="0" anchor="ctr"/>
          <a:lstStyle/>
          <a:p>
            <a:pPr marL="0" indent="0" algn="r">
              <a:buNone/>
            </a:pPr>
            <a:r>
              <a:rPr lang="en-US" b="1">
                <a:solidFill>
                  <a:srgbClr val="2251FF"/>
                </a:solidFill>
                <a:latin typeface="Helvetica Neue Light" pitchFamily="34" charset="0"/>
                <a:ea typeface="Helvetica Neue Light" pitchFamily="34" charset="-122"/>
                <a:cs typeface="Helvetica Neue Light" pitchFamily="34" charset="-120"/>
              </a:rPr>
              <a:t>57%</a:t>
            </a:r>
            <a:endParaRPr lang="en-US" b="1"/>
          </a:p>
        </p:txBody>
      </p:sp>
      <p:sp>
        <p:nvSpPr>
          <p:cNvPr id="9" name="Text 7"/>
          <p:cNvSpPr/>
          <p:nvPr/>
        </p:nvSpPr>
        <p:spPr>
          <a:xfrm>
            <a:off x="8503920" y="2980944"/>
            <a:ext cx="1737360" cy="630936"/>
          </a:xfrm>
          <a:prstGeom prst="rect">
            <a:avLst/>
          </a:prstGeom>
          <a:noFill/>
          <a:ln/>
        </p:spPr>
        <p:txBody>
          <a:bodyPr wrap="square" lIns="0" tIns="0" rIns="0" bIns="0" rtlCol="0" anchor="ctr"/>
          <a:lstStyle/>
          <a:p>
            <a:pPr marL="0" indent="0" algn="r">
              <a:buNone/>
            </a:pPr>
            <a:r>
              <a:rPr lang="en-US" b="1">
                <a:solidFill>
                  <a:schemeClr val="accent2"/>
                </a:solidFill>
                <a:latin typeface="Helvetica Neue Light" pitchFamily="34" charset="0"/>
                <a:ea typeface="Helvetica Neue Light" pitchFamily="34" charset="-122"/>
                <a:cs typeface="Helvetica Neue Light" pitchFamily="34" charset="-120"/>
              </a:rPr>
              <a:t>64%</a:t>
            </a:r>
            <a:endParaRPr lang="en-US" b="1">
              <a:solidFill>
                <a:schemeClr val="accent2"/>
              </a:solidFill>
            </a:endParaRPr>
          </a:p>
        </p:txBody>
      </p:sp>
      <p:sp>
        <p:nvSpPr>
          <p:cNvPr id="10" name="Shape 8"/>
          <p:cNvSpPr/>
          <p:nvPr/>
        </p:nvSpPr>
        <p:spPr>
          <a:xfrm>
            <a:off x="832104" y="3648456"/>
            <a:ext cx="9537192" cy="649224"/>
          </a:xfrm>
          <a:prstGeom prst="rect">
            <a:avLst/>
          </a:prstGeom>
          <a:solidFill>
            <a:srgbClr val="F5F7FA"/>
          </a:solidFill>
          <a:ln w="12700">
            <a:solidFill>
              <a:srgbClr val="F5F7FA"/>
            </a:solidFill>
            <a:prstDash val="solid"/>
          </a:ln>
        </p:spPr>
        <p:txBody>
          <a:bodyPr/>
          <a:lstStyle/>
          <a:p>
            <a:endParaRPr lang="en-AU"/>
          </a:p>
        </p:txBody>
      </p:sp>
      <p:sp>
        <p:nvSpPr>
          <p:cNvPr id="11" name="Text 9"/>
          <p:cNvSpPr/>
          <p:nvPr/>
        </p:nvSpPr>
        <p:spPr>
          <a:xfrm>
            <a:off x="960120" y="3666744"/>
            <a:ext cx="4937760" cy="630936"/>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Housing, roads and services can’t keep up — pause until infrastructure catches up</a:t>
            </a:r>
            <a:endParaRPr lang="en-US" sz="1300"/>
          </a:p>
        </p:txBody>
      </p:sp>
      <p:sp>
        <p:nvSpPr>
          <p:cNvPr id="12" name="Text 10"/>
          <p:cNvSpPr/>
          <p:nvPr/>
        </p:nvSpPr>
        <p:spPr>
          <a:xfrm>
            <a:off x="6400800" y="3666744"/>
            <a:ext cx="1554480" cy="630936"/>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40%</a:t>
            </a:r>
            <a:endParaRPr lang="en-US" sz="1350"/>
          </a:p>
        </p:txBody>
      </p:sp>
      <p:sp>
        <p:nvSpPr>
          <p:cNvPr id="13" name="Text 11"/>
          <p:cNvSpPr/>
          <p:nvPr/>
        </p:nvSpPr>
        <p:spPr>
          <a:xfrm>
            <a:off x="8503920" y="3666744"/>
            <a:ext cx="1737360" cy="630936"/>
          </a:xfrm>
          <a:prstGeom prst="rect">
            <a:avLst/>
          </a:prstGeom>
          <a:noFill/>
          <a:ln/>
        </p:spPr>
        <p:txBody>
          <a:bodyPr wrap="square" lIns="0" tIns="0" rIns="0" bIns="0" rtlCol="0" anchor="ctr"/>
          <a:lstStyle/>
          <a:p>
            <a:pPr marL="0" indent="0" algn="r">
              <a:buNone/>
            </a:pPr>
            <a:r>
              <a:rPr lang="en-US" sz="1300" b="1">
                <a:solidFill>
                  <a:schemeClr val="accent2"/>
                </a:solidFill>
                <a:latin typeface="Helvetica Neue Light" pitchFamily="34" charset="0"/>
                <a:ea typeface="Helvetica Neue Light" pitchFamily="34" charset="-122"/>
                <a:cs typeface="Helvetica Neue Light" pitchFamily="34" charset="-120"/>
              </a:rPr>
              <a:t>36%</a:t>
            </a:r>
            <a:endParaRPr lang="en-US" sz="1300" b="1">
              <a:solidFill>
                <a:schemeClr val="accent2"/>
              </a:solidFill>
            </a:endParaRPr>
          </a:p>
        </p:txBody>
      </p:sp>
      <p:sp>
        <p:nvSpPr>
          <p:cNvPr id="14" name="Text 12"/>
          <p:cNvSpPr/>
          <p:nvPr/>
        </p:nvSpPr>
        <p:spPr>
          <a:xfrm>
            <a:off x="960120" y="4352544"/>
            <a:ext cx="4937760" cy="630936"/>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Don’t want lower immigration, or unsure</a:t>
            </a:r>
            <a:endParaRPr lang="en-US" sz="1300"/>
          </a:p>
        </p:txBody>
      </p:sp>
      <p:sp>
        <p:nvSpPr>
          <p:cNvPr id="15" name="Text 13"/>
          <p:cNvSpPr/>
          <p:nvPr/>
        </p:nvSpPr>
        <p:spPr>
          <a:xfrm>
            <a:off x="6400800" y="4352544"/>
            <a:ext cx="1554480" cy="630936"/>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3%</a:t>
            </a:r>
            <a:endParaRPr lang="en-US" sz="1350"/>
          </a:p>
        </p:txBody>
      </p:sp>
      <p:sp>
        <p:nvSpPr>
          <p:cNvPr id="16" name="Text 14"/>
          <p:cNvSpPr/>
          <p:nvPr/>
        </p:nvSpPr>
        <p:spPr>
          <a:xfrm>
            <a:off x="8503920" y="4352544"/>
            <a:ext cx="1737360" cy="630936"/>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0%</a:t>
            </a:r>
            <a:endParaRPr lang="en-US" sz="1300"/>
          </a:p>
        </p:txBody>
      </p:sp>
      <p:sp>
        <p:nvSpPr>
          <p:cNvPr id="17" name="Text 15"/>
          <p:cNvSpPr/>
          <p:nvPr/>
        </p:nvSpPr>
        <p:spPr>
          <a:xfrm>
            <a:off x="960120" y="5394960"/>
            <a:ext cx="9692640" cy="365760"/>
          </a:xfrm>
          <a:prstGeom prst="rect">
            <a:avLst/>
          </a:prstGeom>
          <a:noFill/>
          <a:ln/>
        </p:spPr>
        <p:txBody>
          <a:bodyPr wrap="square" lIns="0" tIns="0" rIns="0" bIns="0" rtlCol="0" anchor="ctr"/>
          <a:lstStyle/>
          <a:p>
            <a:r>
              <a:rPr lang="en-US" sz="1350">
                <a:solidFill>
                  <a:srgbClr val="1A1A1A"/>
                </a:solidFill>
                <a:latin typeface="Helvetica Neue Light" pitchFamily="34" charset="0"/>
                <a:ea typeface="Helvetica Neue Light" pitchFamily="34" charset="-122"/>
                <a:cs typeface="Helvetica Neue Light" pitchFamily="34" charset="-120"/>
              </a:rPr>
              <a:t>The cultural reason leads overall — and leads by more among the voters who brought immigration up unprompted. Those who have been with One Nation for the longest period are also most likely to cite cultural issues (66%) in relation to immigration. </a:t>
            </a:r>
            <a:endParaRPr lang="en-US" sz="1350"/>
          </a:p>
        </p:txBody>
      </p:sp>
      <p:sp>
        <p:nvSpPr>
          <p:cNvPr id="19" name="Text 17"/>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0" name="Text 18"/>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28</a:t>
            </a:r>
            <a:endParaRPr lang="en-US" sz="95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10896"/>
            <a:ext cx="7315200" cy="228600"/>
          </a:xfrm>
          <a:prstGeom prst="rect">
            <a:avLst/>
          </a:prstGeom>
          <a:noFill/>
          <a:ln/>
        </p:spPr>
        <p:txBody>
          <a:bodyPr wrap="square" lIns="0" tIns="0" rIns="0" bIns="0" rtlCol="0" anchor="ctr"/>
          <a:lstStyle/>
          <a:p>
            <a:pPr marL="0" indent="0">
              <a:buNone/>
            </a:pPr>
            <a:r>
              <a:rPr lang="en-US" sz="1000" b="1" kern="0" spc="200">
                <a:solidFill>
                  <a:srgbClr val="9BA6BC"/>
                </a:solidFill>
                <a:latin typeface="Helvetica Neue" pitchFamily="34" charset="0"/>
                <a:ea typeface="Helvetica Neue" pitchFamily="34" charset="-122"/>
                <a:cs typeface="Helvetica Neue" pitchFamily="34" charset="-120"/>
              </a:rPr>
              <a:t>PART 2   ·   THE COUNTRY, AS THEY SEE IT</a:t>
            </a:r>
            <a:endParaRPr lang="en-US" sz="1000"/>
          </a:p>
        </p:txBody>
      </p:sp>
      <p:sp>
        <p:nvSpPr>
          <p:cNvPr id="3" name="Text 1"/>
          <p:cNvSpPr/>
          <p:nvPr/>
        </p:nvSpPr>
        <p:spPr>
          <a:xfrm>
            <a:off x="640080" y="548640"/>
            <a:ext cx="10881360" cy="566928"/>
          </a:xfrm>
          <a:prstGeom prst="rect">
            <a:avLst/>
          </a:prstGeom>
          <a:noFill/>
          <a:ln/>
        </p:spPr>
        <p:txBody>
          <a:bodyPr wrap="square" lIns="0" tIns="0" rIns="0" bIns="0" rtlCol="0" anchor="ctr"/>
          <a:lstStyle/>
          <a:p>
            <a:pPr marL="0" indent="0">
              <a:buNone/>
            </a:pPr>
            <a:r>
              <a:rPr lang="en-US" sz="2700" b="1">
                <a:solidFill>
                  <a:srgbClr val="16233F"/>
                </a:solidFill>
                <a:latin typeface="Avenir" pitchFamily="34" charset="0"/>
                <a:ea typeface="Avenir" pitchFamily="34" charset="-122"/>
                <a:cs typeface="Avenir" pitchFamily="34" charset="-120"/>
              </a:rPr>
              <a:t>Two views about immigration, not one.</a:t>
            </a:r>
            <a:endParaRPr lang="en-US" sz="2700"/>
          </a:p>
        </p:txBody>
      </p:sp>
      <p:sp>
        <p:nvSpPr>
          <p:cNvPr id="4" name="Shape 2"/>
          <p:cNvSpPr/>
          <p:nvPr/>
        </p:nvSpPr>
        <p:spPr>
          <a:xfrm>
            <a:off x="640080" y="1133856"/>
            <a:ext cx="10881360" cy="475488"/>
          </a:xfrm>
          <a:prstGeom prst="rect">
            <a:avLst/>
          </a:prstGeom>
          <a:solidFill>
            <a:srgbClr val="D6E2F8"/>
          </a:solidFill>
          <a:ln w="12700">
            <a:solidFill>
              <a:srgbClr val="D6E2F8"/>
            </a:solidFill>
            <a:prstDash val="solid"/>
          </a:ln>
        </p:spPr>
        <p:txBody>
          <a:bodyPr/>
          <a:lstStyle/>
          <a:p>
            <a:endParaRPr lang="en-US"/>
          </a:p>
        </p:txBody>
      </p:sp>
      <p:sp>
        <p:nvSpPr>
          <p:cNvPr id="5" name="Text 3"/>
          <p:cNvSpPr/>
          <p:nvPr/>
        </p:nvSpPr>
        <p:spPr>
          <a:xfrm>
            <a:off x="841248" y="1133856"/>
            <a:ext cx="10515600" cy="475488"/>
          </a:xfrm>
          <a:prstGeom prst="rect">
            <a:avLst/>
          </a:prstGeom>
          <a:noFill/>
          <a:ln/>
        </p:spPr>
        <p:txBody>
          <a:bodyPr wrap="square" lIns="0" tIns="0" rIns="0" bIns="0" rtlCol="0" anchor="ctr"/>
          <a:lstStyle/>
          <a:p>
            <a:pPr marL="0" indent="0">
              <a:buNone/>
            </a:pPr>
            <a:r>
              <a:rPr lang="en-US" sz="1050">
                <a:solidFill>
                  <a:srgbClr val="16233F"/>
                </a:solidFill>
                <a:latin typeface="Helvetica Neue Light" pitchFamily="34" charset="0"/>
                <a:ea typeface="Helvetica Neue Light" pitchFamily="34" charset="-122"/>
                <a:cs typeface="Helvetica Neue Light" pitchFamily="34" charset="-120"/>
              </a:rPr>
              <a:t>Q.  Drawn from open-ended questions, wherever immigration was raised in their own words.   ·   Composite narratives — assembled from what respondents wrote, not the words of any one person.</a:t>
            </a:r>
            <a:endParaRPr lang="en-US" sz="1050"/>
          </a:p>
        </p:txBody>
      </p:sp>
      <p:sp>
        <p:nvSpPr>
          <p:cNvPr id="6" name="Shape 4"/>
          <p:cNvSpPr/>
          <p:nvPr/>
        </p:nvSpPr>
        <p:spPr>
          <a:xfrm>
            <a:off x="6345936" y="2176272"/>
            <a:ext cx="12802" cy="3886200"/>
          </a:xfrm>
          <a:prstGeom prst="rect">
            <a:avLst/>
          </a:prstGeom>
          <a:solidFill>
            <a:srgbClr val="D6E2F8"/>
          </a:solidFill>
          <a:ln w="12700">
            <a:solidFill>
              <a:srgbClr val="D6E2F8"/>
            </a:solidFill>
            <a:prstDash val="solid"/>
          </a:ln>
        </p:spPr>
        <p:txBody>
          <a:bodyPr/>
          <a:lstStyle/>
          <a:p>
            <a:endParaRPr lang="en-US"/>
          </a:p>
        </p:txBody>
      </p:sp>
      <p:sp>
        <p:nvSpPr>
          <p:cNvPr id="7" name="Text 5"/>
          <p:cNvSpPr/>
          <p:nvPr/>
        </p:nvSpPr>
        <p:spPr>
          <a:xfrm>
            <a:off x="640080" y="2148840"/>
            <a:ext cx="4937760" cy="274320"/>
          </a:xfrm>
          <a:prstGeom prst="rect">
            <a:avLst/>
          </a:prstGeom>
          <a:noFill/>
          <a:ln/>
        </p:spPr>
        <p:txBody>
          <a:bodyPr wrap="square" lIns="0" tIns="0" rIns="0" bIns="0" rtlCol="0" anchor="ctr"/>
          <a:lstStyle/>
          <a:p>
            <a:pPr marL="0" indent="0">
              <a:buNone/>
            </a:pPr>
            <a:r>
              <a:rPr lang="en-US" sz="1050" b="1" kern="0" spc="150">
                <a:solidFill>
                  <a:srgbClr val="2251FF"/>
                </a:solidFill>
                <a:latin typeface="Helvetica Neue" pitchFamily="34" charset="0"/>
                <a:ea typeface="Helvetica Neue" pitchFamily="34" charset="-122"/>
                <a:cs typeface="Helvetica Neue" pitchFamily="34" charset="-120"/>
              </a:rPr>
              <a:t>A PAUSE ON IMMIGRATION</a:t>
            </a:r>
            <a:endParaRPr lang="en-US" sz="1050"/>
          </a:p>
        </p:txBody>
      </p:sp>
      <p:sp>
        <p:nvSpPr>
          <p:cNvPr id="8" name="Shape 6"/>
          <p:cNvSpPr/>
          <p:nvPr/>
        </p:nvSpPr>
        <p:spPr>
          <a:xfrm>
            <a:off x="640080" y="2560320"/>
            <a:ext cx="1051560" cy="32004"/>
          </a:xfrm>
          <a:prstGeom prst="rect">
            <a:avLst/>
          </a:prstGeom>
          <a:solidFill>
            <a:srgbClr val="2251FF"/>
          </a:solidFill>
          <a:ln w="12700">
            <a:solidFill>
              <a:srgbClr val="2251FF"/>
            </a:solidFill>
            <a:prstDash val="solid"/>
          </a:ln>
        </p:spPr>
        <p:txBody>
          <a:bodyPr/>
          <a:lstStyle/>
          <a:p>
            <a:endParaRPr lang="en-US"/>
          </a:p>
        </p:txBody>
      </p:sp>
      <p:sp>
        <p:nvSpPr>
          <p:cNvPr id="9" name="Text 7"/>
          <p:cNvSpPr/>
          <p:nvPr/>
        </p:nvSpPr>
        <p:spPr>
          <a:xfrm>
            <a:off x="640080" y="2852928"/>
            <a:ext cx="4937760" cy="1371600"/>
          </a:xfrm>
          <a:prstGeom prst="rect">
            <a:avLst/>
          </a:prstGeom>
          <a:noFill/>
          <a:ln/>
        </p:spPr>
        <p:txBody>
          <a:bodyPr wrap="square" lIns="0" tIns="0" rIns="0" bIns="0" rtlCol="0" anchor="t"/>
          <a:lstStyle/>
          <a:p>
            <a:pPr marL="0" indent="0">
              <a:lnSpc>
                <a:spcPts val="3200"/>
              </a:lnSpc>
              <a:buNone/>
            </a:pPr>
            <a:r>
              <a:rPr lang="en-US" sz="2100" b="1">
                <a:solidFill>
                  <a:srgbClr val="0B1B4D"/>
                </a:solidFill>
                <a:latin typeface="Avenir" pitchFamily="34" charset="0"/>
                <a:ea typeface="Avenir" pitchFamily="34" charset="-122"/>
                <a:cs typeface="Avenir" pitchFamily="34" charset="-120"/>
              </a:rPr>
              <a:t>“You can't bring in that many people and not build the houses.”</a:t>
            </a:r>
            <a:endParaRPr lang="en-US" sz="2100"/>
          </a:p>
        </p:txBody>
      </p:sp>
      <p:sp>
        <p:nvSpPr>
          <p:cNvPr id="10" name="Text 8"/>
          <p:cNvSpPr/>
          <p:nvPr/>
        </p:nvSpPr>
        <p:spPr>
          <a:xfrm>
            <a:off x="640080" y="4279392"/>
            <a:ext cx="4937760" cy="1874520"/>
          </a:xfrm>
          <a:prstGeom prst="rect">
            <a:avLst/>
          </a:prstGeom>
          <a:noFill/>
          <a:ln/>
        </p:spPr>
        <p:txBody>
          <a:bodyPr wrap="square" lIns="0" tIns="0" rIns="0" bIns="0" rtlCol="0" anchor="t"/>
          <a:lstStyle/>
          <a:p>
            <a:pPr marL="0" indent="0">
              <a:lnSpc>
                <a:spcPts val="1600"/>
              </a:lnSpc>
              <a:buNone/>
            </a:pPr>
            <a:r>
              <a:rPr lang="en-US" sz="1100">
                <a:solidFill>
                  <a:srgbClr val="6B7280"/>
                </a:solidFill>
                <a:latin typeface="Helvetica Neue Light" pitchFamily="34" charset="0"/>
                <a:ea typeface="Helvetica Neue Light" pitchFamily="34" charset="-122"/>
                <a:cs typeface="Helvetica Neue Light" pitchFamily="34" charset="-120"/>
              </a:rPr>
              <a:t>I'm not against immigration. My issue is the arithmetic. My kids will never buy where they grew up.</a:t>
            </a:r>
            <a:endParaRPr lang="en-US" sz="1100"/>
          </a:p>
          <a:p>
            <a:pPr marL="0" indent="0">
              <a:lnSpc>
                <a:spcPts val="1600"/>
              </a:lnSpc>
              <a:buNone/>
            </a:pPr>
            <a:endParaRPr lang="en-US" sz="1100"/>
          </a:p>
          <a:p>
            <a:pPr marL="0" indent="0">
              <a:lnSpc>
                <a:spcPts val="1600"/>
              </a:lnSpc>
              <a:buNone/>
            </a:pPr>
            <a:r>
              <a:rPr lang="en-US" sz="1100">
                <a:solidFill>
                  <a:srgbClr val="6B7280"/>
                </a:solidFill>
                <a:latin typeface="Helvetica Neue Light" pitchFamily="34" charset="0"/>
                <a:ea typeface="Helvetica Neue Light" pitchFamily="34" charset="-122"/>
                <a:cs typeface="Helvetica Neue Light" pitchFamily="34" charset="-120"/>
              </a:rPr>
              <a:t>It's not just housing — it's the ambulance ramping, the schools, the roads. The infrastructure hasn't kept up.</a:t>
            </a:r>
            <a:endParaRPr lang="en-US" sz="1100"/>
          </a:p>
          <a:p>
            <a:pPr marL="0" indent="0">
              <a:lnSpc>
                <a:spcPts val="1600"/>
              </a:lnSpc>
              <a:buNone/>
            </a:pPr>
            <a:endParaRPr lang="en-US" sz="1100"/>
          </a:p>
          <a:p>
            <a:pPr marL="0" indent="0">
              <a:lnSpc>
                <a:spcPts val="1600"/>
              </a:lnSpc>
              <a:buNone/>
            </a:pPr>
            <a:r>
              <a:rPr lang="en-US" sz="1100">
                <a:solidFill>
                  <a:srgbClr val="6B7280"/>
                </a:solidFill>
                <a:latin typeface="Helvetica Neue Light" pitchFamily="34" charset="0"/>
                <a:ea typeface="Helvetica Neue Light" pitchFamily="34" charset="-122"/>
                <a:cs typeface="Helvetica Neue Light" pitchFamily="34" charset="-120"/>
              </a:rPr>
              <a:t>Stop it for a while. Just long enough for the people already here to get a decent home and a decent job.</a:t>
            </a:r>
            <a:endParaRPr lang="en-US" sz="1100"/>
          </a:p>
        </p:txBody>
      </p:sp>
      <p:sp>
        <p:nvSpPr>
          <p:cNvPr id="11" name="Text 9"/>
          <p:cNvSpPr/>
          <p:nvPr/>
        </p:nvSpPr>
        <p:spPr>
          <a:xfrm>
            <a:off x="6583680" y="2148840"/>
            <a:ext cx="4937760" cy="274320"/>
          </a:xfrm>
          <a:prstGeom prst="rect">
            <a:avLst/>
          </a:prstGeom>
          <a:noFill/>
          <a:ln/>
        </p:spPr>
        <p:txBody>
          <a:bodyPr wrap="square" lIns="0" tIns="0" rIns="0" bIns="0" rtlCol="0" anchor="ctr"/>
          <a:lstStyle/>
          <a:p>
            <a:pPr marL="0" indent="0">
              <a:buNone/>
            </a:pPr>
            <a:r>
              <a:rPr lang="en-US" sz="1050" b="1" kern="0" spc="150">
                <a:solidFill>
                  <a:srgbClr val="2251FF"/>
                </a:solidFill>
                <a:latin typeface="Helvetica Neue" pitchFamily="34" charset="0"/>
                <a:ea typeface="Helvetica Neue" pitchFamily="34" charset="-122"/>
                <a:cs typeface="Helvetica Neue" pitchFamily="34" charset="-120"/>
              </a:rPr>
              <a:t>A COUNTRY THEY NO LONGER RECOGNISE</a:t>
            </a:r>
            <a:endParaRPr lang="en-US" sz="1050"/>
          </a:p>
        </p:txBody>
      </p:sp>
      <p:sp>
        <p:nvSpPr>
          <p:cNvPr id="12" name="Shape 10"/>
          <p:cNvSpPr/>
          <p:nvPr/>
        </p:nvSpPr>
        <p:spPr>
          <a:xfrm>
            <a:off x="6583680" y="2560320"/>
            <a:ext cx="1051560" cy="32004"/>
          </a:xfrm>
          <a:prstGeom prst="rect">
            <a:avLst/>
          </a:prstGeom>
          <a:solidFill>
            <a:srgbClr val="2251FF"/>
          </a:solidFill>
          <a:ln w="12700">
            <a:solidFill>
              <a:srgbClr val="2251FF"/>
            </a:solidFill>
            <a:prstDash val="solid"/>
          </a:ln>
        </p:spPr>
        <p:txBody>
          <a:bodyPr/>
          <a:lstStyle/>
          <a:p>
            <a:endParaRPr lang="en-US"/>
          </a:p>
        </p:txBody>
      </p:sp>
      <p:sp>
        <p:nvSpPr>
          <p:cNvPr id="13" name="Text 11"/>
          <p:cNvSpPr/>
          <p:nvPr/>
        </p:nvSpPr>
        <p:spPr>
          <a:xfrm>
            <a:off x="6583680" y="2852928"/>
            <a:ext cx="4937760" cy="1371600"/>
          </a:xfrm>
          <a:prstGeom prst="rect">
            <a:avLst/>
          </a:prstGeom>
          <a:noFill/>
          <a:ln/>
        </p:spPr>
        <p:txBody>
          <a:bodyPr wrap="square" lIns="0" tIns="0" rIns="0" bIns="0" rtlCol="0" anchor="t"/>
          <a:lstStyle/>
          <a:p>
            <a:pPr marL="0" indent="0">
              <a:lnSpc>
                <a:spcPts val="3200"/>
              </a:lnSpc>
              <a:buNone/>
            </a:pPr>
            <a:r>
              <a:rPr lang="en-US" sz="2100" b="1">
                <a:solidFill>
                  <a:srgbClr val="0B1B4D"/>
                </a:solidFill>
                <a:latin typeface="Avenir" pitchFamily="34" charset="0"/>
                <a:ea typeface="Avenir" pitchFamily="34" charset="-122"/>
                <a:cs typeface="Avenir" pitchFamily="34" charset="-120"/>
              </a:rPr>
              <a:t>“You walk through parts of the city and it doesn't feel like the same place.”</a:t>
            </a:r>
            <a:endParaRPr lang="en-US" sz="2100"/>
          </a:p>
        </p:txBody>
      </p:sp>
      <p:sp>
        <p:nvSpPr>
          <p:cNvPr id="14" name="Text 12"/>
          <p:cNvSpPr/>
          <p:nvPr/>
        </p:nvSpPr>
        <p:spPr>
          <a:xfrm>
            <a:off x="6583680" y="4279392"/>
            <a:ext cx="4937760" cy="1874520"/>
          </a:xfrm>
          <a:prstGeom prst="rect">
            <a:avLst/>
          </a:prstGeom>
          <a:noFill/>
          <a:ln/>
        </p:spPr>
        <p:txBody>
          <a:bodyPr wrap="square" lIns="0" tIns="0" rIns="0" bIns="0" rtlCol="0" anchor="t"/>
          <a:lstStyle/>
          <a:p>
            <a:pPr marL="0" indent="0">
              <a:lnSpc>
                <a:spcPts val="1600"/>
              </a:lnSpc>
              <a:buNone/>
            </a:pPr>
            <a:r>
              <a:rPr lang="en-US" sz="1100">
                <a:solidFill>
                  <a:srgbClr val="6B7280"/>
                </a:solidFill>
                <a:latin typeface="Helvetica Neue Light" pitchFamily="34" charset="0"/>
                <a:ea typeface="Helvetica Neue Light" pitchFamily="34" charset="-122"/>
                <a:cs typeface="Helvetica Neue Light" pitchFamily="34" charset="-120"/>
              </a:rPr>
              <a:t>It isn't the number so much. It's who, and whether they want to be part of what's here.</a:t>
            </a:r>
            <a:endParaRPr lang="en-US" sz="1100"/>
          </a:p>
          <a:p>
            <a:pPr marL="0" indent="0">
              <a:lnSpc>
                <a:spcPts val="1600"/>
              </a:lnSpc>
              <a:buNone/>
            </a:pPr>
            <a:endParaRPr lang="en-US" sz="1100"/>
          </a:p>
          <a:p>
            <a:pPr marL="0" indent="0">
              <a:lnSpc>
                <a:spcPts val="1600"/>
              </a:lnSpc>
              <a:buNone/>
            </a:pPr>
            <a:r>
              <a:rPr lang="en-US" sz="1100">
                <a:solidFill>
                  <a:srgbClr val="6B7280"/>
                </a:solidFill>
                <a:latin typeface="Helvetica Neue Light" pitchFamily="34" charset="0"/>
                <a:ea typeface="Helvetica Neue Light" pitchFamily="34" charset="-122"/>
                <a:cs typeface="Helvetica Neue Light" pitchFamily="34" charset="-120"/>
              </a:rPr>
              <a:t>Now you've got people who want to tell us what sort of country this is going to be. Nobody asked us whether we wanted the country changed this much.</a:t>
            </a:r>
            <a:endParaRPr lang="en-US" sz="1100"/>
          </a:p>
          <a:p>
            <a:pPr marL="0" indent="0">
              <a:lnSpc>
                <a:spcPts val="1600"/>
              </a:lnSpc>
              <a:buNone/>
            </a:pPr>
            <a:endParaRPr lang="en-US" sz="1100"/>
          </a:p>
          <a:p>
            <a:pPr marL="0" indent="0">
              <a:lnSpc>
                <a:spcPts val="1600"/>
              </a:lnSpc>
              <a:buNone/>
            </a:pPr>
            <a:r>
              <a:rPr lang="en-US" sz="1100">
                <a:solidFill>
                  <a:srgbClr val="6B7280"/>
                </a:solidFill>
                <a:latin typeface="Helvetica Neue Light" pitchFamily="34" charset="0"/>
                <a:ea typeface="Helvetica Neue Light" pitchFamily="34" charset="-122"/>
                <a:cs typeface="Helvetica Neue Light" pitchFamily="34" charset="-120"/>
              </a:rPr>
              <a:t>And if you object you're a racist, so most people say nothing and vote quietly.</a:t>
            </a:r>
            <a:endParaRPr lang="en-US" sz="1100"/>
          </a:p>
        </p:txBody>
      </p:sp>
      <p:sp>
        <p:nvSpPr>
          <p:cNvPr id="15" name="Text 13"/>
          <p:cNvSpPr/>
          <p:nvPr/>
        </p:nvSpPr>
        <p:spPr>
          <a:xfrm>
            <a:off x="640080" y="6364224"/>
            <a:ext cx="4572000" cy="237744"/>
          </a:xfrm>
          <a:prstGeom prst="rect">
            <a:avLst/>
          </a:prstGeom>
          <a:noFill/>
          <a:ln/>
        </p:spPr>
        <p:txBody>
          <a:bodyPr wrap="square" lIns="0" tIns="0" rIns="0" bIns="0" rtlCol="0" anchor="ctr"/>
          <a:lstStyle/>
          <a:p>
            <a:pPr marL="0" indent="0">
              <a:buNone/>
            </a:pPr>
            <a:r>
              <a:rPr lang="en-US" sz="900">
                <a:solidFill>
                  <a:srgbClr val="9BA6BC"/>
                </a:solidFill>
                <a:latin typeface="Helvetica Neue Light" pitchFamily="34" charset="0"/>
                <a:ea typeface="Helvetica Neue Light" pitchFamily="34" charset="-122"/>
                <a:cs typeface="Helvetica Neue Light" pitchFamily="34" charset="-120"/>
              </a:rPr>
              <a:t>One Nation Voter Study</a:t>
            </a:r>
            <a:endParaRPr lang="en-US" sz="900"/>
          </a:p>
        </p:txBody>
      </p:sp>
      <p:sp>
        <p:nvSpPr>
          <p:cNvPr id="16" name="Text 14"/>
          <p:cNvSpPr/>
          <p:nvPr/>
        </p:nvSpPr>
        <p:spPr>
          <a:xfrm>
            <a:off x="2743200" y="6364224"/>
            <a:ext cx="8046720" cy="237744"/>
          </a:xfrm>
          <a:prstGeom prst="rect">
            <a:avLst/>
          </a:prstGeom>
          <a:noFill/>
          <a:ln/>
        </p:spPr>
        <p:txBody>
          <a:bodyPr wrap="square" lIns="0" tIns="0" rIns="0" bIns="0" rtlCol="0" anchor="ctr"/>
          <a:lstStyle/>
          <a:p>
            <a:pPr marL="0" indent="0" algn="r">
              <a:buNone/>
            </a:pPr>
            <a:r>
              <a:rPr lang="en-US" sz="850">
                <a:solidFill>
                  <a:srgbClr val="9BA6BC"/>
                </a:solidFill>
                <a:latin typeface="Helvetica Neue Light" pitchFamily="34" charset="0"/>
                <a:ea typeface="Helvetica Neue Light" pitchFamily="34" charset="-122"/>
                <a:cs typeface="Helvetica Neue Light" pitchFamily="34" charset="-120"/>
              </a:rPr>
              <a:t>Survey of 1,014 One Nation voters, 7–12 August 2026.</a:t>
            </a:r>
            <a:endParaRPr lang="en-US" sz="850"/>
          </a:p>
        </p:txBody>
      </p:sp>
      <p:sp>
        <p:nvSpPr>
          <p:cNvPr id="17" name="Text 15"/>
          <p:cNvSpPr/>
          <p:nvPr/>
        </p:nvSpPr>
        <p:spPr>
          <a:xfrm>
            <a:off x="11155680" y="6364224"/>
            <a:ext cx="411480" cy="237744"/>
          </a:xfrm>
          <a:prstGeom prst="rect">
            <a:avLst/>
          </a:prstGeom>
          <a:noFill/>
          <a:ln/>
        </p:spPr>
        <p:txBody>
          <a:bodyPr wrap="square" lIns="0" tIns="0" rIns="0" bIns="0" rtlCol="0" anchor="ctr"/>
          <a:lstStyle/>
          <a:p>
            <a:pPr marL="0" indent="0" algn="r">
              <a:buNone/>
            </a:pPr>
            <a:r>
              <a:rPr lang="en-US" sz="900">
                <a:solidFill>
                  <a:srgbClr val="9BA6BC"/>
                </a:solidFill>
                <a:latin typeface="Helvetica Neue Light" pitchFamily="34" charset="0"/>
                <a:ea typeface="Helvetica Neue Light" pitchFamily="34" charset="-122"/>
                <a:cs typeface="Helvetica Neue Light" pitchFamily="34" charset="-120"/>
              </a:rPr>
              <a:t>27</a:t>
            </a:r>
            <a:endParaRPr lang="en-US" sz="9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Two in three say their finances have gone backwards.</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Compared with 3–4 years ago, your household finances today are…</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67%</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say their household is worse off than three or four years ago</a:t>
            </a:r>
            <a:endParaRPr lang="en-US" sz="150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41% say a lot worse. Only 14% feel better off at all.</a:t>
            </a:r>
            <a:endParaRPr lang="en-US" sz="1250"/>
          </a:p>
        </p:txBody>
      </p:sp>
      <p:sp>
        <p:nvSpPr>
          <p:cNvPr id="7" name="Text 5"/>
          <p:cNvSpPr/>
          <p:nvPr/>
        </p:nvSpPr>
        <p:spPr>
          <a:xfrm>
            <a:off x="6035040" y="246888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A lot worse</a:t>
            </a:r>
            <a:endParaRPr lang="en-US" sz="1350"/>
          </a:p>
        </p:txBody>
      </p:sp>
      <p:sp>
        <p:nvSpPr>
          <p:cNvPr id="8" name="Shape 6"/>
          <p:cNvSpPr/>
          <p:nvPr/>
        </p:nvSpPr>
        <p:spPr>
          <a:xfrm>
            <a:off x="9006840" y="2606040"/>
            <a:ext cx="2166112"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1291824" y="246888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41%</a:t>
            </a:r>
            <a:endParaRPr lang="en-US" sz="1350"/>
          </a:p>
        </p:txBody>
      </p:sp>
      <p:sp>
        <p:nvSpPr>
          <p:cNvPr id="10" name="Text 8"/>
          <p:cNvSpPr/>
          <p:nvPr/>
        </p:nvSpPr>
        <p:spPr>
          <a:xfrm>
            <a:off x="6035040" y="301752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A little worse</a:t>
            </a:r>
            <a:endParaRPr lang="en-US" sz="1350"/>
          </a:p>
        </p:txBody>
      </p:sp>
      <p:sp>
        <p:nvSpPr>
          <p:cNvPr id="11" name="Shape 9"/>
          <p:cNvSpPr/>
          <p:nvPr/>
        </p:nvSpPr>
        <p:spPr>
          <a:xfrm>
            <a:off x="9006840" y="3154680"/>
            <a:ext cx="1426464"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10552176" y="301752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27%</a:t>
            </a:r>
            <a:endParaRPr lang="en-US" sz="1350"/>
          </a:p>
        </p:txBody>
      </p:sp>
      <p:sp>
        <p:nvSpPr>
          <p:cNvPr id="13" name="Text 11"/>
          <p:cNvSpPr/>
          <p:nvPr/>
        </p:nvSpPr>
        <p:spPr>
          <a:xfrm>
            <a:off x="6035040" y="356616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About the same</a:t>
            </a:r>
            <a:endParaRPr lang="en-US" sz="1350"/>
          </a:p>
        </p:txBody>
      </p:sp>
      <p:sp>
        <p:nvSpPr>
          <p:cNvPr id="14" name="Shape 12"/>
          <p:cNvSpPr/>
          <p:nvPr/>
        </p:nvSpPr>
        <p:spPr>
          <a:xfrm>
            <a:off x="9006840" y="3703320"/>
            <a:ext cx="950976"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10076688" y="356616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18%</a:t>
            </a:r>
            <a:endParaRPr lang="en-US" sz="1350"/>
          </a:p>
        </p:txBody>
      </p:sp>
      <p:sp>
        <p:nvSpPr>
          <p:cNvPr id="16" name="Text 14"/>
          <p:cNvSpPr/>
          <p:nvPr/>
        </p:nvSpPr>
        <p:spPr>
          <a:xfrm>
            <a:off x="6035040" y="411480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A little better</a:t>
            </a:r>
            <a:endParaRPr lang="en-US" sz="1350"/>
          </a:p>
        </p:txBody>
      </p:sp>
      <p:sp>
        <p:nvSpPr>
          <p:cNvPr id="17" name="Shape 15"/>
          <p:cNvSpPr/>
          <p:nvPr/>
        </p:nvSpPr>
        <p:spPr>
          <a:xfrm>
            <a:off x="9006840" y="4251960"/>
            <a:ext cx="528320"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9654032" y="411480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10%</a:t>
            </a:r>
            <a:endParaRPr lang="en-US" sz="1350"/>
          </a:p>
        </p:txBody>
      </p:sp>
      <p:sp>
        <p:nvSpPr>
          <p:cNvPr id="19" name="Text 17"/>
          <p:cNvSpPr/>
          <p:nvPr/>
        </p:nvSpPr>
        <p:spPr>
          <a:xfrm>
            <a:off x="6035040" y="466344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A lot better</a:t>
            </a:r>
            <a:endParaRPr lang="en-US" sz="1350"/>
          </a:p>
        </p:txBody>
      </p:sp>
      <p:sp>
        <p:nvSpPr>
          <p:cNvPr id="20" name="Shape 18"/>
          <p:cNvSpPr/>
          <p:nvPr/>
        </p:nvSpPr>
        <p:spPr>
          <a:xfrm>
            <a:off x="9006840" y="4800600"/>
            <a:ext cx="158496"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9284208" y="466344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a:t>
            </a:r>
            <a:endParaRPr lang="en-US" sz="1350"/>
          </a:p>
        </p:txBody>
      </p:sp>
      <p:sp>
        <p:nvSpPr>
          <p:cNvPr id="23" name="Text 2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4" name="Text 2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23</a:t>
            </a:r>
            <a:endParaRPr lang="en-US" sz="95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300">
                <a:solidFill>
                  <a:srgbClr val="1A1A1A"/>
                </a:solidFill>
                <a:latin typeface="Avenir" pitchFamily="34" charset="0"/>
                <a:ea typeface="Avenir" pitchFamily="34" charset="-122"/>
                <a:cs typeface="Avenir" pitchFamily="34" charset="-120"/>
              </a:rPr>
              <a:t>Cost of living is the biggest household problem — by a country mile.</a:t>
            </a:r>
            <a:endParaRPr lang="en-US" sz="2200"/>
          </a:p>
        </p:txBody>
      </p:sp>
      <p:sp>
        <p:nvSpPr>
          <p:cNvPr id="3" name="Text 1"/>
          <p:cNvSpPr/>
          <p:nvPr/>
        </p:nvSpPr>
        <p:spPr>
          <a:xfrm>
            <a:off x="960120" y="1389888"/>
            <a:ext cx="1078992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Thinking about you and your household, which are the biggest problems you’d most like something done about?   (Answered in their own words.)</a:t>
            </a:r>
            <a:endParaRPr lang="en-US" sz="1250"/>
          </a:p>
        </p:txBody>
      </p:sp>
      <p:sp>
        <p:nvSpPr>
          <p:cNvPr id="4" name="Text 2"/>
          <p:cNvSpPr/>
          <p:nvPr/>
        </p:nvSpPr>
        <p:spPr>
          <a:xfrm>
            <a:off x="960120" y="1691640"/>
            <a:ext cx="5486400" cy="274320"/>
          </a:xfrm>
          <a:prstGeom prst="rect">
            <a:avLst/>
          </a:prstGeom>
          <a:noFill/>
          <a:ln/>
        </p:spPr>
        <p:txBody>
          <a:bodyPr wrap="square" lIns="0" tIns="0" rIns="0" bIns="0" rtlCol="0" anchor="ctr"/>
          <a:lstStyle/>
          <a:p>
            <a:pPr marL="0" indent="0">
              <a:buNone/>
            </a:pPr>
            <a:r>
              <a:rPr lang="en-US" sz="1050" b="1" kern="0" spc="80">
                <a:solidFill>
                  <a:srgbClr val="6E7480"/>
                </a:solidFill>
                <a:latin typeface="Helvetica Neue Light" pitchFamily="34" charset="0"/>
                <a:ea typeface="Helvetica Neue Light" pitchFamily="34" charset="-122"/>
                <a:cs typeface="Helvetica Neue Light" pitchFamily="34" charset="-120"/>
              </a:rPr>
              <a:t>THE TEN PROBLEMS THEY NAME MOST</a:t>
            </a:r>
            <a:endParaRPr lang="en-US" sz="1050"/>
          </a:p>
        </p:txBody>
      </p:sp>
      <p:sp>
        <p:nvSpPr>
          <p:cNvPr id="5" name="Text 3"/>
          <p:cNvSpPr/>
          <p:nvPr/>
        </p:nvSpPr>
        <p:spPr>
          <a:xfrm>
            <a:off x="960120" y="208483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1</a:t>
            </a:r>
            <a:endParaRPr lang="en-US" sz="1200"/>
          </a:p>
        </p:txBody>
      </p:sp>
      <p:sp>
        <p:nvSpPr>
          <p:cNvPr id="6" name="Text 4"/>
          <p:cNvSpPr/>
          <p:nvPr/>
        </p:nvSpPr>
        <p:spPr>
          <a:xfrm>
            <a:off x="1371600" y="2084832"/>
            <a:ext cx="4206240" cy="310896"/>
          </a:xfrm>
          <a:prstGeom prst="rect">
            <a:avLst/>
          </a:prstGeom>
          <a:noFill/>
          <a:ln/>
        </p:spPr>
        <p:txBody>
          <a:bodyPr wrap="square" lIns="0" tIns="0" rIns="0" bIns="0" rtlCol="0" anchor="ctr"/>
          <a:lstStyle/>
          <a:p>
            <a:pPr marL="0" indent="0">
              <a:buNone/>
            </a:pPr>
            <a:r>
              <a:rPr lang="en-US" sz="1450" b="1">
                <a:solidFill>
                  <a:srgbClr val="1A1A1A"/>
                </a:solidFill>
                <a:latin typeface="Helvetica Neue Light" pitchFamily="34" charset="0"/>
                <a:ea typeface="Helvetica Neue Light" pitchFamily="34" charset="-122"/>
                <a:cs typeface="Helvetica Neue Light" pitchFamily="34" charset="-120"/>
              </a:rPr>
              <a:t>Cost of living and prices going up</a:t>
            </a:r>
            <a:endParaRPr lang="en-US" sz="1450"/>
          </a:p>
        </p:txBody>
      </p:sp>
      <p:sp>
        <p:nvSpPr>
          <p:cNvPr id="7" name="Shape 5"/>
          <p:cNvSpPr/>
          <p:nvPr/>
        </p:nvSpPr>
        <p:spPr>
          <a:xfrm>
            <a:off x="5760720" y="2103120"/>
            <a:ext cx="4667098" cy="274320"/>
          </a:xfrm>
          <a:prstGeom prst="rect">
            <a:avLst/>
          </a:prstGeom>
          <a:solidFill>
            <a:srgbClr val="2251FF"/>
          </a:solidFill>
          <a:ln w="12700">
            <a:solidFill>
              <a:srgbClr val="2251FF"/>
            </a:solidFill>
            <a:prstDash val="solid"/>
          </a:ln>
        </p:spPr>
        <p:txBody>
          <a:bodyPr/>
          <a:lstStyle/>
          <a:p>
            <a:endParaRPr lang="en-AU"/>
          </a:p>
        </p:txBody>
      </p:sp>
      <p:sp>
        <p:nvSpPr>
          <p:cNvPr id="8" name="Text 6"/>
          <p:cNvSpPr/>
          <p:nvPr/>
        </p:nvSpPr>
        <p:spPr>
          <a:xfrm>
            <a:off x="10555834" y="2084832"/>
            <a:ext cx="822960" cy="310896"/>
          </a:xfrm>
          <a:prstGeom prst="rect">
            <a:avLst/>
          </a:prstGeom>
          <a:noFill/>
          <a:ln/>
        </p:spPr>
        <p:txBody>
          <a:bodyPr wrap="square" lIns="0" tIns="0" rIns="0" bIns="0" rtlCol="0" anchor="ctr"/>
          <a:lstStyle/>
          <a:p>
            <a:pPr marL="0" indent="0">
              <a:buNone/>
            </a:pPr>
            <a:r>
              <a:rPr lang="en-US" sz="1500" b="1">
                <a:solidFill>
                  <a:srgbClr val="1A1A1A"/>
                </a:solidFill>
                <a:latin typeface="Helvetica Neue Light" pitchFamily="34" charset="0"/>
                <a:ea typeface="Helvetica Neue Light" pitchFamily="34" charset="-122"/>
                <a:cs typeface="Helvetica Neue Light" pitchFamily="34" charset="-120"/>
              </a:rPr>
              <a:t>58%</a:t>
            </a:r>
            <a:endParaRPr lang="en-US" sz="1500"/>
          </a:p>
        </p:txBody>
      </p:sp>
      <p:sp>
        <p:nvSpPr>
          <p:cNvPr id="9" name="Text 7"/>
          <p:cNvSpPr/>
          <p:nvPr/>
        </p:nvSpPr>
        <p:spPr>
          <a:xfrm>
            <a:off x="960120" y="245059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2</a:t>
            </a:r>
            <a:endParaRPr lang="en-US" sz="1200"/>
          </a:p>
        </p:txBody>
      </p:sp>
      <p:sp>
        <p:nvSpPr>
          <p:cNvPr id="10" name="Text 8"/>
          <p:cNvSpPr/>
          <p:nvPr/>
        </p:nvSpPr>
        <p:spPr>
          <a:xfrm>
            <a:off x="1371600" y="245059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Housing</a:t>
            </a:r>
            <a:endParaRPr lang="en-US" sz="1350"/>
          </a:p>
        </p:txBody>
      </p:sp>
      <p:sp>
        <p:nvSpPr>
          <p:cNvPr id="11" name="Shape 9"/>
          <p:cNvSpPr/>
          <p:nvPr/>
        </p:nvSpPr>
        <p:spPr>
          <a:xfrm>
            <a:off x="5760720" y="2496312"/>
            <a:ext cx="885139" cy="219456"/>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6773875" y="245059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11%</a:t>
            </a:r>
            <a:endParaRPr lang="en-US" sz="1350"/>
          </a:p>
        </p:txBody>
      </p:sp>
      <p:sp>
        <p:nvSpPr>
          <p:cNvPr id="13" name="Text 11"/>
          <p:cNvSpPr/>
          <p:nvPr/>
        </p:nvSpPr>
        <p:spPr>
          <a:xfrm>
            <a:off x="960120" y="281635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3</a:t>
            </a:r>
            <a:endParaRPr lang="en-US" sz="1200"/>
          </a:p>
        </p:txBody>
      </p:sp>
      <p:sp>
        <p:nvSpPr>
          <p:cNvPr id="14" name="Text 12"/>
          <p:cNvSpPr/>
          <p:nvPr/>
        </p:nvSpPr>
        <p:spPr>
          <a:xfrm>
            <a:off x="1371600" y="281635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Crime and safety</a:t>
            </a:r>
            <a:endParaRPr lang="en-US" sz="1350"/>
          </a:p>
        </p:txBody>
      </p:sp>
      <p:sp>
        <p:nvSpPr>
          <p:cNvPr id="15" name="Shape 13"/>
          <p:cNvSpPr/>
          <p:nvPr/>
        </p:nvSpPr>
        <p:spPr>
          <a:xfrm>
            <a:off x="5760720" y="2862072"/>
            <a:ext cx="804672" cy="219456"/>
          </a:xfrm>
          <a:prstGeom prst="rect">
            <a:avLst/>
          </a:prstGeom>
          <a:solidFill>
            <a:srgbClr val="2251FF"/>
          </a:solidFill>
          <a:ln w="12700">
            <a:solidFill>
              <a:srgbClr val="2251FF"/>
            </a:solidFill>
            <a:prstDash val="solid"/>
          </a:ln>
        </p:spPr>
        <p:txBody>
          <a:bodyPr/>
          <a:lstStyle/>
          <a:p>
            <a:endParaRPr lang="en-AU"/>
          </a:p>
        </p:txBody>
      </p:sp>
      <p:sp>
        <p:nvSpPr>
          <p:cNvPr id="16" name="Text 14"/>
          <p:cNvSpPr/>
          <p:nvPr/>
        </p:nvSpPr>
        <p:spPr>
          <a:xfrm>
            <a:off x="6693408" y="281635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10%</a:t>
            </a:r>
            <a:endParaRPr lang="en-US" sz="1350"/>
          </a:p>
        </p:txBody>
      </p:sp>
      <p:sp>
        <p:nvSpPr>
          <p:cNvPr id="17" name="Text 15"/>
          <p:cNvSpPr/>
          <p:nvPr/>
        </p:nvSpPr>
        <p:spPr>
          <a:xfrm>
            <a:off x="960120" y="318211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4</a:t>
            </a:r>
            <a:endParaRPr lang="en-US" sz="1200"/>
          </a:p>
        </p:txBody>
      </p:sp>
      <p:sp>
        <p:nvSpPr>
          <p:cNvPr id="18" name="Text 16"/>
          <p:cNvSpPr/>
          <p:nvPr/>
        </p:nvSpPr>
        <p:spPr>
          <a:xfrm>
            <a:off x="1371600" y="318211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Tax</a:t>
            </a:r>
            <a:endParaRPr lang="en-US" sz="1350"/>
          </a:p>
        </p:txBody>
      </p:sp>
      <p:sp>
        <p:nvSpPr>
          <p:cNvPr id="19" name="Shape 17"/>
          <p:cNvSpPr/>
          <p:nvPr/>
        </p:nvSpPr>
        <p:spPr>
          <a:xfrm>
            <a:off x="5760720" y="3227832"/>
            <a:ext cx="724205" cy="219456"/>
          </a:xfrm>
          <a:prstGeom prst="rect">
            <a:avLst/>
          </a:prstGeom>
          <a:solidFill>
            <a:srgbClr val="2251FF"/>
          </a:solidFill>
          <a:ln w="12700">
            <a:solidFill>
              <a:srgbClr val="2251FF"/>
            </a:solidFill>
            <a:prstDash val="solid"/>
          </a:ln>
        </p:spPr>
        <p:txBody>
          <a:bodyPr/>
          <a:lstStyle/>
          <a:p>
            <a:endParaRPr lang="en-AU"/>
          </a:p>
        </p:txBody>
      </p:sp>
      <p:sp>
        <p:nvSpPr>
          <p:cNvPr id="20" name="Text 18"/>
          <p:cNvSpPr/>
          <p:nvPr/>
        </p:nvSpPr>
        <p:spPr>
          <a:xfrm>
            <a:off x="6612941" y="318211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a:t>
            </a:r>
            <a:endParaRPr lang="en-US" sz="1350"/>
          </a:p>
        </p:txBody>
      </p:sp>
      <p:sp>
        <p:nvSpPr>
          <p:cNvPr id="21" name="Text 19"/>
          <p:cNvSpPr/>
          <p:nvPr/>
        </p:nvSpPr>
        <p:spPr>
          <a:xfrm>
            <a:off x="960120" y="354787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5</a:t>
            </a:r>
            <a:endParaRPr lang="en-US" sz="1200"/>
          </a:p>
        </p:txBody>
      </p:sp>
      <p:sp>
        <p:nvSpPr>
          <p:cNvPr id="22" name="Text 20"/>
          <p:cNvSpPr/>
          <p:nvPr/>
        </p:nvSpPr>
        <p:spPr>
          <a:xfrm>
            <a:off x="1371600" y="354787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Energy and power bills</a:t>
            </a:r>
            <a:endParaRPr lang="en-US" sz="1350"/>
          </a:p>
        </p:txBody>
      </p:sp>
      <p:sp>
        <p:nvSpPr>
          <p:cNvPr id="23" name="Shape 21"/>
          <p:cNvSpPr/>
          <p:nvPr/>
        </p:nvSpPr>
        <p:spPr>
          <a:xfrm>
            <a:off x="5760720" y="3593592"/>
            <a:ext cx="724205" cy="219456"/>
          </a:xfrm>
          <a:prstGeom prst="rect">
            <a:avLst/>
          </a:prstGeom>
          <a:solidFill>
            <a:srgbClr val="2251FF"/>
          </a:solidFill>
          <a:ln w="12700">
            <a:solidFill>
              <a:srgbClr val="2251FF"/>
            </a:solidFill>
            <a:prstDash val="solid"/>
          </a:ln>
        </p:spPr>
        <p:txBody>
          <a:bodyPr/>
          <a:lstStyle/>
          <a:p>
            <a:endParaRPr lang="en-AU"/>
          </a:p>
        </p:txBody>
      </p:sp>
      <p:sp>
        <p:nvSpPr>
          <p:cNvPr id="24" name="Text 22"/>
          <p:cNvSpPr/>
          <p:nvPr/>
        </p:nvSpPr>
        <p:spPr>
          <a:xfrm>
            <a:off x="6612941" y="354787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a:t>
            </a:r>
            <a:endParaRPr lang="en-US" sz="1350"/>
          </a:p>
        </p:txBody>
      </p:sp>
      <p:sp>
        <p:nvSpPr>
          <p:cNvPr id="25" name="Text 23"/>
          <p:cNvSpPr/>
          <p:nvPr/>
        </p:nvSpPr>
        <p:spPr>
          <a:xfrm>
            <a:off x="960120" y="391363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6</a:t>
            </a:r>
            <a:endParaRPr lang="en-US" sz="1200"/>
          </a:p>
        </p:txBody>
      </p:sp>
      <p:sp>
        <p:nvSpPr>
          <p:cNvPr id="26" name="Text 24"/>
          <p:cNvSpPr/>
          <p:nvPr/>
        </p:nvSpPr>
        <p:spPr>
          <a:xfrm>
            <a:off x="1371600" y="391363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Health and aged care</a:t>
            </a:r>
            <a:endParaRPr lang="en-US" sz="1350"/>
          </a:p>
        </p:txBody>
      </p:sp>
      <p:sp>
        <p:nvSpPr>
          <p:cNvPr id="27" name="Shape 25"/>
          <p:cNvSpPr/>
          <p:nvPr/>
        </p:nvSpPr>
        <p:spPr>
          <a:xfrm>
            <a:off x="5760720" y="3959352"/>
            <a:ext cx="643738" cy="219456"/>
          </a:xfrm>
          <a:prstGeom prst="rect">
            <a:avLst/>
          </a:prstGeom>
          <a:solidFill>
            <a:srgbClr val="2251FF"/>
          </a:solidFill>
          <a:ln w="12700">
            <a:solidFill>
              <a:srgbClr val="2251FF"/>
            </a:solidFill>
            <a:prstDash val="solid"/>
          </a:ln>
        </p:spPr>
        <p:txBody>
          <a:bodyPr/>
          <a:lstStyle/>
          <a:p>
            <a:endParaRPr lang="en-AU"/>
          </a:p>
        </p:txBody>
      </p:sp>
      <p:sp>
        <p:nvSpPr>
          <p:cNvPr id="28" name="Text 26"/>
          <p:cNvSpPr/>
          <p:nvPr/>
        </p:nvSpPr>
        <p:spPr>
          <a:xfrm>
            <a:off x="6532474" y="391363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8%</a:t>
            </a:r>
            <a:endParaRPr lang="en-US" sz="1350"/>
          </a:p>
        </p:txBody>
      </p:sp>
      <p:sp>
        <p:nvSpPr>
          <p:cNvPr id="29" name="Text 27"/>
          <p:cNvSpPr/>
          <p:nvPr/>
        </p:nvSpPr>
        <p:spPr>
          <a:xfrm>
            <a:off x="960120" y="427939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7</a:t>
            </a:r>
            <a:endParaRPr lang="en-US" sz="1200"/>
          </a:p>
        </p:txBody>
      </p:sp>
      <p:sp>
        <p:nvSpPr>
          <p:cNvPr id="30" name="Text 28"/>
          <p:cNvSpPr/>
          <p:nvPr/>
        </p:nvSpPr>
        <p:spPr>
          <a:xfrm>
            <a:off x="1371600" y="427939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Water rates and council rates</a:t>
            </a:r>
            <a:endParaRPr lang="en-US" sz="1350"/>
          </a:p>
        </p:txBody>
      </p:sp>
      <p:sp>
        <p:nvSpPr>
          <p:cNvPr id="31" name="Shape 29"/>
          <p:cNvSpPr/>
          <p:nvPr/>
        </p:nvSpPr>
        <p:spPr>
          <a:xfrm>
            <a:off x="5760720" y="4325112"/>
            <a:ext cx="402336" cy="219456"/>
          </a:xfrm>
          <a:prstGeom prst="rect">
            <a:avLst/>
          </a:prstGeom>
          <a:solidFill>
            <a:srgbClr val="2251FF"/>
          </a:solidFill>
          <a:ln w="12700">
            <a:solidFill>
              <a:srgbClr val="2251FF"/>
            </a:solidFill>
            <a:prstDash val="solid"/>
          </a:ln>
        </p:spPr>
        <p:txBody>
          <a:bodyPr/>
          <a:lstStyle/>
          <a:p>
            <a:endParaRPr lang="en-AU"/>
          </a:p>
        </p:txBody>
      </p:sp>
      <p:sp>
        <p:nvSpPr>
          <p:cNvPr id="32" name="Text 30"/>
          <p:cNvSpPr/>
          <p:nvPr/>
        </p:nvSpPr>
        <p:spPr>
          <a:xfrm>
            <a:off x="6291072" y="427939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5%</a:t>
            </a:r>
            <a:endParaRPr lang="en-US" sz="1350"/>
          </a:p>
        </p:txBody>
      </p:sp>
      <p:sp>
        <p:nvSpPr>
          <p:cNvPr id="33" name="Text 31"/>
          <p:cNvSpPr/>
          <p:nvPr/>
        </p:nvSpPr>
        <p:spPr>
          <a:xfrm>
            <a:off x="960120" y="464515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8</a:t>
            </a:r>
            <a:endParaRPr lang="en-US" sz="1200"/>
          </a:p>
        </p:txBody>
      </p:sp>
      <p:sp>
        <p:nvSpPr>
          <p:cNvPr id="34" name="Text 32"/>
          <p:cNvSpPr/>
          <p:nvPr/>
        </p:nvSpPr>
        <p:spPr>
          <a:xfrm>
            <a:off x="1371600" y="464515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Roads and infrastructure</a:t>
            </a:r>
            <a:endParaRPr lang="en-US" sz="1350"/>
          </a:p>
        </p:txBody>
      </p:sp>
      <p:sp>
        <p:nvSpPr>
          <p:cNvPr id="35" name="Shape 33"/>
          <p:cNvSpPr/>
          <p:nvPr/>
        </p:nvSpPr>
        <p:spPr>
          <a:xfrm>
            <a:off x="5760720" y="4690872"/>
            <a:ext cx="241402" cy="219456"/>
          </a:xfrm>
          <a:prstGeom prst="rect">
            <a:avLst/>
          </a:prstGeom>
          <a:solidFill>
            <a:srgbClr val="2251FF"/>
          </a:solidFill>
          <a:ln w="12700">
            <a:solidFill>
              <a:srgbClr val="2251FF"/>
            </a:solidFill>
            <a:prstDash val="solid"/>
          </a:ln>
        </p:spPr>
        <p:txBody>
          <a:bodyPr/>
          <a:lstStyle/>
          <a:p>
            <a:endParaRPr lang="en-AU"/>
          </a:p>
        </p:txBody>
      </p:sp>
      <p:sp>
        <p:nvSpPr>
          <p:cNvPr id="36" name="Text 34"/>
          <p:cNvSpPr/>
          <p:nvPr/>
        </p:nvSpPr>
        <p:spPr>
          <a:xfrm>
            <a:off x="6130138" y="464515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a:t>
            </a:r>
            <a:endParaRPr lang="en-US" sz="1350"/>
          </a:p>
        </p:txBody>
      </p:sp>
      <p:sp>
        <p:nvSpPr>
          <p:cNvPr id="37" name="Text 35"/>
          <p:cNvSpPr/>
          <p:nvPr/>
        </p:nvSpPr>
        <p:spPr>
          <a:xfrm>
            <a:off x="960120" y="501091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9</a:t>
            </a:r>
            <a:endParaRPr lang="en-US" sz="1200"/>
          </a:p>
        </p:txBody>
      </p:sp>
      <p:sp>
        <p:nvSpPr>
          <p:cNvPr id="38" name="Text 36"/>
          <p:cNvSpPr/>
          <p:nvPr/>
        </p:nvSpPr>
        <p:spPr>
          <a:xfrm>
            <a:off x="1371600" y="501091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Wages, jobs and work</a:t>
            </a:r>
            <a:endParaRPr lang="en-US" sz="1350"/>
          </a:p>
        </p:txBody>
      </p:sp>
      <p:sp>
        <p:nvSpPr>
          <p:cNvPr id="39" name="Shape 37"/>
          <p:cNvSpPr/>
          <p:nvPr/>
        </p:nvSpPr>
        <p:spPr>
          <a:xfrm>
            <a:off x="5760720" y="5056632"/>
            <a:ext cx="241402" cy="219456"/>
          </a:xfrm>
          <a:prstGeom prst="rect">
            <a:avLst/>
          </a:prstGeom>
          <a:solidFill>
            <a:srgbClr val="2251FF"/>
          </a:solidFill>
          <a:ln w="12700">
            <a:solidFill>
              <a:srgbClr val="2251FF"/>
            </a:solidFill>
            <a:prstDash val="solid"/>
          </a:ln>
        </p:spPr>
        <p:txBody>
          <a:bodyPr/>
          <a:lstStyle/>
          <a:p>
            <a:endParaRPr lang="en-AU"/>
          </a:p>
        </p:txBody>
      </p:sp>
      <p:sp>
        <p:nvSpPr>
          <p:cNvPr id="40" name="Text 38"/>
          <p:cNvSpPr/>
          <p:nvPr/>
        </p:nvSpPr>
        <p:spPr>
          <a:xfrm>
            <a:off x="6130138" y="501091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a:t>
            </a:r>
            <a:endParaRPr lang="en-US" sz="1350"/>
          </a:p>
        </p:txBody>
      </p:sp>
      <p:sp>
        <p:nvSpPr>
          <p:cNvPr id="41" name="Text 39"/>
          <p:cNvSpPr/>
          <p:nvPr/>
        </p:nvSpPr>
        <p:spPr>
          <a:xfrm>
            <a:off x="960120" y="5376672"/>
            <a:ext cx="365760" cy="310896"/>
          </a:xfrm>
          <a:prstGeom prst="rect">
            <a:avLst/>
          </a:prstGeom>
          <a:noFill/>
          <a:ln/>
        </p:spPr>
        <p:txBody>
          <a:bodyPr wrap="square" lIns="0" tIns="0" rIns="0" bIns="0" rtlCol="0" anchor="ctr"/>
          <a:lstStyle/>
          <a:p>
            <a:pPr marL="0" indent="0">
              <a:buNone/>
            </a:pPr>
            <a:r>
              <a:rPr lang="en-US" sz="1200">
                <a:solidFill>
                  <a:srgbClr val="A8AEB8"/>
                </a:solidFill>
                <a:latin typeface="Helvetica Neue Light" pitchFamily="34" charset="0"/>
                <a:ea typeface="Helvetica Neue Light" pitchFamily="34" charset="-122"/>
                <a:cs typeface="Helvetica Neue Light" pitchFamily="34" charset="-120"/>
              </a:rPr>
              <a:t>10</a:t>
            </a:r>
            <a:endParaRPr lang="en-US" sz="1200"/>
          </a:p>
        </p:txBody>
      </p:sp>
      <p:sp>
        <p:nvSpPr>
          <p:cNvPr id="42" name="Text 40"/>
          <p:cNvSpPr/>
          <p:nvPr/>
        </p:nvSpPr>
        <p:spPr>
          <a:xfrm>
            <a:off x="1371600" y="5376672"/>
            <a:ext cx="420624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Pensions and superannuation</a:t>
            </a:r>
            <a:endParaRPr lang="en-US" sz="1350"/>
          </a:p>
        </p:txBody>
      </p:sp>
      <p:sp>
        <p:nvSpPr>
          <p:cNvPr id="43" name="Shape 41"/>
          <p:cNvSpPr/>
          <p:nvPr/>
        </p:nvSpPr>
        <p:spPr>
          <a:xfrm>
            <a:off x="5760720" y="5422392"/>
            <a:ext cx="241402" cy="219456"/>
          </a:xfrm>
          <a:prstGeom prst="rect">
            <a:avLst/>
          </a:prstGeom>
          <a:solidFill>
            <a:srgbClr val="2251FF"/>
          </a:solidFill>
          <a:ln w="12700">
            <a:solidFill>
              <a:srgbClr val="2251FF"/>
            </a:solidFill>
            <a:prstDash val="solid"/>
          </a:ln>
        </p:spPr>
        <p:txBody>
          <a:bodyPr/>
          <a:lstStyle/>
          <a:p>
            <a:endParaRPr lang="en-AU"/>
          </a:p>
        </p:txBody>
      </p:sp>
      <p:sp>
        <p:nvSpPr>
          <p:cNvPr id="44" name="Text 42"/>
          <p:cNvSpPr/>
          <p:nvPr/>
        </p:nvSpPr>
        <p:spPr>
          <a:xfrm>
            <a:off x="6130138" y="5376672"/>
            <a:ext cx="8229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a:t>
            </a:r>
            <a:endParaRPr lang="en-US" sz="1350"/>
          </a:p>
        </p:txBody>
      </p:sp>
      <p:sp>
        <p:nvSpPr>
          <p:cNvPr id="48" name="Text 46"/>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49" name="Text 47"/>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24</a:t>
            </a:r>
            <a:endParaRPr lang="en-US" sz="950"/>
          </a:p>
        </p:txBody>
      </p:sp>
      <p:sp>
        <p:nvSpPr>
          <p:cNvPr id="46" name="TextBox 45">
            <a:extLst>
              <a:ext uri="{FF2B5EF4-FFF2-40B4-BE49-F238E27FC236}">
                <a16:creationId xmlns:a16="http://schemas.microsoft.com/office/drawing/2014/main" id="{98DC416C-21E9-E5B2-D546-E6E2AD537680}"/>
              </a:ext>
            </a:extLst>
          </p:cNvPr>
          <p:cNvSpPr txBox="1"/>
          <p:nvPr/>
        </p:nvSpPr>
        <p:spPr>
          <a:xfrm>
            <a:off x="7435901" y="2825002"/>
            <a:ext cx="4194224" cy="692497"/>
          </a:xfrm>
          <a:prstGeom prst="rect">
            <a:avLst/>
          </a:prstGeom>
          <a:noFill/>
        </p:spPr>
        <p:txBody>
          <a:bodyPr wrap="square">
            <a:spAutoFit/>
          </a:bodyPr>
          <a:lstStyle/>
          <a:p>
            <a:r>
              <a:rPr lang="en-AU" sz="1400" i="1"/>
              <a:t>"After paying my bills to keep my house going I have $460 pf for food and petrol.”</a:t>
            </a:r>
            <a:br>
              <a:rPr lang="en-AU" sz="1400" i="1"/>
            </a:br>
            <a:r>
              <a:rPr lang="en-AU" sz="1100"/>
              <a:t>a homeowner renting out part of her house to make ends meet.</a:t>
            </a:r>
            <a:endParaRPr lang="en-AU" sz="1400" i="1"/>
          </a:p>
        </p:txBody>
      </p:sp>
      <p:sp>
        <p:nvSpPr>
          <p:cNvPr id="52" name="TextBox 51">
            <a:extLst>
              <a:ext uri="{FF2B5EF4-FFF2-40B4-BE49-F238E27FC236}">
                <a16:creationId xmlns:a16="http://schemas.microsoft.com/office/drawing/2014/main" id="{70F04F39-2D2C-4F6C-E7FB-FE2CE3885269}"/>
              </a:ext>
            </a:extLst>
          </p:cNvPr>
          <p:cNvSpPr txBox="1"/>
          <p:nvPr/>
        </p:nvSpPr>
        <p:spPr>
          <a:xfrm>
            <a:off x="7435901" y="4027461"/>
            <a:ext cx="4194224" cy="738664"/>
          </a:xfrm>
          <a:prstGeom prst="rect">
            <a:avLst/>
          </a:prstGeom>
          <a:noFill/>
        </p:spPr>
        <p:txBody>
          <a:bodyPr wrap="square">
            <a:spAutoFit/>
          </a:bodyPr>
          <a:lstStyle/>
          <a:p>
            <a:r>
              <a:rPr lang="en-AU" sz="1400" i="1"/>
              <a:t>“Pension in Australia is around $650 p/w and the cheapest single unit for rent is around $550 p/w. Do I need to say anything more?"</a:t>
            </a:r>
          </a:p>
        </p:txBody>
      </p:sp>
      <p:sp>
        <p:nvSpPr>
          <p:cNvPr id="54" name="TextBox 53">
            <a:extLst>
              <a:ext uri="{FF2B5EF4-FFF2-40B4-BE49-F238E27FC236}">
                <a16:creationId xmlns:a16="http://schemas.microsoft.com/office/drawing/2014/main" id="{F8EE3190-ACB7-ED05-A5E3-3E4CF7B319C2}"/>
              </a:ext>
            </a:extLst>
          </p:cNvPr>
          <p:cNvSpPr txBox="1"/>
          <p:nvPr/>
        </p:nvSpPr>
        <p:spPr>
          <a:xfrm>
            <a:off x="7505396" y="5276088"/>
            <a:ext cx="3627750" cy="523220"/>
          </a:xfrm>
          <a:prstGeom prst="rect">
            <a:avLst/>
          </a:prstGeom>
          <a:noFill/>
        </p:spPr>
        <p:txBody>
          <a:bodyPr wrap="square">
            <a:spAutoFit/>
          </a:bodyPr>
          <a:lstStyle/>
          <a:p>
            <a:r>
              <a:rPr lang="en-AU" sz="1400" i="1"/>
              <a:t>"After paying the rent, bills, fuel, there's $0 left to buy groceries."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One Nation voters on the cost of living, in their own voice.</a:t>
            </a:r>
            <a:endParaRPr lang="en-US" sz="2400"/>
          </a:p>
        </p:txBody>
      </p:sp>
      <p:sp>
        <p:nvSpPr>
          <p:cNvPr id="3" name="Text 1"/>
          <p:cNvSpPr/>
          <p:nvPr/>
        </p:nvSpPr>
        <p:spPr>
          <a:xfrm>
            <a:off x="960120" y="1097280"/>
            <a:ext cx="10268712" cy="32004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Composite narratives — assembled from what respondents wrote in their own words, not the words of any one person.</a:t>
            </a:r>
            <a:endParaRPr lang="en-US" sz="1250"/>
          </a:p>
        </p:txBody>
      </p:sp>
      <p:sp>
        <p:nvSpPr>
          <p:cNvPr id="4" name="Text 2"/>
          <p:cNvSpPr/>
          <p:nvPr/>
        </p:nvSpPr>
        <p:spPr>
          <a:xfrm>
            <a:off x="960120" y="1719072"/>
            <a:ext cx="5029200" cy="292608"/>
          </a:xfrm>
          <a:prstGeom prst="rect">
            <a:avLst/>
          </a:prstGeom>
          <a:noFill/>
          <a:ln/>
        </p:spPr>
        <p:txBody>
          <a:bodyPr wrap="square" lIns="0" tIns="0" rIns="0" bIns="0" rtlCol="0" anchor="ctr"/>
          <a:lstStyle/>
          <a:p>
            <a:pPr marL="0" indent="0">
              <a:buNone/>
            </a:pPr>
            <a:r>
              <a:rPr lang="en-US" sz="1100" b="1" kern="0" spc="90">
                <a:solidFill>
                  <a:srgbClr val="2251FF"/>
                </a:solidFill>
                <a:latin typeface="Helvetica Neue Light" pitchFamily="34" charset="0"/>
                <a:ea typeface="Helvetica Neue Light" pitchFamily="34" charset="-122"/>
                <a:cs typeface="Helvetica Neue Light" pitchFamily="34" charset="-120"/>
              </a:rPr>
              <a:t>THE WORKING HOUSEHOLD</a:t>
            </a:r>
            <a:endParaRPr lang="en-US" sz="1100"/>
          </a:p>
        </p:txBody>
      </p:sp>
      <p:sp>
        <p:nvSpPr>
          <p:cNvPr id="6" name="Shape 4"/>
          <p:cNvSpPr/>
          <p:nvPr/>
        </p:nvSpPr>
        <p:spPr>
          <a:xfrm>
            <a:off x="960120" y="2377440"/>
            <a:ext cx="822960" cy="18288"/>
          </a:xfrm>
          <a:prstGeom prst="rect">
            <a:avLst/>
          </a:prstGeom>
          <a:solidFill>
            <a:srgbClr val="D8DBE0"/>
          </a:solidFill>
          <a:ln w="12700">
            <a:solidFill>
              <a:srgbClr val="D8DBE0"/>
            </a:solidFill>
            <a:prstDash val="solid"/>
          </a:ln>
        </p:spPr>
        <p:txBody>
          <a:bodyPr/>
          <a:lstStyle/>
          <a:p>
            <a:endParaRPr lang="en-AU"/>
          </a:p>
        </p:txBody>
      </p:sp>
      <p:sp>
        <p:nvSpPr>
          <p:cNvPr id="7" name="Text 5"/>
          <p:cNvSpPr/>
          <p:nvPr/>
        </p:nvSpPr>
        <p:spPr>
          <a:xfrm>
            <a:off x="960120" y="2542032"/>
            <a:ext cx="5029200" cy="4023360"/>
          </a:xfrm>
          <a:prstGeom prst="rect">
            <a:avLst/>
          </a:prstGeom>
          <a:noFill/>
          <a:ln/>
        </p:spPr>
        <p:txBody>
          <a:bodyPr wrap="square" lIns="0" tIns="0" rIns="0" bIns="0" rtlCol="0" anchor="t"/>
          <a:lstStyle/>
          <a:p>
            <a:pPr marL="0" indent="0">
              <a:lnSpc>
                <a:spcPct val="134000"/>
              </a:lnSpc>
              <a:buNone/>
            </a:pPr>
            <a:r>
              <a:rPr lang="en-US" sz="1250" i="1">
                <a:solidFill>
                  <a:srgbClr val="1A1A1A"/>
                </a:solidFill>
                <a:latin typeface="Helvetica Neue Light" pitchFamily="34" charset="0"/>
                <a:ea typeface="Helvetica Neue Light" pitchFamily="34" charset="-122"/>
                <a:cs typeface="Helvetica Neue Light" pitchFamily="34" charset="-120"/>
              </a:rPr>
              <a:t>“We’re both working and we’re going backwards. Utilities up 25% in twelve months, like for like — I checked. Fuel, insurance, the shop, all of it. The pay hasn’t moved.</a:t>
            </a:r>
            <a:endParaRPr lang="en-US" sz="1250" i="1"/>
          </a:p>
          <a:p>
            <a:pPr marL="0" indent="0">
              <a:lnSpc>
                <a:spcPct val="134000"/>
              </a:lnSpc>
              <a:buNone/>
            </a:pPr>
            <a:endParaRPr lang="en-US" sz="1250" i="1"/>
          </a:p>
          <a:p>
            <a:pPr marL="0" indent="0">
              <a:lnSpc>
                <a:spcPct val="134000"/>
              </a:lnSpc>
              <a:buNone/>
            </a:pPr>
            <a:r>
              <a:rPr lang="en-US" sz="1250" i="1">
                <a:solidFill>
                  <a:srgbClr val="1A1A1A"/>
                </a:solidFill>
                <a:latin typeface="Helvetica Neue Light" pitchFamily="34" charset="0"/>
                <a:ea typeface="Helvetica Neue Light" pitchFamily="34" charset="-122"/>
                <a:cs typeface="Helvetica Neue Light" pitchFamily="34" charset="-120"/>
              </a:rPr>
              <a:t>Three or four years ago we were fine, and now every week you’re a bit further behind. They’ll tell you it’s global, or it’s temporary. It isn’t temporary to us.</a:t>
            </a:r>
            <a:endParaRPr lang="en-US" sz="1250" i="1"/>
          </a:p>
          <a:p>
            <a:pPr marL="0" indent="0">
              <a:lnSpc>
                <a:spcPct val="134000"/>
              </a:lnSpc>
              <a:buNone/>
            </a:pPr>
            <a:endParaRPr lang="en-US" sz="1250" i="1"/>
          </a:p>
          <a:p>
            <a:pPr marL="0" indent="0">
              <a:lnSpc>
                <a:spcPct val="134000"/>
              </a:lnSpc>
              <a:buNone/>
            </a:pPr>
            <a:r>
              <a:rPr lang="en-US" sz="1250" i="1">
                <a:solidFill>
                  <a:srgbClr val="1A1A1A"/>
                </a:solidFill>
                <a:latin typeface="Helvetica Neue Light" pitchFamily="34" charset="0"/>
                <a:ea typeface="Helvetica Neue Light" pitchFamily="34" charset="-122"/>
                <a:cs typeface="Helvetica Neue Light" pitchFamily="34" charset="-120"/>
              </a:rPr>
              <a:t>Meanwhile they bring in that many people and expect the houses and the power and the roads to just stretch. It doesn’t stretch. Somebody has to pay for it and it’s us.”</a:t>
            </a:r>
            <a:endParaRPr lang="en-US" sz="1250" i="1"/>
          </a:p>
        </p:txBody>
      </p:sp>
      <p:sp>
        <p:nvSpPr>
          <p:cNvPr id="8" name="Text 6"/>
          <p:cNvSpPr/>
          <p:nvPr/>
        </p:nvSpPr>
        <p:spPr>
          <a:xfrm>
            <a:off x="6172200" y="1719072"/>
            <a:ext cx="5029200" cy="292608"/>
          </a:xfrm>
          <a:prstGeom prst="rect">
            <a:avLst/>
          </a:prstGeom>
          <a:noFill/>
          <a:ln/>
        </p:spPr>
        <p:txBody>
          <a:bodyPr wrap="square" lIns="0" tIns="0" rIns="0" bIns="0" rtlCol="0" anchor="ctr"/>
          <a:lstStyle/>
          <a:p>
            <a:pPr marL="0" indent="0">
              <a:buNone/>
            </a:pPr>
            <a:r>
              <a:rPr lang="en-US" sz="1100" b="1" kern="0" spc="90">
                <a:solidFill>
                  <a:srgbClr val="2251FF"/>
                </a:solidFill>
                <a:latin typeface="Helvetica Neue Light" pitchFamily="34" charset="0"/>
                <a:ea typeface="Helvetica Neue Light" pitchFamily="34" charset="-122"/>
                <a:cs typeface="Helvetica Neue Light" pitchFamily="34" charset="-120"/>
              </a:rPr>
              <a:t>THE FIXED INCOME</a:t>
            </a:r>
            <a:endParaRPr lang="en-US" sz="1100"/>
          </a:p>
        </p:txBody>
      </p:sp>
      <p:sp>
        <p:nvSpPr>
          <p:cNvPr id="10" name="Shape 8"/>
          <p:cNvSpPr/>
          <p:nvPr/>
        </p:nvSpPr>
        <p:spPr>
          <a:xfrm>
            <a:off x="6172200" y="2377440"/>
            <a:ext cx="822960" cy="18288"/>
          </a:xfrm>
          <a:prstGeom prst="rect">
            <a:avLst/>
          </a:prstGeom>
          <a:solidFill>
            <a:srgbClr val="D8DBE0"/>
          </a:solidFill>
          <a:ln w="12700">
            <a:solidFill>
              <a:srgbClr val="D8DBE0"/>
            </a:solidFill>
            <a:prstDash val="solid"/>
          </a:ln>
        </p:spPr>
        <p:txBody>
          <a:bodyPr/>
          <a:lstStyle/>
          <a:p>
            <a:endParaRPr lang="en-AU"/>
          </a:p>
        </p:txBody>
      </p:sp>
      <p:sp>
        <p:nvSpPr>
          <p:cNvPr id="11" name="Text 9"/>
          <p:cNvSpPr/>
          <p:nvPr/>
        </p:nvSpPr>
        <p:spPr>
          <a:xfrm>
            <a:off x="6172200" y="2542032"/>
            <a:ext cx="5029200" cy="4023360"/>
          </a:xfrm>
          <a:prstGeom prst="rect">
            <a:avLst/>
          </a:prstGeom>
          <a:noFill/>
          <a:ln/>
        </p:spPr>
        <p:txBody>
          <a:bodyPr wrap="square" lIns="0" tIns="0" rIns="0" bIns="0" rtlCol="0" anchor="t"/>
          <a:lstStyle/>
          <a:p>
            <a:pPr marL="0" indent="0">
              <a:lnSpc>
                <a:spcPct val="134000"/>
              </a:lnSpc>
              <a:buNone/>
            </a:pPr>
            <a:r>
              <a:rPr lang="en-US" sz="1250" i="1">
                <a:solidFill>
                  <a:srgbClr val="1A1A1A"/>
                </a:solidFill>
                <a:latin typeface="Helvetica Neue Light" pitchFamily="34" charset="0"/>
                <a:ea typeface="Helvetica Neue Light" pitchFamily="34" charset="-122"/>
                <a:cs typeface="Helvetica Neue Light" pitchFamily="34" charset="-120"/>
              </a:rPr>
              <a:t>“I own this house. On paper I suppose that makes me comfortable. But I’ve had to rent out part of it just to keep going, and after the bills are paid — the rates, the power, the insurance — I’ve got about $460 a fortnight left for food and petrol.</a:t>
            </a:r>
            <a:endParaRPr lang="en-US" sz="1250" i="1"/>
          </a:p>
          <a:p>
            <a:pPr marL="0" indent="0">
              <a:lnSpc>
                <a:spcPct val="134000"/>
              </a:lnSpc>
              <a:buNone/>
            </a:pPr>
            <a:endParaRPr lang="en-US" sz="1250" i="1"/>
          </a:p>
          <a:p>
            <a:pPr marL="0" indent="0">
              <a:lnSpc>
                <a:spcPct val="134000"/>
              </a:lnSpc>
              <a:buNone/>
            </a:pPr>
            <a:r>
              <a:rPr lang="en-US" sz="1250" i="1">
                <a:solidFill>
                  <a:srgbClr val="1A1A1A"/>
                </a:solidFill>
                <a:latin typeface="Helvetica Neue Light" pitchFamily="34" charset="0"/>
                <a:ea typeface="Helvetica Neue Light" pitchFamily="34" charset="-122"/>
                <a:cs typeface="Helvetica Neue Light" pitchFamily="34" charset="-120"/>
              </a:rPr>
              <a:t>Every year the power bill goes up and never down, whatever they promise. I’m not asking for handouts. I worked, I paid tax my whole life, I bought this house.</a:t>
            </a:r>
            <a:endParaRPr lang="en-US" sz="1250" i="1"/>
          </a:p>
          <a:p>
            <a:pPr marL="0" indent="0">
              <a:lnSpc>
                <a:spcPct val="134000"/>
              </a:lnSpc>
              <a:buNone/>
            </a:pPr>
            <a:endParaRPr lang="en-US" sz="1250" i="1"/>
          </a:p>
          <a:p>
            <a:pPr marL="0" indent="0">
              <a:lnSpc>
                <a:spcPct val="134000"/>
              </a:lnSpc>
              <a:buNone/>
            </a:pPr>
            <a:r>
              <a:rPr lang="en-US" sz="1250" i="1">
                <a:solidFill>
                  <a:srgbClr val="1A1A1A"/>
                </a:solidFill>
                <a:latin typeface="Helvetica Neue Light" pitchFamily="34" charset="0"/>
                <a:ea typeface="Helvetica Neue Light" pitchFamily="34" charset="-122"/>
                <a:cs typeface="Helvetica Neue Light" pitchFamily="34" charset="-120"/>
              </a:rPr>
              <a:t>I just didn’t think this is where I’d be at my age, sitting with a calculator working out what I can afford at the shops.”</a:t>
            </a:r>
            <a:endParaRPr lang="en-US" sz="1250" i="1"/>
          </a:p>
        </p:txBody>
      </p:sp>
      <p:sp>
        <p:nvSpPr>
          <p:cNvPr id="12" name="Shape 10"/>
          <p:cNvSpPr/>
          <p:nvPr/>
        </p:nvSpPr>
        <p:spPr>
          <a:xfrm>
            <a:off x="685800" y="5943600"/>
            <a:ext cx="10881360" cy="566928"/>
          </a:xfrm>
          <a:prstGeom prst="rect">
            <a:avLst/>
          </a:prstGeom>
          <a:solidFill>
            <a:srgbClr val="EDF1FB"/>
          </a:solidFill>
          <a:ln w="12700">
            <a:solidFill>
              <a:srgbClr val="FFFFFF"/>
            </a:solidFill>
            <a:prstDash val="solid"/>
          </a:ln>
        </p:spPr>
        <p:txBody>
          <a:bodyPr/>
          <a:lstStyle/>
          <a:p>
            <a:endParaRPr lang="en-AU"/>
          </a:p>
        </p:txBody>
      </p:sp>
      <p:sp>
        <p:nvSpPr>
          <p:cNvPr id="13" name="Text 11"/>
          <p:cNvSpPr/>
          <p:nvPr/>
        </p:nvSpPr>
        <p:spPr>
          <a:xfrm>
            <a:off x="960120" y="5943600"/>
            <a:ext cx="10332720" cy="566928"/>
          </a:xfrm>
          <a:prstGeom prst="rect">
            <a:avLst/>
          </a:prstGeom>
          <a:noFill/>
          <a:ln/>
        </p:spPr>
        <p:txBody>
          <a:bodyPr wrap="square" lIns="0" tIns="0" rIns="0" bIns="0" rtlCol="0" anchor="ctr"/>
          <a:lstStyle/>
          <a:p>
            <a:pPr marL="0" indent="0">
              <a:buNone/>
            </a:pPr>
            <a:endParaRPr lang="en-US" sz="1150"/>
          </a:p>
        </p:txBody>
      </p:sp>
      <p:sp>
        <p:nvSpPr>
          <p:cNvPr id="15" name="Text 13"/>
          <p:cNvSpPr/>
          <p:nvPr/>
        </p:nvSpPr>
        <p:spPr>
          <a:xfrm>
            <a:off x="960120" y="6693408"/>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16" name="Text 14"/>
          <p:cNvSpPr/>
          <p:nvPr/>
        </p:nvSpPr>
        <p:spPr>
          <a:xfrm>
            <a:off x="10680192" y="6693408"/>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25</a:t>
            </a:r>
            <a:endParaRPr lang="en-US" sz="95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3</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Support for One Nation</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How long they have been supporters, why, and how firm the vote is</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30</a:t>
            </a:r>
            <a:endParaRPr lang="en-US" sz="95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It is the party, not just Pauline and protest.</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Which one is closest to your view?</a:t>
            </a:r>
            <a:endParaRPr lang="en-US" sz="1250"/>
          </a:p>
        </p:txBody>
      </p:sp>
      <p:sp>
        <p:nvSpPr>
          <p:cNvPr id="4" name="Text 2"/>
          <p:cNvSpPr/>
          <p:nvPr/>
        </p:nvSpPr>
        <p:spPr>
          <a:xfrm>
            <a:off x="960120" y="2377440"/>
            <a:ext cx="1371600" cy="548640"/>
          </a:xfrm>
          <a:prstGeom prst="rect">
            <a:avLst/>
          </a:prstGeom>
          <a:noFill/>
          <a:ln/>
        </p:spPr>
        <p:txBody>
          <a:bodyPr wrap="square" lIns="0" tIns="0" rIns="0" bIns="0" rtlCol="0" anchor="ctr"/>
          <a:lstStyle/>
          <a:p>
            <a:pPr marL="0" indent="0">
              <a:buNone/>
            </a:pPr>
            <a:r>
              <a:rPr lang="en-US" sz="3400">
                <a:solidFill>
                  <a:srgbClr val="2251FF"/>
                </a:solidFill>
                <a:latin typeface="Avenir" pitchFamily="34" charset="0"/>
                <a:ea typeface="Avenir" pitchFamily="34" charset="-122"/>
                <a:cs typeface="Avenir" pitchFamily="34" charset="-120"/>
              </a:rPr>
              <a:t>45%</a:t>
            </a:r>
            <a:endParaRPr lang="en-US" sz="3400"/>
          </a:p>
        </p:txBody>
      </p:sp>
      <p:sp>
        <p:nvSpPr>
          <p:cNvPr id="5" name="Text 3"/>
          <p:cNvSpPr/>
          <p:nvPr/>
        </p:nvSpPr>
        <p:spPr>
          <a:xfrm>
            <a:off x="2514600" y="2377440"/>
            <a:ext cx="8595360" cy="384048"/>
          </a:xfrm>
          <a:prstGeom prst="rect">
            <a:avLst/>
          </a:prstGeom>
          <a:noFill/>
          <a:ln/>
        </p:spPr>
        <p:txBody>
          <a:bodyPr wrap="square" lIns="0" tIns="0" rIns="0" bIns="0" rtlCol="0" anchor="ctr"/>
          <a:lstStyle/>
          <a:p>
            <a:pPr marL="0" indent="0">
              <a:buNone/>
            </a:pPr>
            <a:r>
              <a:rPr lang="en-US" sz="1500" b="1">
                <a:solidFill>
                  <a:srgbClr val="1A1A1A"/>
                </a:solidFill>
                <a:latin typeface="Helvetica Neue Light" pitchFamily="34" charset="0"/>
                <a:ea typeface="Helvetica Neue Light" pitchFamily="34" charset="-122"/>
                <a:cs typeface="Helvetica Neue Light" pitchFamily="34" charset="-120"/>
              </a:rPr>
              <a:t>I support One Nation mainly because of what the party stands for</a:t>
            </a:r>
            <a:endParaRPr lang="en-US" sz="1500"/>
          </a:p>
        </p:txBody>
      </p:sp>
      <p:sp>
        <p:nvSpPr>
          <p:cNvPr id="6" name="Text 4"/>
          <p:cNvSpPr/>
          <p:nvPr/>
        </p:nvSpPr>
        <p:spPr>
          <a:xfrm>
            <a:off x="2514600" y="2798064"/>
            <a:ext cx="859536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The largest group backs the platform, more than the leader.</a:t>
            </a:r>
            <a:endParaRPr lang="en-US" sz="1250"/>
          </a:p>
        </p:txBody>
      </p:sp>
      <p:sp>
        <p:nvSpPr>
          <p:cNvPr id="7" name="Text 5"/>
          <p:cNvSpPr/>
          <p:nvPr/>
        </p:nvSpPr>
        <p:spPr>
          <a:xfrm>
            <a:off x="960120" y="3675888"/>
            <a:ext cx="1371600" cy="548640"/>
          </a:xfrm>
          <a:prstGeom prst="rect">
            <a:avLst/>
          </a:prstGeom>
          <a:noFill/>
          <a:ln/>
        </p:spPr>
        <p:txBody>
          <a:bodyPr wrap="square" lIns="0" tIns="0" rIns="0" bIns="0" rtlCol="0" anchor="ctr"/>
          <a:lstStyle/>
          <a:p>
            <a:pPr marL="0" indent="0">
              <a:buNone/>
            </a:pPr>
            <a:r>
              <a:rPr lang="en-US" sz="3400">
                <a:solidFill>
                  <a:srgbClr val="2251FF"/>
                </a:solidFill>
                <a:latin typeface="Avenir" pitchFamily="34" charset="0"/>
                <a:ea typeface="Avenir" pitchFamily="34" charset="-122"/>
                <a:cs typeface="Avenir" pitchFamily="34" charset="-120"/>
              </a:rPr>
              <a:t>34%</a:t>
            </a:r>
            <a:endParaRPr lang="en-US" sz="3400"/>
          </a:p>
        </p:txBody>
      </p:sp>
      <p:sp>
        <p:nvSpPr>
          <p:cNvPr id="8" name="Text 6"/>
          <p:cNvSpPr/>
          <p:nvPr/>
        </p:nvSpPr>
        <p:spPr>
          <a:xfrm>
            <a:off x="2514600" y="3675888"/>
            <a:ext cx="8595360" cy="384048"/>
          </a:xfrm>
          <a:prstGeom prst="rect">
            <a:avLst/>
          </a:prstGeom>
          <a:noFill/>
          <a:ln/>
        </p:spPr>
        <p:txBody>
          <a:bodyPr wrap="square" lIns="0" tIns="0" rIns="0" bIns="0" rtlCol="0" anchor="ctr"/>
          <a:lstStyle/>
          <a:p>
            <a:pPr marL="0" indent="0">
              <a:buNone/>
            </a:pPr>
            <a:r>
              <a:rPr lang="en-US" sz="1500" b="1">
                <a:solidFill>
                  <a:srgbClr val="1A1A1A"/>
                </a:solidFill>
                <a:latin typeface="Helvetica Neue Light" pitchFamily="34" charset="0"/>
                <a:ea typeface="Helvetica Neue Light" pitchFamily="34" charset="-122"/>
                <a:cs typeface="Helvetica Neue Light" pitchFamily="34" charset="-120"/>
              </a:rPr>
              <a:t>I support them mainly because the other parties have let me down</a:t>
            </a:r>
            <a:endParaRPr lang="en-US" sz="1500"/>
          </a:p>
        </p:txBody>
      </p:sp>
      <p:sp>
        <p:nvSpPr>
          <p:cNvPr id="9" name="Text 7"/>
          <p:cNvSpPr/>
          <p:nvPr/>
        </p:nvSpPr>
        <p:spPr>
          <a:xfrm>
            <a:off x="2514600" y="4096512"/>
            <a:ext cx="859536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A third are here in protest — pushed out, not pulled in.</a:t>
            </a:r>
            <a:endParaRPr lang="en-US" sz="1250"/>
          </a:p>
        </p:txBody>
      </p:sp>
      <p:sp>
        <p:nvSpPr>
          <p:cNvPr id="10" name="Text 8"/>
          <p:cNvSpPr/>
          <p:nvPr/>
        </p:nvSpPr>
        <p:spPr>
          <a:xfrm>
            <a:off x="960120" y="4974336"/>
            <a:ext cx="1371600" cy="548640"/>
          </a:xfrm>
          <a:prstGeom prst="rect">
            <a:avLst/>
          </a:prstGeom>
          <a:noFill/>
          <a:ln/>
        </p:spPr>
        <p:txBody>
          <a:bodyPr wrap="square" lIns="0" tIns="0" rIns="0" bIns="0" rtlCol="0" anchor="ctr"/>
          <a:lstStyle/>
          <a:p>
            <a:pPr marL="0" indent="0">
              <a:buNone/>
            </a:pPr>
            <a:r>
              <a:rPr lang="en-US" sz="3400">
                <a:solidFill>
                  <a:srgbClr val="2251FF"/>
                </a:solidFill>
                <a:latin typeface="Avenir" pitchFamily="34" charset="0"/>
                <a:ea typeface="Avenir" pitchFamily="34" charset="-122"/>
                <a:cs typeface="Avenir" pitchFamily="34" charset="-120"/>
              </a:rPr>
              <a:t>20%</a:t>
            </a:r>
            <a:endParaRPr lang="en-US" sz="3400"/>
          </a:p>
        </p:txBody>
      </p:sp>
      <p:sp>
        <p:nvSpPr>
          <p:cNvPr id="11" name="Text 9"/>
          <p:cNvSpPr/>
          <p:nvPr/>
        </p:nvSpPr>
        <p:spPr>
          <a:xfrm>
            <a:off x="2514600" y="4974336"/>
            <a:ext cx="8595360" cy="384048"/>
          </a:xfrm>
          <a:prstGeom prst="rect">
            <a:avLst/>
          </a:prstGeom>
          <a:noFill/>
          <a:ln/>
        </p:spPr>
        <p:txBody>
          <a:bodyPr wrap="square" lIns="0" tIns="0" rIns="0" bIns="0" rtlCol="0" anchor="ctr"/>
          <a:lstStyle/>
          <a:p>
            <a:pPr marL="0" indent="0">
              <a:buNone/>
            </a:pPr>
            <a:r>
              <a:rPr lang="en-US" sz="1500" b="1">
                <a:solidFill>
                  <a:srgbClr val="1A1A1A"/>
                </a:solidFill>
                <a:latin typeface="Helvetica Neue Light" pitchFamily="34" charset="0"/>
                <a:ea typeface="Helvetica Neue Light" pitchFamily="34" charset="-122"/>
                <a:cs typeface="Helvetica Neue Light" pitchFamily="34" charset="-120"/>
              </a:rPr>
              <a:t>I support One Nation mainly because of Pauline Hanson</a:t>
            </a:r>
            <a:endParaRPr lang="en-US" sz="1500"/>
          </a:p>
        </p:txBody>
      </p:sp>
      <p:sp>
        <p:nvSpPr>
          <p:cNvPr id="12" name="Text 10"/>
          <p:cNvSpPr/>
          <p:nvPr/>
        </p:nvSpPr>
        <p:spPr>
          <a:xfrm>
            <a:off x="2514600" y="5394960"/>
            <a:ext cx="859536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Only one in five are with the party for its founder.</a:t>
            </a:r>
            <a:endParaRPr lang="en-US" sz="1250"/>
          </a:p>
        </p:txBody>
      </p:sp>
      <p:sp>
        <p:nvSpPr>
          <p:cNvPr id="14" name="Text 12"/>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15" name="Text 13"/>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32</a:t>
            </a:r>
            <a:endParaRPr lang="en-US" sz="95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a:lnSpc>
                <a:spcPct val="110000"/>
              </a:lnSpc>
            </a:pPr>
            <a:r>
              <a:rPr lang="en-US" sz="2300">
                <a:solidFill>
                  <a:srgbClr val="1A1A1A"/>
                </a:solidFill>
                <a:latin typeface="Avenir" pitchFamily="34" charset="0"/>
                <a:ea typeface="Avenir" pitchFamily="34" charset="-122"/>
                <a:cs typeface="Avenir" pitchFamily="34" charset="-120"/>
              </a:rPr>
              <a:t>The view among low commitment One Nation voters is that they've been deserted or let down by the major parties. </a:t>
            </a:r>
            <a:endParaRPr lang="en-US" sz="2600"/>
          </a:p>
        </p:txBody>
      </p:sp>
      <p:sp>
        <p:nvSpPr>
          <p:cNvPr id="3" name="Text 1"/>
          <p:cNvSpPr/>
          <p:nvPr/>
        </p:nvSpPr>
        <p:spPr>
          <a:xfrm>
            <a:off x="960120" y="1389888"/>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Which one is closest to your view?   (Split by how certain they are to vote One Nation.)</a:t>
            </a:r>
            <a:endParaRPr lang="en-US" sz="1250"/>
          </a:p>
        </p:txBody>
      </p:sp>
      <p:sp>
        <p:nvSpPr>
          <p:cNvPr id="4" name="Text 2"/>
          <p:cNvSpPr/>
          <p:nvPr/>
        </p:nvSpPr>
        <p:spPr>
          <a:xfrm>
            <a:off x="5120640" y="2313432"/>
            <a:ext cx="1371600" cy="548640"/>
          </a:xfrm>
          <a:prstGeom prst="rect">
            <a:avLst/>
          </a:prstGeom>
          <a:noFill/>
          <a:ln/>
        </p:spPr>
        <p:txBody>
          <a:bodyPr wrap="square" lIns="0" tIns="0" rIns="0" bIns="0" rtlCol="0" anchor="b"/>
          <a:lstStyle/>
          <a:p>
            <a:pPr marL="0" indent="0" algn="r">
              <a:lnSpc>
                <a:spcPct val="110000"/>
              </a:lnSpc>
              <a:buNone/>
            </a:pPr>
            <a:r>
              <a:rPr lang="en-US" sz="1050" b="1">
                <a:solidFill>
                  <a:srgbClr val="6E7480"/>
                </a:solidFill>
                <a:latin typeface="Helvetica Neue Light" pitchFamily="34" charset="0"/>
                <a:ea typeface="Helvetica Neue Light" pitchFamily="34" charset="-122"/>
                <a:cs typeface="Helvetica Neue Light" pitchFamily="34" charset="-120"/>
              </a:rPr>
              <a:t>STRONG</a:t>
            </a:r>
            <a:endParaRPr lang="en-US" sz="1050"/>
          </a:p>
          <a:p>
            <a:pPr marL="0" indent="0" algn="r">
              <a:lnSpc>
                <a:spcPct val="110000"/>
              </a:lnSpc>
              <a:buNone/>
            </a:pPr>
            <a:r>
              <a:rPr lang="en-US" sz="1050" b="1">
                <a:solidFill>
                  <a:srgbClr val="6E7480"/>
                </a:solidFill>
                <a:latin typeface="Helvetica Neue Light" pitchFamily="34" charset="0"/>
                <a:ea typeface="Helvetica Neue Light" pitchFamily="34" charset="-122"/>
                <a:cs typeface="Helvetica Neue Light" pitchFamily="34" charset="-120"/>
              </a:rPr>
              <a:t>10 out of 10</a:t>
            </a:r>
            <a:endParaRPr lang="en-US" sz="1050"/>
          </a:p>
        </p:txBody>
      </p:sp>
      <p:sp>
        <p:nvSpPr>
          <p:cNvPr id="5" name="Text 3"/>
          <p:cNvSpPr/>
          <p:nvPr/>
        </p:nvSpPr>
        <p:spPr>
          <a:xfrm>
            <a:off x="6629400" y="2313432"/>
            <a:ext cx="1371600" cy="548640"/>
          </a:xfrm>
          <a:prstGeom prst="rect">
            <a:avLst/>
          </a:prstGeom>
          <a:noFill/>
          <a:ln/>
        </p:spPr>
        <p:txBody>
          <a:bodyPr wrap="square" lIns="0" tIns="0" rIns="0" bIns="0" rtlCol="0" anchor="b"/>
          <a:lstStyle/>
          <a:p>
            <a:pPr marL="0" indent="0" algn="r">
              <a:lnSpc>
                <a:spcPct val="110000"/>
              </a:lnSpc>
              <a:buNone/>
            </a:pPr>
            <a:r>
              <a:rPr lang="en-US" sz="1050" b="1">
                <a:solidFill>
                  <a:srgbClr val="6E7480"/>
                </a:solidFill>
                <a:latin typeface="Helvetica Neue Light" pitchFamily="34" charset="0"/>
                <a:ea typeface="Helvetica Neue Light" pitchFamily="34" charset="-122"/>
                <a:cs typeface="Helvetica Neue Light" pitchFamily="34" charset="-120"/>
              </a:rPr>
              <a:t>FIRM</a:t>
            </a:r>
            <a:endParaRPr lang="en-US" sz="1050"/>
          </a:p>
          <a:p>
            <a:pPr marL="0" indent="0" algn="r">
              <a:lnSpc>
                <a:spcPct val="110000"/>
              </a:lnSpc>
              <a:buNone/>
            </a:pPr>
            <a:r>
              <a:rPr lang="en-US" sz="1050" b="1">
                <a:solidFill>
                  <a:srgbClr val="6E7480"/>
                </a:solidFill>
                <a:latin typeface="Helvetica Neue Light" pitchFamily="34" charset="0"/>
                <a:ea typeface="Helvetica Neue Light" pitchFamily="34" charset="-122"/>
                <a:cs typeface="Helvetica Neue Light" pitchFamily="34" charset="-120"/>
              </a:rPr>
              <a:t>8–9</a:t>
            </a:r>
            <a:endParaRPr lang="en-US" sz="1050"/>
          </a:p>
        </p:txBody>
      </p:sp>
      <p:sp>
        <p:nvSpPr>
          <p:cNvPr id="6" name="Text 4"/>
          <p:cNvSpPr/>
          <p:nvPr/>
        </p:nvSpPr>
        <p:spPr>
          <a:xfrm>
            <a:off x="8138160" y="2313432"/>
            <a:ext cx="1371600" cy="548640"/>
          </a:xfrm>
          <a:prstGeom prst="rect">
            <a:avLst/>
          </a:prstGeom>
          <a:noFill/>
          <a:ln/>
        </p:spPr>
        <p:txBody>
          <a:bodyPr wrap="square" lIns="0" tIns="0" rIns="0" bIns="0" rtlCol="0" anchor="b"/>
          <a:lstStyle/>
          <a:p>
            <a:pPr marL="0" indent="0" algn="r">
              <a:lnSpc>
                <a:spcPct val="110000"/>
              </a:lnSpc>
              <a:buNone/>
            </a:pPr>
            <a:r>
              <a:rPr lang="en-US" sz="1050" b="1">
                <a:solidFill>
                  <a:srgbClr val="6E7480"/>
                </a:solidFill>
                <a:latin typeface="Helvetica Neue Light" pitchFamily="34" charset="0"/>
                <a:ea typeface="Helvetica Neue Light" pitchFamily="34" charset="-122"/>
                <a:cs typeface="Helvetica Neue Light" pitchFamily="34" charset="-120"/>
              </a:rPr>
              <a:t>SOFT</a:t>
            </a:r>
            <a:endParaRPr lang="en-US" sz="1050"/>
          </a:p>
          <a:p>
            <a:pPr marL="0" indent="0" algn="r">
              <a:lnSpc>
                <a:spcPct val="110000"/>
              </a:lnSpc>
              <a:buNone/>
            </a:pPr>
            <a:r>
              <a:rPr lang="en-US" sz="1050" b="1">
                <a:solidFill>
                  <a:srgbClr val="6E7480"/>
                </a:solidFill>
                <a:latin typeface="Helvetica Neue Light" pitchFamily="34" charset="0"/>
                <a:ea typeface="Helvetica Neue Light" pitchFamily="34" charset="-122"/>
                <a:cs typeface="Helvetica Neue Light" pitchFamily="34" charset="-120"/>
              </a:rPr>
              <a:t>6–7</a:t>
            </a:r>
            <a:endParaRPr lang="en-US" sz="1050"/>
          </a:p>
        </p:txBody>
      </p:sp>
      <p:sp>
        <p:nvSpPr>
          <p:cNvPr id="7" name="Text 5"/>
          <p:cNvSpPr/>
          <p:nvPr/>
        </p:nvSpPr>
        <p:spPr>
          <a:xfrm>
            <a:off x="9646920" y="2313432"/>
            <a:ext cx="1371600" cy="548640"/>
          </a:xfrm>
          <a:prstGeom prst="rect">
            <a:avLst/>
          </a:prstGeom>
          <a:noFill/>
          <a:ln/>
        </p:spPr>
        <p:txBody>
          <a:bodyPr wrap="square" lIns="0" tIns="0" rIns="0" bIns="0" rtlCol="0" anchor="b"/>
          <a:lstStyle/>
          <a:p>
            <a:pPr marL="0" indent="0" algn="r">
              <a:lnSpc>
                <a:spcPct val="110000"/>
              </a:lnSpc>
              <a:buNone/>
            </a:pPr>
            <a:r>
              <a:rPr lang="en-US" sz="1050" b="1">
                <a:solidFill>
                  <a:srgbClr val="6E7480"/>
                </a:solidFill>
                <a:latin typeface="Helvetica Neue Light" pitchFamily="34" charset="0"/>
                <a:ea typeface="Helvetica Neue Light" pitchFamily="34" charset="-122"/>
                <a:cs typeface="Helvetica Neue Light" pitchFamily="34" charset="-120"/>
              </a:rPr>
              <a:t>WEAK*</a:t>
            </a:r>
            <a:endParaRPr lang="en-US" sz="1050"/>
          </a:p>
          <a:p>
            <a:pPr marL="0" indent="0" algn="r">
              <a:lnSpc>
                <a:spcPct val="110000"/>
              </a:lnSpc>
              <a:buNone/>
            </a:pPr>
            <a:r>
              <a:rPr lang="en-US" sz="1050" b="1">
                <a:solidFill>
                  <a:srgbClr val="6E7480"/>
                </a:solidFill>
                <a:latin typeface="Helvetica Neue Light" pitchFamily="34" charset="0"/>
                <a:ea typeface="Helvetica Neue Light" pitchFamily="34" charset="-122"/>
                <a:cs typeface="Helvetica Neue Light" pitchFamily="34" charset="-120"/>
              </a:rPr>
              <a:t>0–5</a:t>
            </a:r>
            <a:endParaRPr lang="en-US" sz="1050"/>
          </a:p>
        </p:txBody>
      </p:sp>
      <p:sp>
        <p:nvSpPr>
          <p:cNvPr id="8" name="Shape 6"/>
          <p:cNvSpPr/>
          <p:nvPr/>
        </p:nvSpPr>
        <p:spPr>
          <a:xfrm>
            <a:off x="960120" y="2880360"/>
            <a:ext cx="10058400" cy="10973"/>
          </a:xfrm>
          <a:prstGeom prst="rect">
            <a:avLst/>
          </a:prstGeom>
          <a:solidFill>
            <a:srgbClr val="1A1A1A"/>
          </a:solidFill>
          <a:ln w="12700">
            <a:solidFill>
              <a:srgbClr val="1A1A1A"/>
            </a:solidFill>
            <a:prstDash val="solid"/>
          </a:ln>
        </p:spPr>
        <p:txBody>
          <a:bodyPr/>
          <a:lstStyle/>
          <a:p>
            <a:endParaRPr lang="en-AU"/>
          </a:p>
        </p:txBody>
      </p:sp>
      <p:sp>
        <p:nvSpPr>
          <p:cNvPr id="9" name="Text 7"/>
          <p:cNvSpPr/>
          <p:nvPr/>
        </p:nvSpPr>
        <p:spPr>
          <a:xfrm>
            <a:off x="960120" y="3063240"/>
            <a:ext cx="3931920" cy="49377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What the party stands for</a:t>
            </a:r>
            <a:endParaRPr lang="en-US" sz="1350"/>
          </a:p>
        </p:txBody>
      </p:sp>
      <p:sp>
        <p:nvSpPr>
          <p:cNvPr id="10" name="Text 8"/>
          <p:cNvSpPr/>
          <p:nvPr/>
        </p:nvSpPr>
        <p:spPr>
          <a:xfrm>
            <a:off x="5120640" y="3063240"/>
            <a:ext cx="1371600" cy="493776"/>
          </a:xfrm>
          <a:prstGeom prst="rect">
            <a:avLst/>
          </a:prstGeom>
          <a:noFill/>
          <a:ln/>
        </p:spPr>
        <p:txBody>
          <a:bodyPr wrap="square" lIns="0" tIns="0" rIns="0" bIns="0" rtlCol="0" anchor="ctr"/>
          <a:lstStyle/>
          <a:p>
            <a:pPr marL="0" indent="0" algn="r">
              <a:buNone/>
            </a:pPr>
            <a:r>
              <a:rPr lang="en-US" sz="1350">
                <a:solidFill>
                  <a:srgbClr val="1A1A1A"/>
                </a:solidFill>
                <a:highlight>
                  <a:srgbClr val="FFFF00"/>
                </a:highlight>
                <a:latin typeface="Helvetica Neue Light" pitchFamily="34" charset="0"/>
                <a:ea typeface="Helvetica Neue Light" pitchFamily="34" charset="-122"/>
                <a:cs typeface="Helvetica Neue Light" pitchFamily="34" charset="-120"/>
              </a:rPr>
              <a:t>53</a:t>
            </a:r>
            <a:r>
              <a:rPr lang="en-US" sz="1350">
                <a:solidFill>
                  <a:srgbClr val="1A1A1A"/>
                </a:solidFill>
                <a:latin typeface="Helvetica Neue Light" pitchFamily="34" charset="0"/>
                <a:ea typeface="Helvetica Neue Light" pitchFamily="34" charset="-122"/>
                <a:cs typeface="Helvetica Neue Light" pitchFamily="34" charset="-120"/>
              </a:rPr>
              <a:t>%</a:t>
            </a:r>
            <a:endParaRPr lang="en-US" sz="1350"/>
          </a:p>
        </p:txBody>
      </p:sp>
      <p:sp>
        <p:nvSpPr>
          <p:cNvPr id="11" name="Text 9"/>
          <p:cNvSpPr/>
          <p:nvPr/>
        </p:nvSpPr>
        <p:spPr>
          <a:xfrm>
            <a:off x="6629400" y="3063240"/>
            <a:ext cx="1371600" cy="493776"/>
          </a:xfrm>
          <a:prstGeom prst="rect">
            <a:avLst/>
          </a:prstGeom>
          <a:noFill/>
          <a:ln/>
        </p:spPr>
        <p:txBody>
          <a:bodyPr wrap="square" lIns="0" tIns="0" rIns="0" bIns="0" rtlCol="0" anchor="ctr"/>
          <a:lstStyle/>
          <a:p>
            <a:pPr marL="0" indent="0" algn="r">
              <a:buNone/>
            </a:pPr>
            <a:r>
              <a:rPr lang="en-US" sz="1350">
                <a:solidFill>
                  <a:srgbClr val="1A1A1A"/>
                </a:solidFill>
                <a:latin typeface="Helvetica Neue Light" pitchFamily="34" charset="0"/>
                <a:ea typeface="Helvetica Neue Light" pitchFamily="34" charset="-122"/>
                <a:cs typeface="Helvetica Neue Light" pitchFamily="34" charset="-120"/>
              </a:rPr>
              <a:t>42%</a:t>
            </a:r>
            <a:endParaRPr lang="en-US" sz="1350"/>
          </a:p>
        </p:txBody>
      </p:sp>
      <p:sp>
        <p:nvSpPr>
          <p:cNvPr id="12" name="Text 10"/>
          <p:cNvSpPr/>
          <p:nvPr/>
        </p:nvSpPr>
        <p:spPr>
          <a:xfrm>
            <a:off x="8138160" y="3063240"/>
            <a:ext cx="1371600" cy="493776"/>
          </a:xfrm>
          <a:prstGeom prst="rect">
            <a:avLst/>
          </a:prstGeom>
          <a:noFill/>
          <a:ln/>
        </p:spPr>
        <p:txBody>
          <a:bodyPr wrap="square" lIns="0" tIns="0" rIns="0" bIns="0" rtlCol="0" anchor="ctr"/>
          <a:lstStyle/>
          <a:p>
            <a:pPr marL="0" indent="0" algn="r">
              <a:buNone/>
            </a:pPr>
            <a:r>
              <a:rPr lang="en-US" sz="1350">
                <a:solidFill>
                  <a:srgbClr val="1A1A1A"/>
                </a:solidFill>
                <a:latin typeface="Helvetica Neue Light" pitchFamily="34" charset="0"/>
                <a:ea typeface="Helvetica Neue Light" pitchFamily="34" charset="-122"/>
                <a:cs typeface="Helvetica Neue Light" pitchFamily="34" charset="-120"/>
              </a:rPr>
              <a:t>32%</a:t>
            </a:r>
            <a:endParaRPr lang="en-US" sz="1350"/>
          </a:p>
        </p:txBody>
      </p:sp>
      <p:sp>
        <p:nvSpPr>
          <p:cNvPr id="13" name="Text 11"/>
          <p:cNvSpPr/>
          <p:nvPr/>
        </p:nvSpPr>
        <p:spPr>
          <a:xfrm>
            <a:off x="9646920" y="3063240"/>
            <a:ext cx="1371600" cy="493776"/>
          </a:xfrm>
          <a:prstGeom prst="rect">
            <a:avLst/>
          </a:prstGeom>
          <a:noFill/>
          <a:ln/>
        </p:spPr>
        <p:txBody>
          <a:bodyPr wrap="square" lIns="0" tIns="0" rIns="0" bIns="0" rtlCol="0" anchor="ctr"/>
          <a:lstStyle/>
          <a:p>
            <a:pPr marL="0" indent="0" algn="r">
              <a:buNone/>
            </a:pPr>
            <a:r>
              <a:rPr lang="en-US" sz="1350">
                <a:solidFill>
                  <a:srgbClr val="1A1A1A"/>
                </a:solidFill>
                <a:latin typeface="Helvetica Neue Light" pitchFamily="34" charset="0"/>
                <a:ea typeface="Helvetica Neue Light" pitchFamily="34" charset="-122"/>
                <a:cs typeface="Helvetica Neue Light" pitchFamily="34" charset="-120"/>
              </a:rPr>
              <a:t>22%</a:t>
            </a:r>
            <a:endParaRPr lang="en-US" sz="1350"/>
          </a:p>
        </p:txBody>
      </p:sp>
      <p:sp>
        <p:nvSpPr>
          <p:cNvPr id="14" name="Shape 12"/>
          <p:cNvSpPr/>
          <p:nvPr/>
        </p:nvSpPr>
        <p:spPr>
          <a:xfrm>
            <a:off x="832104" y="3593592"/>
            <a:ext cx="10314432" cy="548640"/>
          </a:xfrm>
          <a:prstGeom prst="rect">
            <a:avLst/>
          </a:prstGeom>
          <a:solidFill>
            <a:srgbClr val="F5F7FA"/>
          </a:solidFill>
          <a:ln w="12700">
            <a:solidFill>
              <a:srgbClr val="F5F7FA"/>
            </a:solidFill>
            <a:prstDash val="solid"/>
          </a:ln>
        </p:spPr>
        <p:txBody>
          <a:bodyPr/>
          <a:lstStyle/>
          <a:p>
            <a:endParaRPr lang="en-AU"/>
          </a:p>
        </p:txBody>
      </p:sp>
      <p:sp>
        <p:nvSpPr>
          <p:cNvPr id="15" name="Text 13"/>
          <p:cNvSpPr/>
          <p:nvPr/>
        </p:nvSpPr>
        <p:spPr>
          <a:xfrm>
            <a:off x="960120" y="3630168"/>
            <a:ext cx="3931920" cy="49377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The other parties let me down</a:t>
            </a:r>
            <a:endParaRPr lang="en-US" sz="1350" b="1"/>
          </a:p>
        </p:txBody>
      </p:sp>
      <p:sp>
        <p:nvSpPr>
          <p:cNvPr id="16" name="Text 14"/>
          <p:cNvSpPr/>
          <p:nvPr/>
        </p:nvSpPr>
        <p:spPr>
          <a:xfrm>
            <a:off x="5120640" y="3630168"/>
            <a:ext cx="1371600" cy="493776"/>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23%</a:t>
            </a:r>
            <a:endParaRPr lang="en-US" sz="1350"/>
          </a:p>
        </p:txBody>
      </p:sp>
      <p:sp>
        <p:nvSpPr>
          <p:cNvPr id="17" name="Text 15"/>
          <p:cNvSpPr/>
          <p:nvPr/>
        </p:nvSpPr>
        <p:spPr>
          <a:xfrm>
            <a:off x="6629400" y="3630168"/>
            <a:ext cx="1371600" cy="493776"/>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40%</a:t>
            </a:r>
            <a:endParaRPr lang="en-US" sz="1350"/>
          </a:p>
        </p:txBody>
      </p:sp>
      <p:sp>
        <p:nvSpPr>
          <p:cNvPr id="18" name="Text 16"/>
          <p:cNvSpPr/>
          <p:nvPr/>
        </p:nvSpPr>
        <p:spPr>
          <a:xfrm>
            <a:off x="8138160" y="3630168"/>
            <a:ext cx="1371600" cy="493776"/>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50%</a:t>
            </a:r>
            <a:endParaRPr lang="en-US" sz="1350"/>
          </a:p>
        </p:txBody>
      </p:sp>
      <p:sp>
        <p:nvSpPr>
          <p:cNvPr id="19" name="Text 17"/>
          <p:cNvSpPr/>
          <p:nvPr/>
        </p:nvSpPr>
        <p:spPr>
          <a:xfrm>
            <a:off x="9646920" y="3630168"/>
            <a:ext cx="1371600" cy="493776"/>
          </a:xfrm>
          <a:prstGeom prst="rect">
            <a:avLst/>
          </a:prstGeom>
          <a:noFill/>
          <a:ln/>
        </p:spPr>
        <p:txBody>
          <a:bodyPr wrap="square" lIns="0" tIns="0" rIns="0" bIns="0" rtlCol="0" anchor="ctr"/>
          <a:lstStyle/>
          <a:p>
            <a:pPr marL="0" indent="0" algn="r">
              <a:buNone/>
            </a:pPr>
            <a:r>
              <a:rPr lang="en-US" sz="1350" b="1">
                <a:solidFill>
                  <a:srgbClr val="2251FF"/>
                </a:solidFill>
                <a:highlight>
                  <a:srgbClr val="FFFF00"/>
                </a:highlight>
                <a:latin typeface="Helvetica Neue Light" pitchFamily="34" charset="0"/>
                <a:ea typeface="Helvetica Neue Light" pitchFamily="34" charset="-122"/>
                <a:cs typeface="Helvetica Neue Light" pitchFamily="34" charset="-120"/>
              </a:rPr>
              <a:t>59%</a:t>
            </a:r>
            <a:endParaRPr lang="en-US" sz="1350">
              <a:highlight>
                <a:srgbClr val="FFFF00"/>
              </a:highlight>
            </a:endParaRPr>
          </a:p>
        </p:txBody>
      </p:sp>
      <p:sp>
        <p:nvSpPr>
          <p:cNvPr id="20" name="Text 18"/>
          <p:cNvSpPr/>
          <p:nvPr/>
        </p:nvSpPr>
        <p:spPr>
          <a:xfrm>
            <a:off x="960120" y="4197096"/>
            <a:ext cx="3931920" cy="49377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Mainly Pauline Hanson</a:t>
            </a:r>
            <a:endParaRPr lang="en-US" sz="1350"/>
          </a:p>
        </p:txBody>
      </p:sp>
      <p:sp>
        <p:nvSpPr>
          <p:cNvPr id="21" name="Text 19"/>
          <p:cNvSpPr/>
          <p:nvPr/>
        </p:nvSpPr>
        <p:spPr>
          <a:xfrm>
            <a:off x="5120640" y="4197096"/>
            <a:ext cx="1371600" cy="493776"/>
          </a:xfrm>
          <a:prstGeom prst="rect">
            <a:avLst/>
          </a:prstGeom>
          <a:noFill/>
          <a:ln/>
        </p:spPr>
        <p:txBody>
          <a:bodyPr wrap="square" lIns="0" tIns="0" rIns="0" bIns="0" rtlCol="0" anchor="ctr"/>
          <a:lstStyle/>
          <a:p>
            <a:pPr marL="0" indent="0" algn="r">
              <a:buNone/>
            </a:pPr>
            <a:r>
              <a:rPr lang="en-US" sz="1350">
                <a:solidFill>
                  <a:srgbClr val="1A1A1A"/>
                </a:solidFill>
                <a:latin typeface="Helvetica Neue Light" pitchFamily="34" charset="0"/>
                <a:ea typeface="Helvetica Neue Light" pitchFamily="34" charset="-122"/>
                <a:cs typeface="Helvetica Neue Light" pitchFamily="34" charset="-120"/>
              </a:rPr>
              <a:t>23%</a:t>
            </a:r>
            <a:endParaRPr lang="en-US" sz="1350"/>
          </a:p>
        </p:txBody>
      </p:sp>
      <p:sp>
        <p:nvSpPr>
          <p:cNvPr id="22" name="Text 20"/>
          <p:cNvSpPr/>
          <p:nvPr/>
        </p:nvSpPr>
        <p:spPr>
          <a:xfrm>
            <a:off x="6629400" y="4197096"/>
            <a:ext cx="1371600" cy="493776"/>
          </a:xfrm>
          <a:prstGeom prst="rect">
            <a:avLst/>
          </a:prstGeom>
          <a:noFill/>
          <a:ln/>
        </p:spPr>
        <p:txBody>
          <a:bodyPr wrap="square" lIns="0" tIns="0" rIns="0" bIns="0" rtlCol="0" anchor="ctr"/>
          <a:lstStyle/>
          <a:p>
            <a:pPr marL="0" indent="0" algn="r">
              <a:buNone/>
            </a:pPr>
            <a:r>
              <a:rPr lang="en-US" sz="1350">
                <a:solidFill>
                  <a:srgbClr val="1A1A1A"/>
                </a:solidFill>
                <a:latin typeface="Helvetica Neue Light" pitchFamily="34" charset="0"/>
                <a:ea typeface="Helvetica Neue Light" pitchFamily="34" charset="-122"/>
                <a:cs typeface="Helvetica Neue Light" pitchFamily="34" charset="-120"/>
              </a:rPr>
              <a:t>18%</a:t>
            </a:r>
            <a:endParaRPr lang="en-US" sz="1350"/>
          </a:p>
        </p:txBody>
      </p:sp>
      <p:sp>
        <p:nvSpPr>
          <p:cNvPr id="23" name="Text 21"/>
          <p:cNvSpPr/>
          <p:nvPr/>
        </p:nvSpPr>
        <p:spPr>
          <a:xfrm>
            <a:off x="8138160" y="4197096"/>
            <a:ext cx="1371600" cy="493776"/>
          </a:xfrm>
          <a:prstGeom prst="rect">
            <a:avLst/>
          </a:prstGeom>
          <a:noFill/>
          <a:ln/>
        </p:spPr>
        <p:txBody>
          <a:bodyPr wrap="square" lIns="0" tIns="0" rIns="0" bIns="0" rtlCol="0" anchor="ctr"/>
          <a:lstStyle/>
          <a:p>
            <a:pPr marL="0" indent="0" algn="r">
              <a:buNone/>
            </a:pPr>
            <a:r>
              <a:rPr lang="en-US" sz="1350">
                <a:solidFill>
                  <a:srgbClr val="1A1A1A"/>
                </a:solidFill>
                <a:latin typeface="Helvetica Neue Light" pitchFamily="34" charset="0"/>
                <a:ea typeface="Helvetica Neue Light" pitchFamily="34" charset="-122"/>
                <a:cs typeface="Helvetica Neue Light" pitchFamily="34" charset="-120"/>
              </a:rPr>
              <a:t>17%</a:t>
            </a:r>
            <a:endParaRPr lang="en-US" sz="1350"/>
          </a:p>
        </p:txBody>
      </p:sp>
      <p:sp>
        <p:nvSpPr>
          <p:cNvPr id="24" name="Text 22"/>
          <p:cNvSpPr/>
          <p:nvPr/>
        </p:nvSpPr>
        <p:spPr>
          <a:xfrm>
            <a:off x="9646920" y="4197096"/>
            <a:ext cx="1371600" cy="493776"/>
          </a:xfrm>
          <a:prstGeom prst="rect">
            <a:avLst/>
          </a:prstGeom>
          <a:noFill/>
          <a:ln/>
        </p:spPr>
        <p:txBody>
          <a:bodyPr wrap="square" lIns="0" tIns="0" rIns="0" bIns="0" rtlCol="0" anchor="ctr"/>
          <a:lstStyle/>
          <a:p>
            <a:pPr marL="0" indent="0" algn="r">
              <a:buNone/>
            </a:pPr>
            <a:r>
              <a:rPr lang="en-US" sz="1350">
                <a:solidFill>
                  <a:srgbClr val="1A1A1A"/>
                </a:solidFill>
                <a:latin typeface="Helvetica Neue Light" pitchFamily="34" charset="0"/>
                <a:ea typeface="Helvetica Neue Light" pitchFamily="34" charset="-122"/>
                <a:cs typeface="Helvetica Neue Light" pitchFamily="34" charset="-120"/>
              </a:rPr>
              <a:t>12%</a:t>
            </a:r>
            <a:endParaRPr lang="en-US" sz="1350"/>
          </a:p>
        </p:txBody>
      </p:sp>
      <p:sp>
        <p:nvSpPr>
          <p:cNvPr id="27" name="Text 25"/>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8" name="Text 26"/>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34</a:t>
            </a:r>
            <a:endParaRPr lang="en-US" sz="950"/>
          </a:p>
        </p:txBody>
      </p:sp>
      <p:sp>
        <p:nvSpPr>
          <p:cNvPr id="29" name="TextBox 28">
            <a:extLst>
              <a:ext uri="{FF2B5EF4-FFF2-40B4-BE49-F238E27FC236}">
                <a16:creationId xmlns:a16="http://schemas.microsoft.com/office/drawing/2014/main" id="{5F2D9951-EC10-065E-8E29-3AEEFA12EF75}"/>
              </a:ext>
            </a:extLst>
          </p:cNvPr>
          <p:cNvSpPr txBox="1"/>
          <p:nvPr/>
        </p:nvSpPr>
        <p:spPr>
          <a:xfrm>
            <a:off x="847344" y="4824562"/>
            <a:ext cx="7290816" cy="954107"/>
          </a:xfrm>
          <a:prstGeom prst="rect">
            <a:avLst/>
          </a:prstGeom>
          <a:noFill/>
        </p:spPr>
        <p:txBody>
          <a:bodyPr wrap="square">
            <a:spAutoFit/>
          </a:bodyPr>
          <a:lstStyle/>
          <a:p>
            <a:r>
              <a:rPr lang="en-AU" sz="1400" i="1"/>
              <a:t>"I want change for the better and the 2 major parties have not delivered. Their time is up.”</a:t>
            </a:r>
          </a:p>
          <a:p>
            <a:endParaRPr lang="en-AU" sz="1400" i="1"/>
          </a:p>
          <a:p>
            <a:r>
              <a:rPr lang="en-AU" sz="1400" i="1"/>
              <a:t>"Australia has lost its democracy, both major parties are the same, doesn't matter who you vote for we are all screwed."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a:lnSpc>
                <a:spcPct val="110000"/>
              </a:lnSpc>
            </a:pPr>
            <a:r>
              <a:rPr lang="en-US" sz="2500">
                <a:solidFill>
                  <a:srgbClr val="1A1A1A"/>
                </a:solidFill>
                <a:latin typeface="Avenir" pitchFamily="34" charset="0"/>
                <a:ea typeface="Avenir" pitchFamily="34" charset="-122"/>
                <a:cs typeface="Avenir" pitchFamily="34" charset="-120"/>
              </a:rPr>
              <a:t>But for half of One Nation's voters, their vote is locked in. .</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How certain are you to vote One Nation at the next federal election?   0 means definitely not, 10 means certain.</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52%</a:t>
            </a:r>
            <a:endParaRPr lang="en-US" sz="7600"/>
          </a:p>
        </p:txBody>
      </p:sp>
      <p:sp>
        <p:nvSpPr>
          <p:cNvPr id="5" name="Text 3"/>
          <p:cNvSpPr/>
          <p:nvPr/>
        </p:nvSpPr>
        <p:spPr>
          <a:xfrm>
            <a:off x="960120" y="3566763"/>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put themselves at 10 out of 10 — absolutely certain</a:t>
            </a:r>
            <a:endParaRPr lang="en-US" sz="1500"/>
          </a:p>
        </p:txBody>
      </p:sp>
      <p:sp>
        <p:nvSpPr>
          <p:cNvPr id="6" name="Text 4"/>
          <p:cNvSpPr/>
          <p:nvPr/>
        </p:nvSpPr>
        <p:spPr>
          <a:xfrm>
            <a:off x="854016" y="4626864"/>
            <a:ext cx="4023360" cy="1097280"/>
          </a:xfrm>
          <a:prstGeom prst="rect">
            <a:avLst/>
          </a:prstGeom>
          <a:noFill/>
          <a:ln/>
        </p:spPr>
        <p:txBody>
          <a:bodyPr wrap="square" lIns="0" tIns="0" rIns="0" bIns="0" rtlCol="0" anchor="t"/>
          <a:lstStyle/>
          <a:p>
            <a:r>
              <a:rPr lang="en-AU" sz="1400" b="1"/>
              <a:t>CERTAIN TO VOTE ONE NATION</a:t>
            </a:r>
            <a:br>
              <a:rPr lang="en-AU" sz="1400"/>
            </a:br>
            <a:r>
              <a:rPr lang="en-AU" sz="1400"/>
              <a:t>Scoring 10 out of 10 on certainty</a:t>
            </a:r>
          </a:p>
          <a:p>
            <a:r>
              <a:rPr lang="en-AU" sz="1400" b="1"/>
              <a:t>40%</a:t>
            </a:r>
            <a:r>
              <a:rPr lang="en-AU" sz="1400"/>
              <a:t> of supporters who arrived in the last twelve months</a:t>
            </a:r>
          </a:p>
          <a:p>
            <a:r>
              <a:rPr lang="en-AU" sz="1400" b="1"/>
              <a:t>82%</a:t>
            </a:r>
            <a:r>
              <a:rPr lang="en-AU" sz="1400"/>
              <a:t> of supporters of more than five years' standing</a:t>
            </a:r>
          </a:p>
        </p:txBody>
      </p:sp>
      <p:sp>
        <p:nvSpPr>
          <p:cNvPr id="7" name="Text 5"/>
          <p:cNvSpPr/>
          <p:nvPr/>
        </p:nvSpPr>
        <p:spPr>
          <a:xfrm>
            <a:off x="6035040" y="2606040"/>
            <a:ext cx="2468880" cy="53035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10 — certain to vote ON</a:t>
            </a:r>
            <a:endParaRPr lang="en-US" sz="1350"/>
          </a:p>
        </p:txBody>
      </p:sp>
      <p:sp>
        <p:nvSpPr>
          <p:cNvPr id="8" name="Shape 6"/>
          <p:cNvSpPr/>
          <p:nvPr/>
        </p:nvSpPr>
        <p:spPr>
          <a:xfrm>
            <a:off x="8823960" y="2770632"/>
            <a:ext cx="2420666"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1363498" y="2606040"/>
            <a:ext cx="868680" cy="53035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52%</a:t>
            </a:r>
            <a:endParaRPr lang="en-US" sz="1350"/>
          </a:p>
        </p:txBody>
      </p:sp>
      <p:sp>
        <p:nvSpPr>
          <p:cNvPr id="10" name="Text 8"/>
          <p:cNvSpPr/>
          <p:nvPr/>
        </p:nvSpPr>
        <p:spPr>
          <a:xfrm>
            <a:off x="6035040" y="3209544"/>
            <a:ext cx="2468880" cy="53035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8–9 - firm</a:t>
            </a:r>
            <a:endParaRPr lang="en-US" sz="1350"/>
          </a:p>
        </p:txBody>
      </p:sp>
      <p:sp>
        <p:nvSpPr>
          <p:cNvPr id="11" name="Shape 9"/>
          <p:cNvSpPr/>
          <p:nvPr/>
        </p:nvSpPr>
        <p:spPr>
          <a:xfrm>
            <a:off x="8823960" y="3374136"/>
            <a:ext cx="1210333"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10153165" y="3209544"/>
            <a:ext cx="868680" cy="53035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26%</a:t>
            </a:r>
            <a:endParaRPr lang="en-US" sz="1350"/>
          </a:p>
        </p:txBody>
      </p:sp>
      <p:sp>
        <p:nvSpPr>
          <p:cNvPr id="13" name="Text 11"/>
          <p:cNvSpPr/>
          <p:nvPr/>
        </p:nvSpPr>
        <p:spPr>
          <a:xfrm>
            <a:off x="6035040" y="3813048"/>
            <a:ext cx="2468880" cy="53035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6–7 - soft</a:t>
            </a:r>
            <a:endParaRPr lang="en-US" sz="1350"/>
          </a:p>
        </p:txBody>
      </p:sp>
      <p:sp>
        <p:nvSpPr>
          <p:cNvPr id="14" name="Shape 12"/>
          <p:cNvSpPr/>
          <p:nvPr/>
        </p:nvSpPr>
        <p:spPr>
          <a:xfrm>
            <a:off x="8823960" y="3977640"/>
            <a:ext cx="837923"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9780755" y="3813048"/>
            <a:ext cx="868680" cy="53035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18%</a:t>
            </a:r>
            <a:endParaRPr lang="en-US" sz="1350"/>
          </a:p>
        </p:txBody>
      </p:sp>
      <p:sp>
        <p:nvSpPr>
          <p:cNvPr id="16" name="Text 14"/>
          <p:cNvSpPr/>
          <p:nvPr/>
        </p:nvSpPr>
        <p:spPr>
          <a:xfrm>
            <a:off x="6035040" y="4416552"/>
            <a:ext cx="2468880" cy="53035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5 or below - weak</a:t>
            </a:r>
            <a:endParaRPr lang="en-US" sz="1350"/>
          </a:p>
        </p:txBody>
      </p:sp>
      <p:sp>
        <p:nvSpPr>
          <p:cNvPr id="17" name="Shape 15"/>
          <p:cNvSpPr/>
          <p:nvPr/>
        </p:nvSpPr>
        <p:spPr>
          <a:xfrm>
            <a:off x="8823960" y="4581144"/>
            <a:ext cx="186205"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9129037" y="4416552"/>
            <a:ext cx="868680" cy="53035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4%</a:t>
            </a:r>
            <a:endParaRPr lang="en-US" sz="1350"/>
          </a:p>
        </p:txBody>
      </p:sp>
      <p:sp>
        <p:nvSpPr>
          <p:cNvPr id="20" name="Text 18"/>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1" name="Text 19"/>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33</a:t>
            </a:r>
            <a:endParaRPr lang="en-US" sz="95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10896"/>
            <a:ext cx="7315200" cy="228600"/>
          </a:xfrm>
          <a:prstGeom prst="rect">
            <a:avLst/>
          </a:prstGeom>
          <a:noFill/>
          <a:ln/>
        </p:spPr>
        <p:txBody>
          <a:bodyPr wrap="square" lIns="0" tIns="0" rIns="0" bIns="0" rtlCol="0" anchor="ctr"/>
          <a:lstStyle/>
          <a:p>
            <a:pPr marL="0" indent="0">
              <a:buNone/>
            </a:pPr>
            <a:r>
              <a:rPr lang="en-US" sz="1000" b="1" kern="0" spc="200">
                <a:solidFill>
                  <a:srgbClr val="9BA6BC"/>
                </a:solidFill>
                <a:latin typeface="Helvetica Neue" pitchFamily="34" charset="0"/>
                <a:ea typeface="Helvetica Neue" pitchFamily="34" charset="-122"/>
                <a:cs typeface="Helvetica Neue" pitchFamily="34" charset="-120"/>
              </a:rPr>
              <a:t>PART 3   ·   SUPPORT FOR ONE NATION</a:t>
            </a:r>
            <a:endParaRPr lang="en-US" sz="1000"/>
          </a:p>
        </p:txBody>
      </p:sp>
      <p:sp>
        <p:nvSpPr>
          <p:cNvPr id="3" name="Text 1"/>
          <p:cNvSpPr/>
          <p:nvPr/>
        </p:nvSpPr>
        <p:spPr>
          <a:xfrm>
            <a:off x="640080" y="548640"/>
            <a:ext cx="10881360" cy="566928"/>
          </a:xfrm>
          <a:prstGeom prst="rect">
            <a:avLst/>
          </a:prstGeom>
          <a:noFill/>
          <a:ln/>
        </p:spPr>
        <p:txBody>
          <a:bodyPr wrap="square" lIns="0" tIns="0" rIns="0" bIns="0" rtlCol="0" anchor="ctr"/>
          <a:lstStyle/>
          <a:p>
            <a:pPr marL="0" indent="0">
              <a:buNone/>
            </a:pPr>
            <a:r>
              <a:rPr lang="en-US" sz="2700" b="1">
                <a:solidFill>
                  <a:srgbClr val="16233F"/>
                </a:solidFill>
                <a:latin typeface="Avenir" pitchFamily="34" charset="0"/>
                <a:ea typeface="Avenir" pitchFamily="34" charset="-122"/>
                <a:cs typeface="Avenir" pitchFamily="34" charset="-120"/>
              </a:rPr>
              <a:t>The biggest group is also the least attached.</a:t>
            </a:r>
            <a:endParaRPr lang="en-US" sz="2700"/>
          </a:p>
        </p:txBody>
      </p:sp>
      <p:sp>
        <p:nvSpPr>
          <p:cNvPr id="4" name="Shape 2"/>
          <p:cNvSpPr/>
          <p:nvPr/>
        </p:nvSpPr>
        <p:spPr>
          <a:xfrm>
            <a:off x="640080" y="1133856"/>
            <a:ext cx="10881360" cy="420624"/>
          </a:xfrm>
          <a:prstGeom prst="rect">
            <a:avLst/>
          </a:prstGeom>
          <a:solidFill>
            <a:srgbClr val="D6E2F8"/>
          </a:solidFill>
          <a:ln w="12700">
            <a:solidFill>
              <a:srgbClr val="D6E2F8"/>
            </a:solidFill>
            <a:prstDash val="solid"/>
          </a:ln>
        </p:spPr>
        <p:txBody>
          <a:bodyPr/>
          <a:lstStyle/>
          <a:p>
            <a:endParaRPr lang="en-US"/>
          </a:p>
        </p:txBody>
      </p:sp>
      <p:sp>
        <p:nvSpPr>
          <p:cNvPr id="5" name="Text 3"/>
          <p:cNvSpPr/>
          <p:nvPr/>
        </p:nvSpPr>
        <p:spPr>
          <a:xfrm>
            <a:off x="841248" y="1133856"/>
            <a:ext cx="10515600" cy="420624"/>
          </a:xfrm>
          <a:prstGeom prst="rect">
            <a:avLst/>
          </a:prstGeom>
          <a:noFill/>
          <a:ln/>
        </p:spPr>
        <p:txBody>
          <a:bodyPr wrap="square" lIns="0" tIns="0" rIns="0" bIns="0" rtlCol="0" anchor="ctr"/>
          <a:lstStyle/>
          <a:p>
            <a:pPr marL="0" indent="0">
              <a:buNone/>
            </a:pPr>
            <a:r>
              <a:rPr lang="en-US" sz="1050">
                <a:solidFill>
                  <a:srgbClr val="16233F"/>
                </a:solidFill>
                <a:latin typeface="Helvetica Neue Light" pitchFamily="34" charset="0"/>
                <a:ea typeface="Helvetica Neue Light" pitchFamily="34" charset="-122"/>
                <a:cs typeface="Helvetica Neue Light" pitchFamily="34" charset="-120"/>
              </a:rPr>
              <a:t>Q.  How long have you thought of yourself as a One Nation supporter?   Asked of all 1,014 One Nation voters.</a:t>
            </a:r>
            <a:endParaRPr lang="en-US" sz="1050"/>
          </a:p>
        </p:txBody>
      </p:sp>
      <p:sp>
        <p:nvSpPr>
          <p:cNvPr id="6" name="Shape 4"/>
          <p:cNvSpPr/>
          <p:nvPr/>
        </p:nvSpPr>
        <p:spPr>
          <a:xfrm>
            <a:off x="640080" y="1719072"/>
            <a:ext cx="4504883" cy="493776"/>
          </a:xfrm>
          <a:prstGeom prst="rect">
            <a:avLst/>
          </a:prstGeom>
          <a:solidFill>
            <a:srgbClr val="2251FF"/>
          </a:solidFill>
          <a:ln w="12700">
            <a:solidFill>
              <a:srgbClr val="2251FF"/>
            </a:solidFill>
            <a:prstDash val="solid"/>
          </a:ln>
        </p:spPr>
        <p:txBody>
          <a:bodyPr/>
          <a:lstStyle/>
          <a:p>
            <a:endParaRPr lang="en-US"/>
          </a:p>
        </p:txBody>
      </p:sp>
      <p:sp>
        <p:nvSpPr>
          <p:cNvPr id="7" name="Text 5"/>
          <p:cNvSpPr/>
          <p:nvPr/>
        </p:nvSpPr>
        <p:spPr>
          <a:xfrm>
            <a:off x="640080" y="1719072"/>
            <a:ext cx="4504883" cy="493776"/>
          </a:xfrm>
          <a:prstGeom prst="rect">
            <a:avLst/>
          </a:prstGeom>
          <a:noFill/>
          <a:ln/>
        </p:spPr>
        <p:txBody>
          <a:bodyPr wrap="square" lIns="0" tIns="0" rIns="0" bIns="0" rtlCol="0" anchor="ctr"/>
          <a:lstStyle/>
          <a:p>
            <a:pPr marL="0" indent="0" algn="ctr">
              <a:buNone/>
            </a:pPr>
            <a:r>
              <a:rPr lang="en-US" sz="2400" b="1">
                <a:solidFill>
                  <a:srgbClr val="FFFFFF"/>
                </a:solidFill>
                <a:latin typeface="Avenir" pitchFamily="34" charset="0"/>
                <a:ea typeface="Avenir" pitchFamily="34" charset="-122"/>
                <a:cs typeface="Avenir" pitchFamily="34" charset="-120"/>
              </a:rPr>
              <a:t>41%</a:t>
            </a:r>
            <a:endParaRPr lang="en-US" sz="2400"/>
          </a:p>
        </p:txBody>
      </p:sp>
      <p:sp>
        <p:nvSpPr>
          <p:cNvPr id="8" name="Text 6"/>
          <p:cNvSpPr/>
          <p:nvPr/>
        </p:nvSpPr>
        <p:spPr>
          <a:xfrm>
            <a:off x="640080" y="2276856"/>
            <a:ext cx="4504883" cy="256032"/>
          </a:xfrm>
          <a:prstGeom prst="rect">
            <a:avLst/>
          </a:prstGeom>
          <a:noFill/>
          <a:ln/>
        </p:spPr>
        <p:txBody>
          <a:bodyPr wrap="square" lIns="0" tIns="0" rIns="0" bIns="0" rtlCol="0" anchor="ctr"/>
          <a:lstStyle/>
          <a:p>
            <a:pPr marL="0" indent="0" algn="ctr">
              <a:buNone/>
            </a:pPr>
            <a:r>
              <a:rPr lang="en-US" b="1">
                <a:solidFill>
                  <a:srgbClr val="6B7280"/>
                </a:solidFill>
                <a:latin typeface="Helvetica Neue Light" pitchFamily="34" charset="0"/>
                <a:ea typeface="Helvetica Neue Light" pitchFamily="34" charset="-122"/>
                <a:cs typeface="Helvetica Neue Light" pitchFamily="34" charset="-120"/>
              </a:rPr>
              <a:t>Under 12 months</a:t>
            </a:r>
            <a:endParaRPr lang="en-US" b="1"/>
          </a:p>
        </p:txBody>
      </p:sp>
      <p:sp>
        <p:nvSpPr>
          <p:cNvPr id="9" name="Shape 7"/>
          <p:cNvSpPr/>
          <p:nvPr/>
        </p:nvSpPr>
        <p:spPr>
          <a:xfrm>
            <a:off x="5144963" y="1719072"/>
            <a:ext cx="3329696" cy="493776"/>
          </a:xfrm>
          <a:prstGeom prst="rect">
            <a:avLst/>
          </a:prstGeom>
          <a:solidFill>
            <a:srgbClr val="C7D2E6"/>
          </a:solidFill>
          <a:ln w="12700">
            <a:solidFill>
              <a:srgbClr val="C7D2E6"/>
            </a:solidFill>
            <a:prstDash val="solid"/>
          </a:ln>
        </p:spPr>
        <p:txBody>
          <a:bodyPr/>
          <a:lstStyle/>
          <a:p>
            <a:endParaRPr lang="en-US"/>
          </a:p>
        </p:txBody>
      </p:sp>
      <p:sp>
        <p:nvSpPr>
          <p:cNvPr id="10" name="Text 8"/>
          <p:cNvSpPr/>
          <p:nvPr/>
        </p:nvSpPr>
        <p:spPr>
          <a:xfrm>
            <a:off x="5144963" y="1719072"/>
            <a:ext cx="3329696" cy="493776"/>
          </a:xfrm>
          <a:prstGeom prst="rect">
            <a:avLst/>
          </a:prstGeom>
          <a:noFill/>
          <a:ln/>
        </p:spPr>
        <p:txBody>
          <a:bodyPr wrap="square" lIns="0" tIns="0" rIns="0" bIns="0" rtlCol="0" anchor="ctr"/>
          <a:lstStyle/>
          <a:p>
            <a:pPr marL="0" indent="0" algn="ctr">
              <a:buNone/>
            </a:pPr>
            <a:r>
              <a:rPr lang="en-US" sz="1700" b="1">
                <a:solidFill>
                  <a:srgbClr val="16233F"/>
                </a:solidFill>
                <a:latin typeface="Avenir" pitchFamily="34" charset="0"/>
                <a:ea typeface="Avenir" pitchFamily="34" charset="-122"/>
                <a:cs typeface="Avenir" pitchFamily="34" charset="-120"/>
              </a:rPr>
              <a:t>31%</a:t>
            </a:r>
            <a:endParaRPr lang="en-US" sz="1700"/>
          </a:p>
        </p:txBody>
      </p:sp>
      <p:sp>
        <p:nvSpPr>
          <p:cNvPr id="11" name="Text 9"/>
          <p:cNvSpPr/>
          <p:nvPr/>
        </p:nvSpPr>
        <p:spPr>
          <a:xfrm>
            <a:off x="5144963" y="2276856"/>
            <a:ext cx="3329696" cy="256032"/>
          </a:xfrm>
          <a:prstGeom prst="rect">
            <a:avLst/>
          </a:prstGeom>
          <a:noFill/>
          <a:ln/>
        </p:spPr>
        <p:txBody>
          <a:bodyPr wrap="square" lIns="0" tIns="0" rIns="0" bIns="0" rtlCol="0" anchor="ctr"/>
          <a:lstStyle/>
          <a:p>
            <a:pPr marL="0" indent="0" algn="ctr">
              <a:buNone/>
            </a:pPr>
            <a:r>
              <a:rPr lang="en-US" sz="1100">
                <a:solidFill>
                  <a:srgbClr val="6B7280"/>
                </a:solidFill>
                <a:latin typeface="Helvetica Neue Light" pitchFamily="34" charset="0"/>
                <a:ea typeface="Helvetica Neue Light" pitchFamily="34" charset="-122"/>
                <a:cs typeface="Helvetica Neue Light" pitchFamily="34" charset="-120"/>
              </a:rPr>
              <a:t>1–2 years</a:t>
            </a:r>
            <a:endParaRPr lang="en-US" sz="1100"/>
          </a:p>
        </p:txBody>
      </p:sp>
      <p:sp>
        <p:nvSpPr>
          <p:cNvPr id="12" name="Shape 10"/>
          <p:cNvSpPr/>
          <p:nvPr/>
        </p:nvSpPr>
        <p:spPr>
          <a:xfrm>
            <a:off x="8474659" y="1719072"/>
            <a:ext cx="1240475" cy="493776"/>
          </a:xfrm>
          <a:prstGeom prst="rect">
            <a:avLst/>
          </a:prstGeom>
          <a:solidFill>
            <a:srgbClr val="DDE4EF"/>
          </a:solidFill>
          <a:ln w="12700">
            <a:solidFill>
              <a:srgbClr val="DDE4EF"/>
            </a:solidFill>
            <a:prstDash val="solid"/>
          </a:ln>
        </p:spPr>
        <p:txBody>
          <a:bodyPr/>
          <a:lstStyle/>
          <a:p>
            <a:endParaRPr lang="en-US"/>
          </a:p>
        </p:txBody>
      </p:sp>
      <p:sp>
        <p:nvSpPr>
          <p:cNvPr id="13" name="Text 11"/>
          <p:cNvSpPr/>
          <p:nvPr/>
        </p:nvSpPr>
        <p:spPr>
          <a:xfrm>
            <a:off x="8474659" y="1719072"/>
            <a:ext cx="1240475" cy="493776"/>
          </a:xfrm>
          <a:prstGeom prst="rect">
            <a:avLst/>
          </a:prstGeom>
          <a:noFill/>
          <a:ln/>
        </p:spPr>
        <p:txBody>
          <a:bodyPr wrap="square" lIns="0" tIns="0" rIns="0" bIns="0" rtlCol="0" anchor="ctr"/>
          <a:lstStyle/>
          <a:p>
            <a:pPr marL="0" indent="0" algn="ctr">
              <a:buNone/>
            </a:pPr>
            <a:r>
              <a:rPr lang="en-US" sz="1700" b="1">
                <a:solidFill>
                  <a:srgbClr val="16233F"/>
                </a:solidFill>
                <a:latin typeface="Avenir" pitchFamily="34" charset="0"/>
                <a:ea typeface="Avenir" pitchFamily="34" charset="-122"/>
                <a:cs typeface="Avenir" pitchFamily="34" charset="-120"/>
              </a:rPr>
              <a:t>11%</a:t>
            </a:r>
            <a:endParaRPr lang="en-US" sz="1700"/>
          </a:p>
        </p:txBody>
      </p:sp>
      <p:sp>
        <p:nvSpPr>
          <p:cNvPr id="14" name="Text 12"/>
          <p:cNvSpPr/>
          <p:nvPr/>
        </p:nvSpPr>
        <p:spPr>
          <a:xfrm>
            <a:off x="8474659" y="2276856"/>
            <a:ext cx="1240475" cy="256032"/>
          </a:xfrm>
          <a:prstGeom prst="rect">
            <a:avLst/>
          </a:prstGeom>
          <a:noFill/>
          <a:ln/>
        </p:spPr>
        <p:txBody>
          <a:bodyPr wrap="square" lIns="0" tIns="0" rIns="0" bIns="0" rtlCol="0" anchor="ctr"/>
          <a:lstStyle/>
          <a:p>
            <a:pPr marL="0" indent="0" algn="ctr">
              <a:buNone/>
            </a:pPr>
            <a:r>
              <a:rPr lang="en-US" sz="1100">
                <a:solidFill>
                  <a:srgbClr val="6B7280"/>
                </a:solidFill>
                <a:latin typeface="Helvetica Neue Light" pitchFamily="34" charset="0"/>
                <a:ea typeface="Helvetica Neue Light" pitchFamily="34" charset="-122"/>
                <a:cs typeface="Helvetica Neue Light" pitchFamily="34" charset="-120"/>
              </a:rPr>
              <a:t>3–5 years</a:t>
            </a:r>
            <a:endParaRPr lang="en-US" sz="1100"/>
          </a:p>
        </p:txBody>
      </p:sp>
      <p:sp>
        <p:nvSpPr>
          <p:cNvPr id="15" name="Shape 13"/>
          <p:cNvSpPr/>
          <p:nvPr/>
        </p:nvSpPr>
        <p:spPr>
          <a:xfrm>
            <a:off x="9715134" y="1719072"/>
            <a:ext cx="1447221" cy="493776"/>
          </a:xfrm>
          <a:prstGeom prst="rect">
            <a:avLst/>
          </a:prstGeom>
          <a:solidFill>
            <a:srgbClr val="0B1B4D"/>
          </a:solidFill>
          <a:ln w="12700">
            <a:solidFill>
              <a:srgbClr val="0B1B4D"/>
            </a:solidFill>
            <a:prstDash val="solid"/>
          </a:ln>
        </p:spPr>
        <p:txBody>
          <a:bodyPr/>
          <a:lstStyle/>
          <a:p>
            <a:endParaRPr lang="en-US"/>
          </a:p>
        </p:txBody>
      </p:sp>
      <p:sp>
        <p:nvSpPr>
          <p:cNvPr id="16" name="Text 14"/>
          <p:cNvSpPr/>
          <p:nvPr/>
        </p:nvSpPr>
        <p:spPr>
          <a:xfrm>
            <a:off x="9715134" y="1719072"/>
            <a:ext cx="1447221" cy="493776"/>
          </a:xfrm>
          <a:prstGeom prst="rect">
            <a:avLst/>
          </a:prstGeom>
          <a:noFill/>
          <a:ln/>
        </p:spPr>
        <p:txBody>
          <a:bodyPr wrap="square" lIns="0" tIns="0" rIns="0" bIns="0" rtlCol="0" anchor="ctr"/>
          <a:lstStyle/>
          <a:p>
            <a:pPr marL="0" indent="0" algn="ctr">
              <a:buNone/>
            </a:pPr>
            <a:r>
              <a:rPr lang="en-US" sz="1700" b="1">
                <a:solidFill>
                  <a:srgbClr val="FFFFFF"/>
                </a:solidFill>
                <a:latin typeface="Avenir" pitchFamily="34" charset="0"/>
                <a:ea typeface="Avenir" pitchFamily="34" charset="-122"/>
                <a:cs typeface="Avenir" pitchFamily="34" charset="-120"/>
              </a:rPr>
              <a:t>13%</a:t>
            </a:r>
            <a:endParaRPr lang="en-US" sz="1700"/>
          </a:p>
        </p:txBody>
      </p:sp>
      <p:sp>
        <p:nvSpPr>
          <p:cNvPr id="17" name="Text 15"/>
          <p:cNvSpPr/>
          <p:nvPr/>
        </p:nvSpPr>
        <p:spPr>
          <a:xfrm>
            <a:off x="9715134" y="2276856"/>
            <a:ext cx="1447221" cy="256032"/>
          </a:xfrm>
          <a:prstGeom prst="rect">
            <a:avLst/>
          </a:prstGeom>
          <a:noFill/>
          <a:ln/>
        </p:spPr>
        <p:txBody>
          <a:bodyPr wrap="square" lIns="0" tIns="0" rIns="0" bIns="0" rtlCol="0" anchor="ctr"/>
          <a:lstStyle/>
          <a:p>
            <a:pPr marL="0" indent="0" algn="ctr">
              <a:buNone/>
            </a:pPr>
            <a:r>
              <a:rPr lang="en-US" sz="1100">
                <a:solidFill>
                  <a:srgbClr val="6B7280"/>
                </a:solidFill>
                <a:latin typeface="Helvetica Neue Light" pitchFamily="34" charset="0"/>
                <a:ea typeface="Helvetica Neue Light" pitchFamily="34" charset="-122"/>
                <a:cs typeface="Helvetica Neue Light" pitchFamily="34" charset="-120"/>
              </a:rPr>
              <a:t>More than 5 years</a:t>
            </a:r>
            <a:endParaRPr lang="en-US" sz="1100"/>
          </a:p>
        </p:txBody>
      </p:sp>
      <p:sp>
        <p:nvSpPr>
          <p:cNvPr id="18" name="Shape 16"/>
          <p:cNvSpPr/>
          <p:nvPr/>
        </p:nvSpPr>
        <p:spPr>
          <a:xfrm>
            <a:off x="11162355" y="1719072"/>
            <a:ext cx="359085" cy="493776"/>
          </a:xfrm>
          <a:prstGeom prst="rect">
            <a:avLst/>
          </a:prstGeom>
          <a:solidFill>
            <a:srgbClr val="EEF1F5"/>
          </a:solidFill>
          <a:ln w="12700">
            <a:solidFill>
              <a:srgbClr val="EEF1F5"/>
            </a:solidFill>
            <a:prstDash val="solid"/>
          </a:ln>
        </p:spPr>
        <p:txBody>
          <a:bodyPr/>
          <a:lstStyle/>
          <a:p>
            <a:endParaRPr lang="en-US"/>
          </a:p>
        </p:txBody>
      </p:sp>
      <p:sp>
        <p:nvSpPr>
          <p:cNvPr id="19" name="Text 17"/>
          <p:cNvSpPr/>
          <p:nvPr/>
        </p:nvSpPr>
        <p:spPr>
          <a:xfrm>
            <a:off x="640080" y="2651760"/>
            <a:ext cx="10881360" cy="329184"/>
          </a:xfrm>
          <a:prstGeom prst="rect">
            <a:avLst/>
          </a:prstGeom>
          <a:noFill/>
          <a:ln/>
        </p:spPr>
        <p:txBody>
          <a:bodyPr wrap="square" lIns="0" tIns="0" rIns="0" bIns="0" rtlCol="0" anchor="ctr"/>
          <a:lstStyle/>
          <a:p>
            <a:pPr marL="0" indent="0">
              <a:buNone/>
            </a:pPr>
            <a:r>
              <a:rPr lang="en-US" sz="1300" b="1">
                <a:solidFill>
                  <a:srgbClr val="2251FF"/>
                </a:solidFill>
                <a:latin typeface="Helvetica Neue" pitchFamily="34" charset="0"/>
                <a:ea typeface="Helvetica Neue" pitchFamily="34" charset="-122"/>
                <a:cs typeface="Helvetica Neue" pitchFamily="34" charset="-120"/>
              </a:rPr>
              <a:t>Four in ten arrived within the last year.  </a:t>
            </a:r>
            <a:r>
              <a:rPr lang="en-US" sz="1300">
                <a:solidFill>
                  <a:srgbClr val="16233F"/>
                </a:solidFill>
                <a:latin typeface="Helvetica Neue Light" pitchFamily="34" charset="0"/>
                <a:ea typeface="Helvetica Neue Light" pitchFamily="34" charset="-122"/>
                <a:cs typeface="Helvetica Neue Light" pitchFamily="34" charset="-120"/>
              </a:rPr>
              <a:t>They agree with the veterans on immigration — and on very little else.</a:t>
            </a:r>
            <a:endParaRPr lang="en-US" sz="1300"/>
          </a:p>
        </p:txBody>
      </p:sp>
      <p:sp>
        <p:nvSpPr>
          <p:cNvPr id="20" name="Shape 18"/>
          <p:cNvSpPr/>
          <p:nvPr/>
        </p:nvSpPr>
        <p:spPr>
          <a:xfrm>
            <a:off x="658368" y="3108960"/>
            <a:ext cx="155448" cy="155448"/>
          </a:xfrm>
          <a:prstGeom prst="ellipse">
            <a:avLst/>
          </a:prstGeom>
          <a:solidFill>
            <a:srgbClr val="2251FF"/>
          </a:solidFill>
          <a:ln w="12700">
            <a:solidFill>
              <a:srgbClr val="2251FF"/>
            </a:solidFill>
            <a:prstDash val="solid"/>
          </a:ln>
        </p:spPr>
        <p:txBody>
          <a:bodyPr/>
          <a:lstStyle/>
          <a:p>
            <a:endParaRPr lang="en-US"/>
          </a:p>
        </p:txBody>
      </p:sp>
      <p:sp>
        <p:nvSpPr>
          <p:cNvPr id="21" name="Text 19"/>
          <p:cNvSpPr/>
          <p:nvPr/>
        </p:nvSpPr>
        <p:spPr>
          <a:xfrm>
            <a:off x="896112" y="3044952"/>
            <a:ext cx="2194560" cy="274320"/>
          </a:xfrm>
          <a:prstGeom prst="rect">
            <a:avLst/>
          </a:prstGeom>
          <a:noFill/>
          <a:ln/>
        </p:spPr>
        <p:txBody>
          <a:bodyPr wrap="square" lIns="0" tIns="0" rIns="0" bIns="0" rtlCol="0" anchor="ctr"/>
          <a:lstStyle/>
          <a:p>
            <a:pPr marL="0" indent="0">
              <a:buNone/>
            </a:pPr>
            <a:r>
              <a:rPr lang="en-US" sz="1050" b="1">
                <a:solidFill>
                  <a:srgbClr val="16233F"/>
                </a:solidFill>
                <a:latin typeface="Helvetica Neue" pitchFamily="34" charset="0"/>
                <a:ea typeface="Helvetica Neue" pitchFamily="34" charset="-122"/>
                <a:cs typeface="Helvetica Neue" pitchFamily="34" charset="-120"/>
              </a:rPr>
              <a:t>New — under 12 months</a:t>
            </a:r>
            <a:endParaRPr lang="en-US" sz="1050"/>
          </a:p>
        </p:txBody>
      </p:sp>
      <p:sp>
        <p:nvSpPr>
          <p:cNvPr id="22" name="Shape 20"/>
          <p:cNvSpPr/>
          <p:nvPr/>
        </p:nvSpPr>
        <p:spPr>
          <a:xfrm>
            <a:off x="3127248" y="3108960"/>
            <a:ext cx="155448" cy="155448"/>
          </a:xfrm>
          <a:prstGeom prst="ellipse">
            <a:avLst/>
          </a:prstGeom>
          <a:solidFill>
            <a:srgbClr val="0B1B4D"/>
          </a:solidFill>
          <a:ln w="12700">
            <a:solidFill>
              <a:srgbClr val="0B1B4D"/>
            </a:solidFill>
            <a:prstDash val="solid"/>
          </a:ln>
        </p:spPr>
        <p:txBody>
          <a:bodyPr/>
          <a:lstStyle/>
          <a:p>
            <a:endParaRPr lang="en-US"/>
          </a:p>
        </p:txBody>
      </p:sp>
      <p:sp>
        <p:nvSpPr>
          <p:cNvPr id="23" name="Text 21"/>
          <p:cNvSpPr/>
          <p:nvPr/>
        </p:nvSpPr>
        <p:spPr>
          <a:xfrm>
            <a:off x="3364992" y="3044952"/>
            <a:ext cx="3108960" cy="274320"/>
          </a:xfrm>
          <a:prstGeom prst="rect">
            <a:avLst/>
          </a:prstGeom>
          <a:noFill/>
          <a:ln/>
        </p:spPr>
        <p:txBody>
          <a:bodyPr wrap="square" lIns="0" tIns="0" rIns="0" bIns="0" rtlCol="0" anchor="ctr"/>
          <a:lstStyle/>
          <a:p>
            <a:pPr marL="0" indent="0">
              <a:buNone/>
            </a:pPr>
            <a:r>
              <a:rPr lang="en-US" sz="1050" b="1">
                <a:solidFill>
                  <a:srgbClr val="16233F"/>
                </a:solidFill>
                <a:latin typeface="Helvetica Neue" pitchFamily="34" charset="0"/>
                <a:ea typeface="Helvetica Neue" pitchFamily="34" charset="-122"/>
                <a:cs typeface="Helvetica Neue" pitchFamily="34" charset="-120"/>
              </a:rPr>
              <a:t>Long-standing — more than five years</a:t>
            </a:r>
            <a:endParaRPr lang="en-US" sz="1050"/>
          </a:p>
        </p:txBody>
      </p:sp>
      <p:sp>
        <p:nvSpPr>
          <p:cNvPr id="24" name="Text 22"/>
          <p:cNvSpPr/>
          <p:nvPr/>
        </p:nvSpPr>
        <p:spPr>
          <a:xfrm>
            <a:off x="10332720" y="3044952"/>
            <a:ext cx="1188720" cy="274320"/>
          </a:xfrm>
          <a:prstGeom prst="rect">
            <a:avLst/>
          </a:prstGeom>
          <a:noFill/>
          <a:ln/>
        </p:spPr>
        <p:txBody>
          <a:bodyPr wrap="square" lIns="0" tIns="0" rIns="0" bIns="0" rtlCol="0" anchor="ctr"/>
          <a:lstStyle/>
          <a:p>
            <a:pPr marL="0" indent="0" algn="r">
              <a:buNone/>
            </a:pPr>
            <a:r>
              <a:rPr lang="en-US" sz="950" b="1" kern="0" spc="100">
                <a:solidFill>
                  <a:srgbClr val="6B7280"/>
                </a:solidFill>
                <a:latin typeface="Helvetica Neue" pitchFamily="34" charset="0"/>
                <a:ea typeface="Helvetica Neue" pitchFamily="34" charset="-122"/>
                <a:cs typeface="Helvetica Neue" pitchFamily="34" charset="-120"/>
              </a:rPr>
              <a:t>GAP</a:t>
            </a:r>
            <a:endParaRPr lang="en-US" sz="950"/>
          </a:p>
        </p:txBody>
      </p:sp>
      <p:sp>
        <p:nvSpPr>
          <p:cNvPr id="25" name="Text 23"/>
          <p:cNvSpPr/>
          <p:nvPr/>
        </p:nvSpPr>
        <p:spPr>
          <a:xfrm>
            <a:off x="640080" y="3456432"/>
            <a:ext cx="5486400" cy="219456"/>
          </a:xfrm>
          <a:prstGeom prst="rect">
            <a:avLst/>
          </a:prstGeom>
          <a:noFill/>
          <a:ln/>
        </p:spPr>
        <p:txBody>
          <a:bodyPr wrap="square" lIns="0" tIns="0" rIns="0" bIns="0" rtlCol="0" anchor="ctr"/>
          <a:lstStyle/>
          <a:p>
            <a:pPr marL="0" indent="0">
              <a:buNone/>
            </a:pPr>
            <a:r>
              <a:rPr lang="en-US" sz="900" b="1" kern="0" spc="100">
                <a:solidFill>
                  <a:srgbClr val="9BA6BC"/>
                </a:solidFill>
                <a:latin typeface="Helvetica Neue" pitchFamily="34" charset="0"/>
                <a:ea typeface="Helvetica Neue" pitchFamily="34" charset="-122"/>
                <a:cs typeface="Helvetica Neue" pitchFamily="34" charset="-120"/>
              </a:rPr>
              <a:t>WHAT BROUGHT THEM IN — AND HOLDS</a:t>
            </a:r>
            <a:endParaRPr lang="en-US" sz="900"/>
          </a:p>
        </p:txBody>
      </p:sp>
      <p:sp>
        <p:nvSpPr>
          <p:cNvPr id="26" name="Text 24"/>
          <p:cNvSpPr/>
          <p:nvPr/>
        </p:nvSpPr>
        <p:spPr>
          <a:xfrm>
            <a:off x="640080" y="3694176"/>
            <a:ext cx="4069080" cy="329184"/>
          </a:xfrm>
          <a:prstGeom prst="rect">
            <a:avLst/>
          </a:prstGeom>
          <a:noFill/>
          <a:ln/>
        </p:spPr>
        <p:txBody>
          <a:bodyPr wrap="square" lIns="0" tIns="0" rIns="0" bIns="0" rtlCol="0" anchor="ctr"/>
          <a:lstStyle/>
          <a:p>
            <a:pPr marL="0" indent="0">
              <a:buNone/>
            </a:pPr>
            <a:r>
              <a:rPr lang="en-US" sz="1150">
                <a:solidFill>
                  <a:srgbClr val="16233F"/>
                </a:solidFill>
                <a:latin typeface="Helvetica Neue Light" pitchFamily="34" charset="0"/>
                <a:ea typeface="Helvetica Neue Light" pitchFamily="34" charset="-122"/>
                <a:cs typeface="Helvetica Neue Light" pitchFamily="34" charset="-120"/>
              </a:rPr>
              <a:t>Substantially reducing immigration — very appealing</a:t>
            </a:r>
            <a:endParaRPr lang="en-US" sz="1150"/>
          </a:p>
        </p:txBody>
      </p:sp>
      <p:sp>
        <p:nvSpPr>
          <p:cNvPr id="27" name="Shape 25"/>
          <p:cNvSpPr/>
          <p:nvPr/>
        </p:nvSpPr>
        <p:spPr>
          <a:xfrm>
            <a:off x="8512607" y="3845052"/>
            <a:ext cx="753466" cy="27432"/>
          </a:xfrm>
          <a:prstGeom prst="rect">
            <a:avLst/>
          </a:prstGeom>
          <a:solidFill>
            <a:srgbClr val="C7D2E6"/>
          </a:solidFill>
          <a:ln w="12700">
            <a:solidFill>
              <a:srgbClr val="C7D2E6"/>
            </a:solidFill>
            <a:prstDash val="solid"/>
          </a:ln>
        </p:spPr>
        <p:txBody>
          <a:bodyPr/>
          <a:lstStyle/>
          <a:p>
            <a:endParaRPr lang="en-US"/>
          </a:p>
        </p:txBody>
      </p:sp>
      <p:sp>
        <p:nvSpPr>
          <p:cNvPr id="28" name="Shape 26"/>
          <p:cNvSpPr/>
          <p:nvPr/>
        </p:nvSpPr>
        <p:spPr>
          <a:xfrm>
            <a:off x="8425739" y="3771900"/>
            <a:ext cx="173736" cy="173736"/>
          </a:xfrm>
          <a:prstGeom prst="ellipse">
            <a:avLst/>
          </a:prstGeom>
          <a:solidFill>
            <a:srgbClr val="2251FF"/>
          </a:solidFill>
          <a:ln w="12700">
            <a:solidFill>
              <a:srgbClr val="2251FF"/>
            </a:solidFill>
            <a:prstDash val="solid"/>
          </a:ln>
        </p:spPr>
        <p:txBody>
          <a:bodyPr/>
          <a:lstStyle/>
          <a:p>
            <a:endParaRPr lang="en-US"/>
          </a:p>
        </p:txBody>
      </p:sp>
      <p:sp>
        <p:nvSpPr>
          <p:cNvPr id="29" name="Shape 27"/>
          <p:cNvSpPr/>
          <p:nvPr/>
        </p:nvSpPr>
        <p:spPr>
          <a:xfrm>
            <a:off x="9179204" y="3771900"/>
            <a:ext cx="173736" cy="173736"/>
          </a:xfrm>
          <a:prstGeom prst="ellipse">
            <a:avLst/>
          </a:prstGeom>
          <a:solidFill>
            <a:srgbClr val="0B1B4D"/>
          </a:solidFill>
          <a:ln w="12700">
            <a:solidFill>
              <a:srgbClr val="0B1B4D"/>
            </a:solidFill>
            <a:prstDash val="solid"/>
          </a:ln>
        </p:spPr>
        <p:txBody>
          <a:bodyPr/>
          <a:lstStyle/>
          <a:p>
            <a:endParaRPr lang="en-US"/>
          </a:p>
        </p:txBody>
      </p:sp>
      <p:sp>
        <p:nvSpPr>
          <p:cNvPr id="30" name="Text 28"/>
          <p:cNvSpPr/>
          <p:nvPr/>
        </p:nvSpPr>
        <p:spPr>
          <a:xfrm>
            <a:off x="7817663" y="3694176"/>
            <a:ext cx="530352" cy="329184"/>
          </a:xfrm>
          <a:prstGeom prst="rect">
            <a:avLst/>
          </a:prstGeom>
          <a:noFill/>
          <a:ln/>
        </p:spPr>
        <p:txBody>
          <a:bodyPr wrap="square" lIns="0" tIns="0" rIns="0" bIns="0" rtlCol="0" anchor="ctr"/>
          <a:lstStyle/>
          <a:p>
            <a:pPr marL="0" indent="0" algn="r">
              <a:buNone/>
            </a:pPr>
            <a:r>
              <a:rPr lang="en-US" sz="1150" b="1">
                <a:solidFill>
                  <a:srgbClr val="2251FF"/>
                </a:solidFill>
                <a:latin typeface="Helvetica Neue" pitchFamily="34" charset="0"/>
                <a:ea typeface="Helvetica Neue" pitchFamily="34" charset="-122"/>
                <a:cs typeface="Helvetica Neue" pitchFamily="34" charset="-120"/>
              </a:rPr>
              <a:t>73%</a:t>
            </a:r>
            <a:endParaRPr lang="en-US" sz="1150"/>
          </a:p>
        </p:txBody>
      </p:sp>
      <p:sp>
        <p:nvSpPr>
          <p:cNvPr id="31" name="Text 29"/>
          <p:cNvSpPr/>
          <p:nvPr/>
        </p:nvSpPr>
        <p:spPr>
          <a:xfrm>
            <a:off x="9430664" y="3694176"/>
            <a:ext cx="530352" cy="329184"/>
          </a:xfrm>
          <a:prstGeom prst="rect">
            <a:avLst/>
          </a:prstGeom>
          <a:noFill/>
          <a:ln/>
        </p:spPr>
        <p:txBody>
          <a:bodyPr wrap="square" lIns="0" tIns="0" rIns="0" bIns="0" rtlCol="0" anchor="ctr"/>
          <a:lstStyle/>
          <a:p>
            <a:pPr marL="0" indent="0">
              <a:buNone/>
            </a:pPr>
            <a:r>
              <a:rPr lang="en-US" sz="1150" b="1">
                <a:solidFill>
                  <a:srgbClr val="0B1B4D"/>
                </a:solidFill>
                <a:latin typeface="Helvetica Neue" pitchFamily="34" charset="0"/>
                <a:ea typeface="Helvetica Neue" pitchFamily="34" charset="-122"/>
                <a:cs typeface="Helvetica Neue" pitchFamily="34" charset="-120"/>
              </a:rPr>
              <a:t>89%</a:t>
            </a:r>
            <a:endParaRPr lang="en-US" sz="1150"/>
          </a:p>
        </p:txBody>
      </p:sp>
      <p:sp>
        <p:nvSpPr>
          <p:cNvPr id="32" name="Text 30"/>
          <p:cNvSpPr/>
          <p:nvPr/>
        </p:nvSpPr>
        <p:spPr>
          <a:xfrm>
            <a:off x="10332720" y="3694176"/>
            <a:ext cx="1188720" cy="329184"/>
          </a:xfrm>
          <a:prstGeom prst="rect">
            <a:avLst/>
          </a:prstGeom>
          <a:noFill/>
          <a:ln/>
        </p:spPr>
        <p:txBody>
          <a:bodyPr wrap="square" lIns="0" tIns="0" rIns="0" bIns="0" rtlCol="0" anchor="ctr"/>
          <a:lstStyle/>
          <a:p>
            <a:pPr marL="0" indent="0" algn="r">
              <a:buNone/>
            </a:pPr>
            <a:r>
              <a:rPr lang="en-US" sz="1600" b="1">
                <a:solidFill>
                  <a:srgbClr val="0B1B4D"/>
                </a:solidFill>
                <a:latin typeface="Avenir" pitchFamily="34" charset="0"/>
                <a:ea typeface="Avenir" pitchFamily="34" charset="-122"/>
                <a:cs typeface="Avenir" pitchFamily="34" charset="-120"/>
              </a:rPr>
              <a:t>−16</a:t>
            </a:r>
            <a:endParaRPr lang="en-US" sz="1600"/>
          </a:p>
        </p:txBody>
      </p:sp>
      <p:sp>
        <p:nvSpPr>
          <p:cNvPr id="33" name="Text 31"/>
          <p:cNvSpPr/>
          <p:nvPr/>
        </p:nvSpPr>
        <p:spPr>
          <a:xfrm>
            <a:off x="640080" y="4123944"/>
            <a:ext cx="5486400" cy="219456"/>
          </a:xfrm>
          <a:prstGeom prst="rect">
            <a:avLst/>
          </a:prstGeom>
          <a:noFill/>
          <a:ln/>
        </p:spPr>
        <p:txBody>
          <a:bodyPr wrap="square" lIns="0" tIns="0" rIns="0" bIns="0" rtlCol="0" anchor="ctr"/>
          <a:lstStyle/>
          <a:p>
            <a:pPr marL="0" indent="0">
              <a:buNone/>
            </a:pPr>
            <a:r>
              <a:rPr lang="en-US" sz="900" b="1" kern="0" spc="100">
                <a:solidFill>
                  <a:srgbClr val="9BA6BC"/>
                </a:solidFill>
                <a:latin typeface="Helvetica Neue" pitchFamily="34" charset="0"/>
                <a:ea typeface="Helvetica Neue" pitchFamily="34" charset="-122"/>
                <a:cs typeface="Helvetica Neue" pitchFamily="34" charset="-120"/>
              </a:rPr>
              <a:t>WHAT THEY DID NOT BUY</a:t>
            </a:r>
            <a:endParaRPr lang="en-US" sz="900"/>
          </a:p>
        </p:txBody>
      </p:sp>
      <p:sp>
        <p:nvSpPr>
          <p:cNvPr id="34" name="Text 32"/>
          <p:cNvSpPr/>
          <p:nvPr/>
        </p:nvSpPr>
        <p:spPr>
          <a:xfrm>
            <a:off x="640080" y="4361688"/>
            <a:ext cx="4069080" cy="329184"/>
          </a:xfrm>
          <a:prstGeom prst="rect">
            <a:avLst/>
          </a:prstGeom>
          <a:noFill/>
          <a:ln/>
        </p:spPr>
        <p:txBody>
          <a:bodyPr wrap="square" lIns="0" tIns="0" rIns="0" bIns="0" rtlCol="0" anchor="ctr"/>
          <a:lstStyle/>
          <a:p>
            <a:pPr marL="0" indent="0">
              <a:buNone/>
            </a:pPr>
            <a:r>
              <a:rPr lang="en-US" sz="1150">
                <a:solidFill>
                  <a:srgbClr val="16233F"/>
                </a:solidFill>
                <a:latin typeface="Helvetica Neue Light" pitchFamily="34" charset="0"/>
                <a:ea typeface="Helvetica Neue Light" pitchFamily="34" charset="-122"/>
                <a:cs typeface="Helvetica Neue Light" pitchFamily="34" charset="-120"/>
              </a:rPr>
              <a:t>Here because the other parties let me down</a:t>
            </a:r>
            <a:endParaRPr lang="en-US" sz="1150"/>
          </a:p>
        </p:txBody>
      </p:sp>
      <p:sp>
        <p:nvSpPr>
          <p:cNvPr id="35" name="Shape 33"/>
          <p:cNvSpPr/>
          <p:nvPr/>
        </p:nvSpPr>
        <p:spPr>
          <a:xfrm>
            <a:off x="5498744" y="4512564"/>
            <a:ext cx="1695298" cy="27432"/>
          </a:xfrm>
          <a:prstGeom prst="rect">
            <a:avLst/>
          </a:prstGeom>
          <a:solidFill>
            <a:srgbClr val="C7D2E6"/>
          </a:solidFill>
          <a:ln w="12700">
            <a:solidFill>
              <a:srgbClr val="C7D2E6"/>
            </a:solidFill>
            <a:prstDash val="solid"/>
          </a:ln>
        </p:spPr>
        <p:txBody>
          <a:bodyPr/>
          <a:lstStyle/>
          <a:p>
            <a:endParaRPr lang="en-US"/>
          </a:p>
        </p:txBody>
      </p:sp>
      <p:sp>
        <p:nvSpPr>
          <p:cNvPr id="36" name="Shape 34"/>
          <p:cNvSpPr/>
          <p:nvPr/>
        </p:nvSpPr>
        <p:spPr>
          <a:xfrm>
            <a:off x="5411876" y="4439412"/>
            <a:ext cx="173736" cy="173736"/>
          </a:xfrm>
          <a:prstGeom prst="ellipse">
            <a:avLst/>
          </a:prstGeom>
          <a:solidFill>
            <a:srgbClr val="0B1B4D"/>
          </a:solidFill>
          <a:ln w="12700">
            <a:solidFill>
              <a:srgbClr val="0B1B4D"/>
            </a:solidFill>
            <a:prstDash val="solid"/>
          </a:ln>
        </p:spPr>
        <p:txBody>
          <a:bodyPr/>
          <a:lstStyle/>
          <a:p>
            <a:endParaRPr lang="en-US"/>
          </a:p>
        </p:txBody>
      </p:sp>
      <p:sp>
        <p:nvSpPr>
          <p:cNvPr id="37" name="Shape 35"/>
          <p:cNvSpPr/>
          <p:nvPr/>
        </p:nvSpPr>
        <p:spPr>
          <a:xfrm>
            <a:off x="7107174" y="4439412"/>
            <a:ext cx="173736" cy="173736"/>
          </a:xfrm>
          <a:prstGeom prst="ellipse">
            <a:avLst/>
          </a:prstGeom>
          <a:solidFill>
            <a:srgbClr val="2251FF"/>
          </a:solidFill>
          <a:ln w="12700">
            <a:solidFill>
              <a:srgbClr val="2251FF"/>
            </a:solidFill>
            <a:prstDash val="solid"/>
          </a:ln>
        </p:spPr>
        <p:txBody>
          <a:bodyPr/>
          <a:lstStyle/>
          <a:p>
            <a:endParaRPr lang="en-US"/>
          </a:p>
        </p:txBody>
      </p:sp>
      <p:sp>
        <p:nvSpPr>
          <p:cNvPr id="38" name="Text 36"/>
          <p:cNvSpPr/>
          <p:nvPr/>
        </p:nvSpPr>
        <p:spPr>
          <a:xfrm>
            <a:off x="4803800" y="4361688"/>
            <a:ext cx="530352" cy="329184"/>
          </a:xfrm>
          <a:prstGeom prst="rect">
            <a:avLst/>
          </a:prstGeom>
          <a:noFill/>
          <a:ln/>
        </p:spPr>
        <p:txBody>
          <a:bodyPr wrap="square" lIns="0" tIns="0" rIns="0" bIns="0" rtlCol="0" anchor="ctr"/>
          <a:lstStyle/>
          <a:p>
            <a:pPr marL="0" indent="0" algn="r">
              <a:buNone/>
            </a:pPr>
            <a:r>
              <a:rPr lang="en-US" sz="1150" b="1">
                <a:solidFill>
                  <a:srgbClr val="0B1B4D"/>
                </a:solidFill>
                <a:latin typeface="Helvetica Neue" pitchFamily="34" charset="0"/>
                <a:ea typeface="Helvetica Neue" pitchFamily="34" charset="-122"/>
                <a:cs typeface="Helvetica Neue" pitchFamily="34" charset="-120"/>
              </a:rPr>
              <a:t>9%</a:t>
            </a:r>
            <a:endParaRPr lang="en-US" sz="1150"/>
          </a:p>
        </p:txBody>
      </p:sp>
      <p:sp>
        <p:nvSpPr>
          <p:cNvPr id="39" name="Text 37"/>
          <p:cNvSpPr/>
          <p:nvPr/>
        </p:nvSpPr>
        <p:spPr>
          <a:xfrm>
            <a:off x="7358634" y="4361688"/>
            <a:ext cx="530352" cy="329184"/>
          </a:xfrm>
          <a:prstGeom prst="rect">
            <a:avLst/>
          </a:prstGeom>
          <a:noFill/>
          <a:ln/>
        </p:spPr>
        <p:txBody>
          <a:bodyPr wrap="square" lIns="0" tIns="0" rIns="0" bIns="0" rtlCol="0" anchor="ctr"/>
          <a:lstStyle/>
          <a:p>
            <a:pPr marL="0" indent="0">
              <a:buNone/>
            </a:pPr>
            <a:r>
              <a:rPr lang="en-US" sz="1150" b="1">
                <a:solidFill>
                  <a:srgbClr val="2251FF"/>
                </a:solidFill>
                <a:latin typeface="Helvetica Neue" pitchFamily="34" charset="0"/>
                <a:ea typeface="Helvetica Neue" pitchFamily="34" charset="-122"/>
                <a:cs typeface="Helvetica Neue" pitchFamily="34" charset="-120"/>
              </a:rPr>
              <a:t>45%</a:t>
            </a:r>
            <a:endParaRPr lang="en-US" sz="1150"/>
          </a:p>
        </p:txBody>
      </p:sp>
      <p:sp>
        <p:nvSpPr>
          <p:cNvPr id="40" name="Text 38"/>
          <p:cNvSpPr/>
          <p:nvPr/>
        </p:nvSpPr>
        <p:spPr>
          <a:xfrm>
            <a:off x="10332720" y="4361688"/>
            <a:ext cx="1188720" cy="329184"/>
          </a:xfrm>
          <a:prstGeom prst="rect">
            <a:avLst/>
          </a:prstGeom>
          <a:noFill/>
          <a:ln/>
        </p:spPr>
        <p:txBody>
          <a:bodyPr wrap="square" lIns="0" tIns="0" rIns="0" bIns="0" rtlCol="0" anchor="ctr"/>
          <a:lstStyle/>
          <a:p>
            <a:pPr marL="0" indent="0" algn="r">
              <a:buNone/>
            </a:pPr>
            <a:r>
              <a:rPr lang="en-US" sz="1600" b="1">
                <a:solidFill>
                  <a:srgbClr val="2251FF"/>
                </a:solidFill>
                <a:latin typeface="Avenir" pitchFamily="34" charset="0"/>
                <a:ea typeface="Avenir" pitchFamily="34" charset="-122"/>
                <a:cs typeface="Avenir" pitchFamily="34" charset="-120"/>
              </a:rPr>
              <a:t>+36</a:t>
            </a:r>
            <a:endParaRPr lang="en-US" sz="1600"/>
          </a:p>
        </p:txBody>
      </p:sp>
      <p:sp>
        <p:nvSpPr>
          <p:cNvPr id="41" name="Text 39"/>
          <p:cNvSpPr/>
          <p:nvPr/>
        </p:nvSpPr>
        <p:spPr>
          <a:xfrm>
            <a:off x="640080" y="4690872"/>
            <a:ext cx="4069080" cy="329184"/>
          </a:xfrm>
          <a:prstGeom prst="rect">
            <a:avLst/>
          </a:prstGeom>
          <a:noFill/>
          <a:ln/>
        </p:spPr>
        <p:txBody>
          <a:bodyPr wrap="square" lIns="0" tIns="0" rIns="0" bIns="0" rtlCol="0" anchor="ctr"/>
          <a:lstStyle/>
          <a:p>
            <a:pPr marL="0" indent="0">
              <a:buNone/>
            </a:pPr>
            <a:r>
              <a:rPr lang="en-US" sz="1150">
                <a:solidFill>
                  <a:srgbClr val="16233F"/>
                </a:solidFill>
                <a:latin typeface="Helvetica Neue Light" pitchFamily="34" charset="0"/>
                <a:ea typeface="Helvetica Neue Light" pitchFamily="34" charset="-122"/>
                <a:cs typeface="Helvetica Neue Light" pitchFamily="34" charset="-120"/>
              </a:rPr>
              <a:t>Pauline Hanson — very favourable</a:t>
            </a:r>
            <a:endParaRPr lang="en-US" sz="1150"/>
          </a:p>
        </p:txBody>
      </p:sp>
      <p:sp>
        <p:nvSpPr>
          <p:cNvPr id="42" name="Shape 40"/>
          <p:cNvSpPr/>
          <p:nvPr/>
        </p:nvSpPr>
        <p:spPr>
          <a:xfrm>
            <a:off x="7146950" y="4841748"/>
            <a:ext cx="1930756" cy="27432"/>
          </a:xfrm>
          <a:prstGeom prst="rect">
            <a:avLst/>
          </a:prstGeom>
          <a:solidFill>
            <a:srgbClr val="C7D2E6"/>
          </a:solidFill>
          <a:ln w="12700">
            <a:solidFill>
              <a:srgbClr val="C7D2E6"/>
            </a:solidFill>
            <a:prstDash val="solid"/>
          </a:ln>
        </p:spPr>
        <p:txBody>
          <a:bodyPr/>
          <a:lstStyle/>
          <a:p>
            <a:endParaRPr lang="en-US"/>
          </a:p>
        </p:txBody>
      </p:sp>
      <p:sp>
        <p:nvSpPr>
          <p:cNvPr id="43" name="Shape 41"/>
          <p:cNvSpPr/>
          <p:nvPr/>
        </p:nvSpPr>
        <p:spPr>
          <a:xfrm>
            <a:off x="7060082" y="4768596"/>
            <a:ext cx="173736" cy="173736"/>
          </a:xfrm>
          <a:prstGeom prst="ellipse">
            <a:avLst/>
          </a:prstGeom>
          <a:solidFill>
            <a:srgbClr val="2251FF"/>
          </a:solidFill>
          <a:ln w="12700">
            <a:solidFill>
              <a:srgbClr val="2251FF"/>
            </a:solidFill>
            <a:prstDash val="solid"/>
          </a:ln>
        </p:spPr>
        <p:txBody>
          <a:bodyPr/>
          <a:lstStyle/>
          <a:p>
            <a:endParaRPr lang="en-US"/>
          </a:p>
        </p:txBody>
      </p:sp>
      <p:sp>
        <p:nvSpPr>
          <p:cNvPr id="44" name="Shape 42"/>
          <p:cNvSpPr/>
          <p:nvPr/>
        </p:nvSpPr>
        <p:spPr>
          <a:xfrm>
            <a:off x="8990838" y="4768596"/>
            <a:ext cx="173736" cy="173736"/>
          </a:xfrm>
          <a:prstGeom prst="ellipse">
            <a:avLst/>
          </a:prstGeom>
          <a:solidFill>
            <a:srgbClr val="0B1B4D"/>
          </a:solidFill>
          <a:ln w="12700">
            <a:solidFill>
              <a:srgbClr val="0B1B4D"/>
            </a:solidFill>
            <a:prstDash val="solid"/>
          </a:ln>
        </p:spPr>
        <p:txBody>
          <a:bodyPr/>
          <a:lstStyle/>
          <a:p>
            <a:endParaRPr lang="en-US"/>
          </a:p>
        </p:txBody>
      </p:sp>
      <p:sp>
        <p:nvSpPr>
          <p:cNvPr id="45" name="Text 43"/>
          <p:cNvSpPr/>
          <p:nvPr/>
        </p:nvSpPr>
        <p:spPr>
          <a:xfrm>
            <a:off x="6452006" y="4690872"/>
            <a:ext cx="530352" cy="329184"/>
          </a:xfrm>
          <a:prstGeom prst="rect">
            <a:avLst/>
          </a:prstGeom>
          <a:noFill/>
          <a:ln/>
        </p:spPr>
        <p:txBody>
          <a:bodyPr wrap="square" lIns="0" tIns="0" rIns="0" bIns="0" rtlCol="0" anchor="ctr"/>
          <a:lstStyle/>
          <a:p>
            <a:pPr marL="0" indent="0" algn="r">
              <a:buNone/>
            </a:pPr>
            <a:r>
              <a:rPr lang="en-US" sz="1150" b="1">
                <a:solidFill>
                  <a:srgbClr val="2251FF"/>
                </a:solidFill>
                <a:latin typeface="Helvetica Neue" pitchFamily="34" charset="0"/>
                <a:ea typeface="Helvetica Neue" pitchFamily="34" charset="-122"/>
                <a:cs typeface="Helvetica Neue" pitchFamily="34" charset="-120"/>
              </a:rPr>
              <a:t>44%</a:t>
            </a:r>
            <a:endParaRPr lang="en-US" sz="1150"/>
          </a:p>
        </p:txBody>
      </p:sp>
      <p:sp>
        <p:nvSpPr>
          <p:cNvPr id="46" name="Text 44"/>
          <p:cNvSpPr/>
          <p:nvPr/>
        </p:nvSpPr>
        <p:spPr>
          <a:xfrm>
            <a:off x="9242298" y="4690872"/>
            <a:ext cx="530352" cy="329184"/>
          </a:xfrm>
          <a:prstGeom prst="rect">
            <a:avLst/>
          </a:prstGeom>
          <a:noFill/>
          <a:ln/>
        </p:spPr>
        <p:txBody>
          <a:bodyPr wrap="square" lIns="0" tIns="0" rIns="0" bIns="0" rtlCol="0" anchor="ctr"/>
          <a:lstStyle/>
          <a:p>
            <a:pPr marL="0" indent="0">
              <a:buNone/>
            </a:pPr>
            <a:r>
              <a:rPr lang="en-US" sz="1150" b="1">
                <a:solidFill>
                  <a:srgbClr val="0B1B4D"/>
                </a:solidFill>
                <a:latin typeface="Helvetica Neue" pitchFamily="34" charset="0"/>
                <a:ea typeface="Helvetica Neue" pitchFamily="34" charset="-122"/>
                <a:cs typeface="Helvetica Neue" pitchFamily="34" charset="-120"/>
              </a:rPr>
              <a:t>85%</a:t>
            </a:r>
            <a:endParaRPr lang="en-US" sz="1150"/>
          </a:p>
        </p:txBody>
      </p:sp>
      <p:sp>
        <p:nvSpPr>
          <p:cNvPr id="47" name="Text 45"/>
          <p:cNvSpPr/>
          <p:nvPr/>
        </p:nvSpPr>
        <p:spPr>
          <a:xfrm>
            <a:off x="10332720" y="4690872"/>
            <a:ext cx="1188720" cy="329184"/>
          </a:xfrm>
          <a:prstGeom prst="rect">
            <a:avLst/>
          </a:prstGeom>
          <a:noFill/>
          <a:ln/>
        </p:spPr>
        <p:txBody>
          <a:bodyPr wrap="square" lIns="0" tIns="0" rIns="0" bIns="0" rtlCol="0" anchor="ctr"/>
          <a:lstStyle/>
          <a:p>
            <a:pPr marL="0" indent="0" algn="r">
              <a:buNone/>
            </a:pPr>
            <a:r>
              <a:rPr lang="en-US" sz="1600" b="1">
                <a:solidFill>
                  <a:srgbClr val="0B1B4D"/>
                </a:solidFill>
                <a:latin typeface="Avenir" pitchFamily="34" charset="0"/>
                <a:ea typeface="Avenir" pitchFamily="34" charset="-122"/>
                <a:cs typeface="Avenir" pitchFamily="34" charset="-120"/>
              </a:rPr>
              <a:t>−41</a:t>
            </a:r>
            <a:endParaRPr lang="en-US" sz="1600"/>
          </a:p>
        </p:txBody>
      </p:sp>
      <p:sp>
        <p:nvSpPr>
          <p:cNvPr id="48" name="Text 46"/>
          <p:cNvSpPr/>
          <p:nvPr/>
        </p:nvSpPr>
        <p:spPr>
          <a:xfrm>
            <a:off x="640080" y="5020056"/>
            <a:ext cx="4069080" cy="329184"/>
          </a:xfrm>
          <a:prstGeom prst="rect">
            <a:avLst/>
          </a:prstGeom>
          <a:noFill/>
          <a:ln/>
        </p:spPr>
        <p:txBody>
          <a:bodyPr wrap="square" lIns="0" tIns="0" rIns="0" bIns="0" rtlCol="0" anchor="ctr"/>
          <a:lstStyle/>
          <a:p>
            <a:pPr marL="0" indent="0">
              <a:buNone/>
            </a:pPr>
            <a:r>
              <a:rPr lang="en-US" sz="1150">
                <a:solidFill>
                  <a:srgbClr val="16233F"/>
                </a:solidFill>
                <a:latin typeface="Helvetica Neue Light" pitchFamily="34" charset="0"/>
                <a:ea typeface="Helvetica Neue Light" pitchFamily="34" charset="-122"/>
                <a:cs typeface="Helvetica Neue Light" pitchFamily="34" charset="-120"/>
              </a:rPr>
              <a:t>Clear, workable plans — strongly agree</a:t>
            </a:r>
            <a:endParaRPr lang="en-US" sz="1150"/>
          </a:p>
        </p:txBody>
      </p:sp>
      <p:sp>
        <p:nvSpPr>
          <p:cNvPr id="49" name="Shape 47"/>
          <p:cNvSpPr/>
          <p:nvPr/>
        </p:nvSpPr>
        <p:spPr>
          <a:xfrm>
            <a:off x="6346393" y="5170932"/>
            <a:ext cx="1930756" cy="27432"/>
          </a:xfrm>
          <a:prstGeom prst="rect">
            <a:avLst/>
          </a:prstGeom>
          <a:solidFill>
            <a:srgbClr val="C7D2E6"/>
          </a:solidFill>
          <a:ln w="12700">
            <a:solidFill>
              <a:srgbClr val="C7D2E6"/>
            </a:solidFill>
            <a:prstDash val="solid"/>
          </a:ln>
        </p:spPr>
        <p:txBody>
          <a:bodyPr/>
          <a:lstStyle/>
          <a:p>
            <a:endParaRPr lang="en-US"/>
          </a:p>
        </p:txBody>
      </p:sp>
      <p:sp>
        <p:nvSpPr>
          <p:cNvPr id="50" name="Shape 48"/>
          <p:cNvSpPr/>
          <p:nvPr/>
        </p:nvSpPr>
        <p:spPr>
          <a:xfrm>
            <a:off x="6259525" y="5097780"/>
            <a:ext cx="173736" cy="173736"/>
          </a:xfrm>
          <a:prstGeom prst="ellipse">
            <a:avLst/>
          </a:prstGeom>
          <a:solidFill>
            <a:srgbClr val="2251FF"/>
          </a:solidFill>
          <a:ln w="12700">
            <a:solidFill>
              <a:srgbClr val="2251FF"/>
            </a:solidFill>
            <a:prstDash val="solid"/>
          </a:ln>
        </p:spPr>
        <p:txBody>
          <a:bodyPr/>
          <a:lstStyle/>
          <a:p>
            <a:endParaRPr lang="en-US"/>
          </a:p>
        </p:txBody>
      </p:sp>
      <p:sp>
        <p:nvSpPr>
          <p:cNvPr id="51" name="Shape 49"/>
          <p:cNvSpPr/>
          <p:nvPr/>
        </p:nvSpPr>
        <p:spPr>
          <a:xfrm>
            <a:off x="8190281" y="5097780"/>
            <a:ext cx="173736" cy="173736"/>
          </a:xfrm>
          <a:prstGeom prst="ellipse">
            <a:avLst/>
          </a:prstGeom>
          <a:solidFill>
            <a:srgbClr val="0B1B4D"/>
          </a:solidFill>
          <a:ln w="12700">
            <a:solidFill>
              <a:srgbClr val="0B1B4D"/>
            </a:solidFill>
            <a:prstDash val="solid"/>
          </a:ln>
        </p:spPr>
        <p:txBody>
          <a:bodyPr/>
          <a:lstStyle/>
          <a:p>
            <a:endParaRPr lang="en-US"/>
          </a:p>
        </p:txBody>
      </p:sp>
      <p:sp>
        <p:nvSpPr>
          <p:cNvPr id="52" name="Text 50"/>
          <p:cNvSpPr/>
          <p:nvPr/>
        </p:nvSpPr>
        <p:spPr>
          <a:xfrm>
            <a:off x="5651449" y="5020056"/>
            <a:ext cx="530352" cy="329184"/>
          </a:xfrm>
          <a:prstGeom prst="rect">
            <a:avLst/>
          </a:prstGeom>
          <a:noFill/>
          <a:ln/>
        </p:spPr>
        <p:txBody>
          <a:bodyPr wrap="square" lIns="0" tIns="0" rIns="0" bIns="0" rtlCol="0" anchor="ctr"/>
          <a:lstStyle/>
          <a:p>
            <a:pPr marL="0" indent="0" algn="r">
              <a:buNone/>
            </a:pPr>
            <a:r>
              <a:rPr lang="en-US" sz="1150" b="1">
                <a:solidFill>
                  <a:srgbClr val="2251FF"/>
                </a:solidFill>
                <a:latin typeface="Helvetica Neue" pitchFamily="34" charset="0"/>
                <a:ea typeface="Helvetica Neue" pitchFamily="34" charset="-122"/>
                <a:cs typeface="Helvetica Neue" pitchFamily="34" charset="-120"/>
              </a:rPr>
              <a:t>27%</a:t>
            </a:r>
            <a:endParaRPr lang="en-US" sz="1150"/>
          </a:p>
        </p:txBody>
      </p:sp>
      <p:sp>
        <p:nvSpPr>
          <p:cNvPr id="53" name="Text 51"/>
          <p:cNvSpPr/>
          <p:nvPr/>
        </p:nvSpPr>
        <p:spPr>
          <a:xfrm>
            <a:off x="8441741" y="5020056"/>
            <a:ext cx="530352" cy="329184"/>
          </a:xfrm>
          <a:prstGeom prst="rect">
            <a:avLst/>
          </a:prstGeom>
          <a:noFill/>
          <a:ln/>
        </p:spPr>
        <p:txBody>
          <a:bodyPr wrap="square" lIns="0" tIns="0" rIns="0" bIns="0" rtlCol="0" anchor="ctr"/>
          <a:lstStyle/>
          <a:p>
            <a:pPr marL="0" indent="0">
              <a:buNone/>
            </a:pPr>
            <a:r>
              <a:rPr lang="en-US" sz="1150" b="1">
                <a:solidFill>
                  <a:srgbClr val="0B1B4D"/>
                </a:solidFill>
                <a:latin typeface="Helvetica Neue" pitchFamily="34" charset="0"/>
                <a:ea typeface="Helvetica Neue" pitchFamily="34" charset="-122"/>
                <a:cs typeface="Helvetica Neue" pitchFamily="34" charset="-120"/>
              </a:rPr>
              <a:t>68%</a:t>
            </a:r>
            <a:endParaRPr lang="en-US" sz="1150"/>
          </a:p>
        </p:txBody>
      </p:sp>
      <p:sp>
        <p:nvSpPr>
          <p:cNvPr id="54" name="Text 52"/>
          <p:cNvSpPr/>
          <p:nvPr/>
        </p:nvSpPr>
        <p:spPr>
          <a:xfrm>
            <a:off x="10332720" y="5020056"/>
            <a:ext cx="1188720" cy="329184"/>
          </a:xfrm>
          <a:prstGeom prst="rect">
            <a:avLst/>
          </a:prstGeom>
          <a:noFill/>
          <a:ln/>
        </p:spPr>
        <p:txBody>
          <a:bodyPr wrap="square" lIns="0" tIns="0" rIns="0" bIns="0" rtlCol="0" anchor="ctr"/>
          <a:lstStyle/>
          <a:p>
            <a:pPr marL="0" indent="0" algn="r">
              <a:buNone/>
            </a:pPr>
            <a:r>
              <a:rPr lang="en-US" sz="1600" b="1">
                <a:solidFill>
                  <a:srgbClr val="0B1B4D"/>
                </a:solidFill>
                <a:latin typeface="Avenir" pitchFamily="34" charset="0"/>
                <a:ea typeface="Avenir" pitchFamily="34" charset="-122"/>
                <a:cs typeface="Avenir" pitchFamily="34" charset="-120"/>
              </a:rPr>
              <a:t>−41</a:t>
            </a:r>
            <a:endParaRPr lang="en-US" sz="1600"/>
          </a:p>
        </p:txBody>
      </p:sp>
      <p:sp>
        <p:nvSpPr>
          <p:cNvPr id="55" name="Text 53"/>
          <p:cNvSpPr/>
          <p:nvPr/>
        </p:nvSpPr>
        <p:spPr>
          <a:xfrm>
            <a:off x="640080" y="5349240"/>
            <a:ext cx="4069080" cy="329184"/>
          </a:xfrm>
          <a:prstGeom prst="rect">
            <a:avLst/>
          </a:prstGeom>
          <a:noFill/>
          <a:ln/>
        </p:spPr>
        <p:txBody>
          <a:bodyPr wrap="square" lIns="0" tIns="0" rIns="0" bIns="0" rtlCol="0" anchor="ctr"/>
          <a:lstStyle/>
          <a:p>
            <a:pPr marL="0" indent="0">
              <a:buNone/>
            </a:pPr>
            <a:r>
              <a:rPr lang="en-US" sz="1150">
                <a:solidFill>
                  <a:srgbClr val="16233F"/>
                </a:solidFill>
                <a:latin typeface="Helvetica Neue Light" pitchFamily="34" charset="0"/>
                <a:ea typeface="Helvetica Neue Light" pitchFamily="34" charset="-122"/>
                <a:cs typeface="Helvetica Neue Light" pitchFamily="34" charset="-120"/>
              </a:rPr>
              <a:t>Ending multiculturalism — very appealing</a:t>
            </a:r>
            <a:endParaRPr lang="en-US" sz="1150"/>
          </a:p>
        </p:txBody>
      </p:sp>
      <p:sp>
        <p:nvSpPr>
          <p:cNvPr id="56" name="Shape 54"/>
          <p:cNvSpPr/>
          <p:nvPr/>
        </p:nvSpPr>
        <p:spPr>
          <a:xfrm>
            <a:off x="6723126" y="5500116"/>
            <a:ext cx="1412748" cy="27432"/>
          </a:xfrm>
          <a:prstGeom prst="rect">
            <a:avLst/>
          </a:prstGeom>
          <a:solidFill>
            <a:srgbClr val="C7D2E6"/>
          </a:solidFill>
          <a:ln w="12700">
            <a:solidFill>
              <a:srgbClr val="C7D2E6"/>
            </a:solidFill>
            <a:prstDash val="solid"/>
          </a:ln>
        </p:spPr>
        <p:txBody>
          <a:bodyPr/>
          <a:lstStyle/>
          <a:p>
            <a:endParaRPr lang="en-US"/>
          </a:p>
        </p:txBody>
      </p:sp>
      <p:sp>
        <p:nvSpPr>
          <p:cNvPr id="57" name="Shape 55"/>
          <p:cNvSpPr/>
          <p:nvPr/>
        </p:nvSpPr>
        <p:spPr>
          <a:xfrm>
            <a:off x="6636258" y="5426964"/>
            <a:ext cx="173736" cy="173736"/>
          </a:xfrm>
          <a:prstGeom prst="ellipse">
            <a:avLst/>
          </a:prstGeom>
          <a:solidFill>
            <a:srgbClr val="2251FF"/>
          </a:solidFill>
          <a:ln w="12700">
            <a:solidFill>
              <a:srgbClr val="2251FF"/>
            </a:solidFill>
            <a:prstDash val="solid"/>
          </a:ln>
        </p:spPr>
        <p:txBody>
          <a:bodyPr/>
          <a:lstStyle/>
          <a:p>
            <a:endParaRPr lang="en-US"/>
          </a:p>
        </p:txBody>
      </p:sp>
      <p:sp>
        <p:nvSpPr>
          <p:cNvPr id="58" name="Shape 56"/>
          <p:cNvSpPr/>
          <p:nvPr/>
        </p:nvSpPr>
        <p:spPr>
          <a:xfrm>
            <a:off x="8049006" y="5426964"/>
            <a:ext cx="173736" cy="173736"/>
          </a:xfrm>
          <a:prstGeom prst="ellipse">
            <a:avLst/>
          </a:prstGeom>
          <a:solidFill>
            <a:srgbClr val="0B1B4D"/>
          </a:solidFill>
          <a:ln w="12700">
            <a:solidFill>
              <a:srgbClr val="0B1B4D"/>
            </a:solidFill>
            <a:prstDash val="solid"/>
          </a:ln>
        </p:spPr>
        <p:txBody>
          <a:bodyPr/>
          <a:lstStyle/>
          <a:p>
            <a:endParaRPr lang="en-US"/>
          </a:p>
        </p:txBody>
      </p:sp>
      <p:sp>
        <p:nvSpPr>
          <p:cNvPr id="59" name="Text 57"/>
          <p:cNvSpPr/>
          <p:nvPr/>
        </p:nvSpPr>
        <p:spPr>
          <a:xfrm>
            <a:off x="6028182" y="5349240"/>
            <a:ext cx="530352" cy="329184"/>
          </a:xfrm>
          <a:prstGeom prst="rect">
            <a:avLst/>
          </a:prstGeom>
          <a:noFill/>
          <a:ln/>
        </p:spPr>
        <p:txBody>
          <a:bodyPr wrap="square" lIns="0" tIns="0" rIns="0" bIns="0" rtlCol="0" anchor="ctr"/>
          <a:lstStyle/>
          <a:p>
            <a:pPr marL="0" indent="0" algn="r">
              <a:buNone/>
            </a:pPr>
            <a:r>
              <a:rPr lang="en-US" sz="1150" b="1">
                <a:solidFill>
                  <a:srgbClr val="2251FF"/>
                </a:solidFill>
                <a:latin typeface="Helvetica Neue" pitchFamily="34" charset="0"/>
                <a:ea typeface="Helvetica Neue" pitchFamily="34" charset="-122"/>
                <a:cs typeface="Helvetica Neue" pitchFamily="34" charset="-120"/>
              </a:rPr>
              <a:t>35%</a:t>
            </a:r>
            <a:endParaRPr lang="en-US" sz="1150"/>
          </a:p>
        </p:txBody>
      </p:sp>
      <p:sp>
        <p:nvSpPr>
          <p:cNvPr id="60" name="Text 58"/>
          <p:cNvSpPr/>
          <p:nvPr/>
        </p:nvSpPr>
        <p:spPr>
          <a:xfrm>
            <a:off x="8300466" y="5349240"/>
            <a:ext cx="530352" cy="329184"/>
          </a:xfrm>
          <a:prstGeom prst="rect">
            <a:avLst/>
          </a:prstGeom>
          <a:noFill/>
          <a:ln/>
        </p:spPr>
        <p:txBody>
          <a:bodyPr wrap="square" lIns="0" tIns="0" rIns="0" bIns="0" rtlCol="0" anchor="ctr"/>
          <a:lstStyle/>
          <a:p>
            <a:pPr marL="0" indent="0">
              <a:buNone/>
            </a:pPr>
            <a:r>
              <a:rPr lang="en-US" sz="1150" b="1">
                <a:solidFill>
                  <a:srgbClr val="0B1B4D"/>
                </a:solidFill>
                <a:latin typeface="Helvetica Neue" pitchFamily="34" charset="0"/>
                <a:ea typeface="Helvetica Neue" pitchFamily="34" charset="-122"/>
                <a:cs typeface="Helvetica Neue" pitchFamily="34" charset="-120"/>
              </a:rPr>
              <a:t>65%</a:t>
            </a:r>
            <a:endParaRPr lang="en-US" sz="1150"/>
          </a:p>
        </p:txBody>
      </p:sp>
      <p:sp>
        <p:nvSpPr>
          <p:cNvPr id="61" name="Text 59"/>
          <p:cNvSpPr/>
          <p:nvPr/>
        </p:nvSpPr>
        <p:spPr>
          <a:xfrm>
            <a:off x="10332720" y="5349240"/>
            <a:ext cx="1188720" cy="329184"/>
          </a:xfrm>
          <a:prstGeom prst="rect">
            <a:avLst/>
          </a:prstGeom>
          <a:noFill/>
          <a:ln/>
        </p:spPr>
        <p:txBody>
          <a:bodyPr wrap="square" lIns="0" tIns="0" rIns="0" bIns="0" rtlCol="0" anchor="ctr"/>
          <a:lstStyle/>
          <a:p>
            <a:pPr marL="0" indent="0" algn="r">
              <a:buNone/>
            </a:pPr>
            <a:r>
              <a:rPr lang="en-US" sz="1600" b="1">
                <a:solidFill>
                  <a:srgbClr val="0B1B4D"/>
                </a:solidFill>
                <a:latin typeface="Avenir" pitchFamily="34" charset="0"/>
                <a:ea typeface="Avenir" pitchFamily="34" charset="-122"/>
                <a:cs typeface="Avenir" pitchFamily="34" charset="-120"/>
              </a:rPr>
              <a:t>−30</a:t>
            </a:r>
            <a:endParaRPr lang="en-US" sz="1600"/>
          </a:p>
        </p:txBody>
      </p:sp>
      <p:sp>
        <p:nvSpPr>
          <p:cNvPr id="62" name="Text 60"/>
          <p:cNvSpPr/>
          <p:nvPr/>
        </p:nvSpPr>
        <p:spPr>
          <a:xfrm>
            <a:off x="640080" y="5678424"/>
            <a:ext cx="4069080" cy="329184"/>
          </a:xfrm>
          <a:prstGeom prst="rect">
            <a:avLst/>
          </a:prstGeom>
          <a:noFill/>
          <a:ln/>
        </p:spPr>
        <p:txBody>
          <a:bodyPr wrap="square" lIns="0" tIns="0" rIns="0" bIns="0" rtlCol="0" anchor="ctr"/>
          <a:lstStyle/>
          <a:p>
            <a:pPr marL="0" indent="0">
              <a:buNone/>
            </a:pPr>
            <a:r>
              <a:rPr lang="en-US" sz="1150">
                <a:solidFill>
                  <a:srgbClr val="16233F"/>
                </a:solidFill>
                <a:latin typeface="Helvetica Neue Light" pitchFamily="34" charset="0"/>
                <a:ea typeface="Helvetica Neue Light" pitchFamily="34" charset="-122"/>
                <a:cs typeface="Helvetica Neue Light" pitchFamily="34" charset="-120"/>
              </a:rPr>
              <a:t>Certain to vote One Nation — 10 out of 10</a:t>
            </a:r>
            <a:endParaRPr lang="en-US" sz="1150"/>
          </a:p>
        </p:txBody>
      </p:sp>
      <p:sp>
        <p:nvSpPr>
          <p:cNvPr id="63" name="Shape 61"/>
          <p:cNvSpPr/>
          <p:nvPr/>
        </p:nvSpPr>
        <p:spPr>
          <a:xfrm>
            <a:off x="6958584" y="5829300"/>
            <a:ext cx="1977847" cy="27432"/>
          </a:xfrm>
          <a:prstGeom prst="rect">
            <a:avLst/>
          </a:prstGeom>
          <a:solidFill>
            <a:srgbClr val="C7D2E6"/>
          </a:solidFill>
          <a:ln w="12700">
            <a:solidFill>
              <a:srgbClr val="C7D2E6"/>
            </a:solidFill>
            <a:prstDash val="solid"/>
          </a:ln>
        </p:spPr>
        <p:txBody>
          <a:bodyPr/>
          <a:lstStyle/>
          <a:p>
            <a:endParaRPr lang="en-US"/>
          </a:p>
        </p:txBody>
      </p:sp>
      <p:sp>
        <p:nvSpPr>
          <p:cNvPr id="64" name="Shape 62"/>
          <p:cNvSpPr/>
          <p:nvPr/>
        </p:nvSpPr>
        <p:spPr>
          <a:xfrm>
            <a:off x="6871716" y="5756148"/>
            <a:ext cx="173736" cy="173736"/>
          </a:xfrm>
          <a:prstGeom prst="ellipse">
            <a:avLst/>
          </a:prstGeom>
          <a:solidFill>
            <a:srgbClr val="2251FF"/>
          </a:solidFill>
          <a:ln w="12700">
            <a:solidFill>
              <a:srgbClr val="2251FF"/>
            </a:solidFill>
            <a:prstDash val="solid"/>
          </a:ln>
        </p:spPr>
        <p:txBody>
          <a:bodyPr/>
          <a:lstStyle/>
          <a:p>
            <a:endParaRPr lang="en-US"/>
          </a:p>
        </p:txBody>
      </p:sp>
      <p:sp>
        <p:nvSpPr>
          <p:cNvPr id="65" name="Shape 63"/>
          <p:cNvSpPr/>
          <p:nvPr/>
        </p:nvSpPr>
        <p:spPr>
          <a:xfrm>
            <a:off x="8849563" y="5756148"/>
            <a:ext cx="173736" cy="173736"/>
          </a:xfrm>
          <a:prstGeom prst="ellipse">
            <a:avLst/>
          </a:prstGeom>
          <a:solidFill>
            <a:srgbClr val="0B1B4D"/>
          </a:solidFill>
          <a:ln w="12700">
            <a:solidFill>
              <a:srgbClr val="0B1B4D"/>
            </a:solidFill>
            <a:prstDash val="solid"/>
          </a:ln>
        </p:spPr>
        <p:txBody>
          <a:bodyPr/>
          <a:lstStyle/>
          <a:p>
            <a:endParaRPr lang="en-US"/>
          </a:p>
        </p:txBody>
      </p:sp>
      <p:sp>
        <p:nvSpPr>
          <p:cNvPr id="66" name="Text 64"/>
          <p:cNvSpPr/>
          <p:nvPr/>
        </p:nvSpPr>
        <p:spPr>
          <a:xfrm>
            <a:off x="6263640" y="5678424"/>
            <a:ext cx="530352" cy="329184"/>
          </a:xfrm>
          <a:prstGeom prst="rect">
            <a:avLst/>
          </a:prstGeom>
          <a:noFill/>
          <a:ln/>
        </p:spPr>
        <p:txBody>
          <a:bodyPr wrap="square" lIns="0" tIns="0" rIns="0" bIns="0" rtlCol="0" anchor="ctr"/>
          <a:lstStyle/>
          <a:p>
            <a:pPr marL="0" indent="0" algn="r">
              <a:buNone/>
            </a:pPr>
            <a:r>
              <a:rPr lang="en-US" sz="1150" b="1">
                <a:solidFill>
                  <a:srgbClr val="2251FF"/>
                </a:solidFill>
                <a:latin typeface="Helvetica Neue" pitchFamily="34" charset="0"/>
                <a:ea typeface="Helvetica Neue" pitchFamily="34" charset="-122"/>
                <a:cs typeface="Helvetica Neue" pitchFamily="34" charset="-120"/>
              </a:rPr>
              <a:t>40%</a:t>
            </a:r>
            <a:endParaRPr lang="en-US" sz="1150"/>
          </a:p>
        </p:txBody>
      </p:sp>
      <p:sp>
        <p:nvSpPr>
          <p:cNvPr id="67" name="Text 65"/>
          <p:cNvSpPr/>
          <p:nvPr/>
        </p:nvSpPr>
        <p:spPr>
          <a:xfrm>
            <a:off x="9101023" y="5678424"/>
            <a:ext cx="530352" cy="329184"/>
          </a:xfrm>
          <a:prstGeom prst="rect">
            <a:avLst/>
          </a:prstGeom>
          <a:noFill/>
          <a:ln/>
        </p:spPr>
        <p:txBody>
          <a:bodyPr wrap="square" lIns="0" tIns="0" rIns="0" bIns="0" rtlCol="0" anchor="ctr"/>
          <a:lstStyle/>
          <a:p>
            <a:pPr marL="0" indent="0">
              <a:buNone/>
            </a:pPr>
            <a:r>
              <a:rPr lang="en-US" sz="1150" b="1">
                <a:solidFill>
                  <a:srgbClr val="0B1B4D"/>
                </a:solidFill>
                <a:latin typeface="Helvetica Neue" pitchFamily="34" charset="0"/>
                <a:ea typeface="Helvetica Neue" pitchFamily="34" charset="-122"/>
                <a:cs typeface="Helvetica Neue" pitchFamily="34" charset="-120"/>
              </a:rPr>
              <a:t>82%</a:t>
            </a:r>
            <a:endParaRPr lang="en-US" sz="1150"/>
          </a:p>
        </p:txBody>
      </p:sp>
      <p:sp>
        <p:nvSpPr>
          <p:cNvPr id="68" name="Text 66"/>
          <p:cNvSpPr/>
          <p:nvPr/>
        </p:nvSpPr>
        <p:spPr>
          <a:xfrm>
            <a:off x="10332720" y="5678424"/>
            <a:ext cx="1188720" cy="329184"/>
          </a:xfrm>
          <a:prstGeom prst="rect">
            <a:avLst/>
          </a:prstGeom>
          <a:noFill/>
          <a:ln/>
        </p:spPr>
        <p:txBody>
          <a:bodyPr wrap="square" lIns="0" tIns="0" rIns="0" bIns="0" rtlCol="0" anchor="ctr"/>
          <a:lstStyle/>
          <a:p>
            <a:pPr marL="0" indent="0" algn="r">
              <a:buNone/>
            </a:pPr>
            <a:r>
              <a:rPr lang="en-US" sz="1600" b="1">
                <a:solidFill>
                  <a:srgbClr val="0B1B4D"/>
                </a:solidFill>
                <a:latin typeface="Avenir" pitchFamily="34" charset="0"/>
                <a:ea typeface="Avenir" pitchFamily="34" charset="-122"/>
                <a:cs typeface="Avenir" pitchFamily="34" charset="-120"/>
              </a:rPr>
              <a:t>−42</a:t>
            </a:r>
            <a:endParaRPr lang="en-US" sz="1600"/>
          </a:p>
        </p:txBody>
      </p:sp>
      <p:sp>
        <p:nvSpPr>
          <p:cNvPr id="69" name="Text 67"/>
          <p:cNvSpPr/>
          <p:nvPr/>
        </p:nvSpPr>
        <p:spPr>
          <a:xfrm>
            <a:off x="640080" y="6007608"/>
            <a:ext cx="4069080" cy="329184"/>
          </a:xfrm>
          <a:prstGeom prst="rect">
            <a:avLst/>
          </a:prstGeom>
          <a:noFill/>
          <a:ln/>
        </p:spPr>
        <p:txBody>
          <a:bodyPr wrap="square" lIns="0" tIns="0" rIns="0" bIns="0" rtlCol="0" anchor="ctr"/>
          <a:lstStyle/>
          <a:p>
            <a:pPr marL="0" indent="0">
              <a:buNone/>
            </a:pPr>
            <a:r>
              <a:rPr lang="en-US" sz="1150">
                <a:solidFill>
                  <a:srgbClr val="16233F"/>
                </a:solidFill>
                <a:latin typeface="Helvetica Neue Light" pitchFamily="34" charset="0"/>
                <a:ea typeface="Helvetica Neue Light" pitchFamily="34" charset="-122"/>
                <a:cs typeface="Helvetica Neue Light" pitchFamily="34" charset="-120"/>
              </a:rPr>
              <a:t>A credible Liberal Party could win them back</a:t>
            </a:r>
            <a:endParaRPr lang="en-US" sz="1150"/>
          </a:p>
        </p:txBody>
      </p:sp>
      <p:sp>
        <p:nvSpPr>
          <p:cNvPr id="70" name="Shape 68"/>
          <p:cNvSpPr/>
          <p:nvPr/>
        </p:nvSpPr>
        <p:spPr>
          <a:xfrm>
            <a:off x="5734202" y="6158484"/>
            <a:ext cx="988924" cy="27432"/>
          </a:xfrm>
          <a:prstGeom prst="rect">
            <a:avLst/>
          </a:prstGeom>
          <a:solidFill>
            <a:srgbClr val="C7D2E6"/>
          </a:solidFill>
          <a:ln w="12700">
            <a:solidFill>
              <a:srgbClr val="C7D2E6"/>
            </a:solidFill>
            <a:prstDash val="solid"/>
          </a:ln>
        </p:spPr>
        <p:txBody>
          <a:bodyPr/>
          <a:lstStyle/>
          <a:p>
            <a:endParaRPr lang="en-US"/>
          </a:p>
        </p:txBody>
      </p:sp>
      <p:sp>
        <p:nvSpPr>
          <p:cNvPr id="71" name="Shape 69"/>
          <p:cNvSpPr/>
          <p:nvPr/>
        </p:nvSpPr>
        <p:spPr>
          <a:xfrm>
            <a:off x="5647334" y="6085332"/>
            <a:ext cx="173736" cy="173736"/>
          </a:xfrm>
          <a:prstGeom prst="ellipse">
            <a:avLst/>
          </a:prstGeom>
          <a:solidFill>
            <a:srgbClr val="0B1B4D"/>
          </a:solidFill>
          <a:ln w="12700">
            <a:solidFill>
              <a:srgbClr val="0B1B4D"/>
            </a:solidFill>
            <a:prstDash val="solid"/>
          </a:ln>
        </p:spPr>
        <p:txBody>
          <a:bodyPr/>
          <a:lstStyle/>
          <a:p>
            <a:endParaRPr lang="en-US"/>
          </a:p>
        </p:txBody>
      </p:sp>
      <p:sp>
        <p:nvSpPr>
          <p:cNvPr id="72" name="Shape 70"/>
          <p:cNvSpPr/>
          <p:nvPr/>
        </p:nvSpPr>
        <p:spPr>
          <a:xfrm>
            <a:off x="6636258" y="6085332"/>
            <a:ext cx="173736" cy="173736"/>
          </a:xfrm>
          <a:prstGeom prst="ellipse">
            <a:avLst/>
          </a:prstGeom>
          <a:solidFill>
            <a:srgbClr val="2251FF"/>
          </a:solidFill>
          <a:ln w="12700">
            <a:solidFill>
              <a:srgbClr val="2251FF"/>
            </a:solidFill>
            <a:prstDash val="solid"/>
          </a:ln>
        </p:spPr>
        <p:txBody>
          <a:bodyPr/>
          <a:lstStyle/>
          <a:p>
            <a:endParaRPr lang="en-US"/>
          </a:p>
        </p:txBody>
      </p:sp>
      <p:sp>
        <p:nvSpPr>
          <p:cNvPr id="73" name="Text 71"/>
          <p:cNvSpPr/>
          <p:nvPr/>
        </p:nvSpPr>
        <p:spPr>
          <a:xfrm>
            <a:off x="5039258" y="6007608"/>
            <a:ext cx="530352" cy="329184"/>
          </a:xfrm>
          <a:prstGeom prst="rect">
            <a:avLst/>
          </a:prstGeom>
          <a:noFill/>
          <a:ln/>
        </p:spPr>
        <p:txBody>
          <a:bodyPr wrap="square" lIns="0" tIns="0" rIns="0" bIns="0" rtlCol="0" anchor="ctr"/>
          <a:lstStyle/>
          <a:p>
            <a:pPr marL="0" indent="0" algn="r">
              <a:buNone/>
            </a:pPr>
            <a:r>
              <a:rPr lang="en-US" sz="1150" b="1">
                <a:solidFill>
                  <a:srgbClr val="0B1B4D"/>
                </a:solidFill>
                <a:latin typeface="Helvetica Neue" pitchFamily="34" charset="0"/>
                <a:ea typeface="Helvetica Neue" pitchFamily="34" charset="-122"/>
                <a:cs typeface="Helvetica Neue" pitchFamily="34" charset="-120"/>
              </a:rPr>
              <a:t>14%</a:t>
            </a:r>
            <a:endParaRPr lang="en-US" sz="1150"/>
          </a:p>
        </p:txBody>
      </p:sp>
      <p:sp>
        <p:nvSpPr>
          <p:cNvPr id="74" name="Text 72"/>
          <p:cNvSpPr/>
          <p:nvPr/>
        </p:nvSpPr>
        <p:spPr>
          <a:xfrm>
            <a:off x="6887718" y="6007608"/>
            <a:ext cx="530352" cy="329184"/>
          </a:xfrm>
          <a:prstGeom prst="rect">
            <a:avLst/>
          </a:prstGeom>
          <a:noFill/>
          <a:ln/>
        </p:spPr>
        <p:txBody>
          <a:bodyPr wrap="square" lIns="0" tIns="0" rIns="0" bIns="0" rtlCol="0" anchor="ctr"/>
          <a:lstStyle/>
          <a:p>
            <a:pPr marL="0" indent="0">
              <a:buNone/>
            </a:pPr>
            <a:r>
              <a:rPr lang="en-US" sz="1150" b="1">
                <a:solidFill>
                  <a:srgbClr val="2251FF"/>
                </a:solidFill>
                <a:latin typeface="Helvetica Neue" pitchFamily="34" charset="0"/>
                <a:ea typeface="Helvetica Neue" pitchFamily="34" charset="-122"/>
                <a:cs typeface="Helvetica Neue" pitchFamily="34" charset="-120"/>
              </a:rPr>
              <a:t>35%</a:t>
            </a:r>
            <a:endParaRPr lang="en-US" sz="1150"/>
          </a:p>
        </p:txBody>
      </p:sp>
      <p:sp>
        <p:nvSpPr>
          <p:cNvPr id="75" name="Text 73"/>
          <p:cNvSpPr/>
          <p:nvPr/>
        </p:nvSpPr>
        <p:spPr>
          <a:xfrm>
            <a:off x="10332720" y="6007608"/>
            <a:ext cx="1188720" cy="329184"/>
          </a:xfrm>
          <a:prstGeom prst="rect">
            <a:avLst/>
          </a:prstGeom>
          <a:noFill/>
          <a:ln/>
        </p:spPr>
        <p:txBody>
          <a:bodyPr wrap="square" lIns="0" tIns="0" rIns="0" bIns="0" rtlCol="0" anchor="ctr"/>
          <a:lstStyle/>
          <a:p>
            <a:pPr marL="0" indent="0" algn="r">
              <a:buNone/>
            </a:pPr>
            <a:r>
              <a:rPr lang="en-US" sz="1600" b="1">
                <a:solidFill>
                  <a:srgbClr val="2251FF"/>
                </a:solidFill>
                <a:latin typeface="Avenir" pitchFamily="34" charset="0"/>
                <a:ea typeface="Avenir" pitchFamily="34" charset="-122"/>
                <a:cs typeface="Avenir" pitchFamily="34" charset="-120"/>
              </a:rPr>
              <a:t>+21</a:t>
            </a:r>
            <a:endParaRPr lang="en-US" sz="1600"/>
          </a:p>
        </p:txBody>
      </p:sp>
      <p:sp>
        <p:nvSpPr>
          <p:cNvPr id="76" name="Text 74"/>
          <p:cNvSpPr/>
          <p:nvPr/>
        </p:nvSpPr>
        <p:spPr>
          <a:xfrm>
            <a:off x="640080" y="6364224"/>
            <a:ext cx="3657600" cy="237744"/>
          </a:xfrm>
          <a:prstGeom prst="rect">
            <a:avLst/>
          </a:prstGeom>
          <a:noFill/>
          <a:ln/>
        </p:spPr>
        <p:txBody>
          <a:bodyPr wrap="square" lIns="0" tIns="0" rIns="0" bIns="0" rtlCol="0" anchor="ctr"/>
          <a:lstStyle/>
          <a:p>
            <a:pPr marL="0" indent="0">
              <a:buNone/>
            </a:pPr>
            <a:r>
              <a:rPr lang="en-US" sz="900">
                <a:solidFill>
                  <a:srgbClr val="9BA6BC"/>
                </a:solidFill>
                <a:latin typeface="Helvetica Neue Light" pitchFamily="34" charset="0"/>
                <a:ea typeface="Helvetica Neue Light" pitchFamily="34" charset="-122"/>
                <a:cs typeface="Helvetica Neue Light" pitchFamily="34" charset="-120"/>
              </a:rPr>
              <a:t>One Nation Voter Study</a:t>
            </a:r>
            <a:endParaRPr lang="en-US" sz="900"/>
          </a:p>
        </p:txBody>
      </p:sp>
      <p:sp>
        <p:nvSpPr>
          <p:cNvPr id="77" name="Text 75"/>
          <p:cNvSpPr/>
          <p:nvPr/>
        </p:nvSpPr>
        <p:spPr>
          <a:xfrm>
            <a:off x="2377440" y="6364224"/>
            <a:ext cx="8412480" cy="237744"/>
          </a:xfrm>
          <a:prstGeom prst="rect">
            <a:avLst/>
          </a:prstGeom>
          <a:noFill/>
          <a:ln/>
        </p:spPr>
        <p:txBody>
          <a:bodyPr wrap="square" lIns="0" tIns="0" rIns="0" bIns="0" rtlCol="0" anchor="ctr"/>
          <a:lstStyle/>
          <a:p>
            <a:pPr marL="0" indent="0" algn="r">
              <a:buNone/>
            </a:pPr>
            <a:r>
              <a:rPr lang="en-US" sz="800">
                <a:solidFill>
                  <a:srgbClr val="9BA6BC"/>
                </a:solidFill>
                <a:latin typeface="Helvetica Neue Light" pitchFamily="34" charset="0"/>
                <a:ea typeface="Helvetica Neue Light" pitchFamily="34" charset="-122"/>
                <a:cs typeface="Helvetica Neue Light" pitchFamily="34" charset="-120"/>
              </a:rPr>
              <a:t>New n=407, long-standing n=149 — gaps under ten points indicative. B2 was fielded to all 1,014, not the specified 2025 One Nation voters.</a:t>
            </a:r>
            <a:endParaRPr lang="en-US" sz="800"/>
          </a:p>
        </p:txBody>
      </p:sp>
      <p:sp>
        <p:nvSpPr>
          <p:cNvPr id="78" name="Text 76"/>
          <p:cNvSpPr/>
          <p:nvPr/>
        </p:nvSpPr>
        <p:spPr>
          <a:xfrm>
            <a:off x="11155680" y="6364224"/>
            <a:ext cx="411480" cy="237744"/>
          </a:xfrm>
          <a:prstGeom prst="rect">
            <a:avLst/>
          </a:prstGeom>
          <a:noFill/>
          <a:ln/>
        </p:spPr>
        <p:txBody>
          <a:bodyPr wrap="square" lIns="0" tIns="0" rIns="0" bIns="0" rtlCol="0" anchor="ctr"/>
          <a:lstStyle/>
          <a:p>
            <a:pPr marL="0" indent="0" algn="r">
              <a:buNone/>
            </a:pPr>
            <a:r>
              <a:rPr lang="en-US" sz="900">
                <a:solidFill>
                  <a:srgbClr val="9BA6BC"/>
                </a:solidFill>
                <a:latin typeface="Helvetica Neue Light" pitchFamily="34" charset="0"/>
                <a:ea typeface="Helvetica Neue Light" pitchFamily="34" charset="-122"/>
                <a:cs typeface="Helvetica Neue Light" pitchFamily="34" charset="-120"/>
              </a:rPr>
              <a:t>32</a:t>
            </a:r>
            <a:endParaRPr lang="en-US" sz="9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4</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The parties and the leaders</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How they rate the political figures and parties around them</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36</a:t>
            </a:r>
            <a:endParaRPr lang="en-US" sz="95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Who they like, and who they do not.</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How favourable or unfavourable is your opinion of each of the following? If you haven’t heard of them, just say so.</a:t>
            </a:r>
            <a:endParaRPr lang="en-US" sz="1250"/>
          </a:p>
        </p:txBody>
      </p:sp>
      <p:sp>
        <p:nvSpPr>
          <p:cNvPr id="4" name="Text 2"/>
          <p:cNvSpPr/>
          <p:nvPr/>
        </p:nvSpPr>
        <p:spPr>
          <a:xfrm>
            <a:off x="6035040" y="2148840"/>
            <a:ext cx="1554480" cy="292608"/>
          </a:xfrm>
          <a:prstGeom prst="rect">
            <a:avLst/>
          </a:prstGeom>
          <a:noFill/>
          <a:ln/>
        </p:spPr>
        <p:txBody>
          <a:bodyPr wrap="square" lIns="0" tIns="0" rIns="0" bIns="0" rtlCol="0" anchor="ctr"/>
          <a:lstStyle/>
          <a:p>
            <a:pPr marL="0" indent="0" algn="r">
              <a:buNone/>
            </a:pPr>
            <a:r>
              <a:rPr lang="en-US" sz="1050" b="1" kern="0" spc="60">
                <a:solidFill>
                  <a:srgbClr val="2251FF"/>
                </a:solidFill>
                <a:latin typeface="Helvetica Neue Light" pitchFamily="34" charset="0"/>
                <a:ea typeface="Helvetica Neue Light" pitchFamily="34" charset="-122"/>
                <a:cs typeface="Helvetica Neue Light" pitchFamily="34" charset="-120"/>
              </a:rPr>
              <a:t>FAVOURABLE</a:t>
            </a:r>
            <a:endParaRPr lang="en-US" sz="1050"/>
          </a:p>
        </p:txBody>
      </p:sp>
      <p:sp>
        <p:nvSpPr>
          <p:cNvPr id="5" name="Text 3"/>
          <p:cNvSpPr/>
          <p:nvPr/>
        </p:nvSpPr>
        <p:spPr>
          <a:xfrm>
            <a:off x="8138160" y="2148840"/>
            <a:ext cx="1737360" cy="292608"/>
          </a:xfrm>
          <a:prstGeom prst="rect">
            <a:avLst/>
          </a:prstGeom>
          <a:noFill/>
          <a:ln/>
        </p:spPr>
        <p:txBody>
          <a:bodyPr wrap="square" lIns="0" tIns="0" rIns="0" bIns="0" rtlCol="0" anchor="ctr"/>
          <a:lstStyle/>
          <a:p>
            <a:pPr marL="0" indent="0" algn="r">
              <a:buNone/>
            </a:pPr>
            <a:r>
              <a:rPr lang="en-US" sz="1050" b="1" kern="0" spc="60">
                <a:solidFill>
                  <a:srgbClr val="A8AEB8"/>
                </a:solidFill>
                <a:latin typeface="Helvetica Neue Light" pitchFamily="34" charset="0"/>
                <a:ea typeface="Helvetica Neue Light" pitchFamily="34" charset="-122"/>
                <a:cs typeface="Helvetica Neue Light" pitchFamily="34" charset="-120"/>
              </a:rPr>
              <a:t>UNFAVOURABLE</a:t>
            </a:r>
            <a:endParaRPr lang="en-US" sz="1050"/>
          </a:p>
        </p:txBody>
      </p:sp>
      <p:sp>
        <p:nvSpPr>
          <p:cNvPr id="6" name="Shape 4"/>
          <p:cNvSpPr/>
          <p:nvPr/>
        </p:nvSpPr>
        <p:spPr>
          <a:xfrm>
            <a:off x="960120" y="2478024"/>
            <a:ext cx="8915400" cy="10973"/>
          </a:xfrm>
          <a:prstGeom prst="rect">
            <a:avLst/>
          </a:prstGeom>
          <a:solidFill>
            <a:srgbClr val="1A1A1A"/>
          </a:solidFill>
          <a:ln w="12700">
            <a:solidFill>
              <a:srgbClr val="1A1A1A"/>
            </a:solidFill>
            <a:prstDash val="solid"/>
          </a:ln>
        </p:spPr>
        <p:txBody>
          <a:bodyPr/>
          <a:lstStyle/>
          <a:p>
            <a:endParaRPr lang="en-AU"/>
          </a:p>
        </p:txBody>
      </p:sp>
      <p:sp>
        <p:nvSpPr>
          <p:cNvPr id="7" name="Text 5"/>
          <p:cNvSpPr/>
          <p:nvPr/>
        </p:nvSpPr>
        <p:spPr>
          <a:xfrm>
            <a:off x="960120" y="2660904"/>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One Nation Party</a:t>
            </a:r>
            <a:endParaRPr lang="en-US" sz="1300"/>
          </a:p>
        </p:txBody>
      </p:sp>
      <p:sp>
        <p:nvSpPr>
          <p:cNvPr id="8" name="Text 6"/>
          <p:cNvSpPr/>
          <p:nvPr/>
        </p:nvSpPr>
        <p:spPr>
          <a:xfrm>
            <a:off x="6035040" y="2660904"/>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96%</a:t>
            </a:r>
            <a:endParaRPr lang="en-US" sz="1350"/>
          </a:p>
        </p:txBody>
      </p:sp>
      <p:sp>
        <p:nvSpPr>
          <p:cNvPr id="9" name="Text 7"/>
          <p:cNvSpPr/>
          <p:nvPr/>
        </p:nvSpPr>
        <p:spPr>
          <a:xfrm>
            <a:off x="8138160" y="2660904"/>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3%</a:t>
            </a:r>
            <a:endParaRPr lang="en-US" sz="1300"/>
          </a:p>
        </p:txBody>
      </p:sp>
      <p:sp>
        <p:nvSpPr>
          <p:cNvPr id="10" name="Shape 8"/>
          <p:cNvSpPr/>
          <p:nvPr/>
        </p:nvSpPr>
        <p:spPr>
          <a:xfrm>
            <a:off x="832104" y="2926080"/>
            <a:ext cx="9171432" cy="246888"/>
          </a:xfrm>
          <a:prstGeom prst="rect">
            <a:avLst/>
          </a:prstGeom>
          <a:solidFill>
            <a:srgbClr val="F5F7FA"/>
          </a:solidFill>
          <a:ln w="12700">
            <a:solidFill>
              <a:srgbClr val="F5F7FA"/>
            </a:solidFill>
            <a:prstDash val="solid"/>
          </a:ln>
        </p:spPr>
        <p:txBody>
          <a:bodyPr/>
          <a:lstStyle/>
          <a:p>
            <a:endParaRPr lang="en-AU"/>
          </a:p>
        </p:txBody>
      </p:sp>
      <p:sp>
        <p:nvSpPr>
          <p:cNvPr id="11" name="Text 9"/>
          <p:cNvSpPr/>
          <p:nvPr/>
        </p:nvSpPr>
        <p:spPr>
          <a:xfrm>
            <a:off x="960120" y="2944368"/>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Pauline Hanson</a:t>
            </a:r>
            <a:endParaRPr lang="en-US" sz="1300"/>
          </a:p>
        </p:txBody>
      </p:sp>
      <p:sp>
        <p:nvSpPr>
          <p:cNvPr id="12" name="Text 10"/>
          <p:cNvSpPr/>
          <p:nvPr/>
        </p:nvSpPr>
        <p:spPr>
          <a:xfrm>
            <a:off x="6035040" y="2944368"/>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95%</a:t>
            </a:r>
            <a:endParaRPr lang="en-US" sz="1350"/>
          </a:p>
        </p:txBody>
      </p:sp>
      <p:sp>
        <p:nvSpPr>
          <p:cNvPr id="13" name="Text 11"/>
          <p:cNvSpPr/>
          <p:nvPr/>
        </p:nvSpPr>
        <p:spPr>
          <a:xfrm>
            <a:off x="8138160" y="2944368"/>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4%</a:t>
            </a:r>
            <a:endParaRPr lang="en-US" sz="1300"/>
          </a:p>
        </p:txBody>
      </p:sp>
      <p:sp>
        <p:nvSpPr>
          <p:cNvPr id="14" name="Text 12"/>
          <p:cNvSpPr/>
          <p:nvPr/>
        </p:nvSpPr>
        <p:spPr>
          <a:xfrm>
            <a:off x="960120" y="3227832"/>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Ben Roberts-Smith</a:t>
            </a:r>
            <a:endParaRPr lang="en-US" sz="1300"/>
          </a:p>
        </p:txBody>
      </p:sp>
      <p:sp>
        <p:nvSpPr>
          <p:cNvPr id="15" name="Text 13"/>
          <p:cNvSpPr/>
          <p:nvPr/>
        </p:nvSpPr>
        <p:spPr>
          <a:xfrm>
            <a:off x="6035040" y="3227832"/>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69%</a:t>
            </a:r>
            <a:endParaRPr lang="en-US" sz="1350"/>
          </a:p>
        </p:txBody>
      </p:sp>
      <p:sp>
        <p:nvSpPr>
          <p:cNvPr id="16" name="Text 14"/>
          <p:cNvSpPr/>
          <p:nvPr/>
        </p:nvSpPr>
        <p:spPr>
          <a:xfrm>
            <a:off x="8138160" y="3227832"/>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17%</a:t>
            </a:r>
            <a:endParaRPr lang="en-US" sz="1300"/>
          </a:p>
        </p:txBody>
      </p:sp>
      <p:sp>
        <p:nvSpPr>
          <p:cNvPr id="17" name="Shape 15"/>
          <p:cNvSpPr/>
          <p:nvPr/>
        </p:nvSpPr>
        <p:spPr>
          <a:xfrm>
            <a:off x="832104" y="3493008"/>
            <a:ext cx="9171432" cy="246888"/>
          </a:xfrm>
          <a:prstGeom prst="rect">
            <a:avLst/>
          </a:prstGeom>
          <a:solidFill>
            <a:srgbClr val="F5F7FA"/>
          </a:solidFill>
          <a:ln w="12700">
            <a:solidFill>
              <a:srgbClr val="F5F7FA"/>
            </a:solidFill>
            <a:prstDash val="solid"/>
          </a:ln>
        </p:spPr>
        <p:txBody>
          <a:bodyPr/>
          <a:lstStyle/>
          <a:p>
            <a:endParaRPr lang="en-AU"/>
          </a:p>
        </p:txBody>
      </p:sp>
      <p:sp>
        <p:nvSpPr>
          <p:cNvPr id="18" name="Text 16"/>
          <p:cNvSpPr/>
          <p:nvPr/>
        </p:nvSpPr>
        <p:spPr>
          <a:xfrm>
            <a:off x="960120" y="3511296"/>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Barnaby Joyce</a:t>
            </a:r>
            <a:endParaRPr lang="en-US" sz="1300"/>
          </a:p>
        </p:txBody>
      </p:sp>
      <p:sp>
        <p:nvSpPr>
          <p:cNvPr id="19" name="Text 17"/>
          <p:cNvSpPr/>
          <p:nvPr/>
        </p:nvSpPr>
        <p:spPr>
          <a:xfrm>
            <a:off x="6035040" y="3511296"/>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62%</a:t>
            </a:r>
            <a:endParaRPr lang="en-US" sz="1350"/>
          </a:p>
        </p:txBody>
      </p:sp>
      <p:sp>
        <p:nvSpPr>
          <p:cNvPr id="20" name="Text 18"/>
          <p:cNvSpPr/>
          <p:nvPr/>
        </p:nvSpPr>
        <p:spPr>
          <a:xfrm>
            <a:off x="8138160" y="3511296"/>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28%</a:t>
            </a:r>
            <a:endParaRPr lang="en-US" sz="1300"/>
          </a:p>
        </p:txBody>
      </p:sp>
      <p:sp>
        <p:nvSpPr>
          <p:cNvPr id="21" name="Text 19"/>
          <p:cNvSpPr/>
          <p:nvPr/>
        </p:nvSpPr>
        <p:spPr>
          <a:xfrm>
            <a:off x="960120" y="3794760"/>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National Party</a:t>
            </a:r>
            <a:endParaRPr lang="en-US" sz="1300"/>
          </a:p>
        </p:txBody>
      </p:sp>
      <p:sp>
        <p:nvSpPr>
          <p:cNvPr id="22" name="Text 20"/>
          <p:cNvSpPr/>
          <p:nvPr/>
        </p:nvSpPr>
        <p:spPr>
          <a:xfrm>
            <a:off x="6035040" y="3794760"/>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41%</a:t>
            </a:r>
            <a:endParaRPr lang="en-US" sz="1350"/>
          </a:p>
        </p:txBody>
      </p:sp>
      <p:sp>
        <p:nvSpPr>
          <p:cNvPr id="23" name="Text 21"/>
          <p:cNvSpPr/>
          <p:nvPr/>
        </p:nvSpPr>
        <p:spPr>
          <a:xfrm>
            <a:off x="8138160" y="3794760"/>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46%</a:t>
            </a:r>
            <a:endParaRPr lang="en-US" sz="1300"/>
          </a:p>
        </p:txBody>
      </p:sp>
      <p:sp>
        <p:nvSpPr>
          <p:cNvPr id="24" name="Shape 22"/>
          <p:cNvSpPr/>
          <p:nvPr/>
        </p:nvSpPr>
        <p:spPr>
          <a:xfrm>
            <a:off x="832104" y="4059936"/>
            <a:ext cx="9171432" cy="246888"/>
          </a:xfrm>
          <a:prstGeom prst="rect">
            <a:avLst/>
          </a:prstGeom>
          <a:solidFill>
            <a:srgbClr val="F5F7FA"/>
          </a:solidFill>
          <a:ln w="12700">
            <a:solidFill>
              <a:srgbClr val="F5F7FA"/>
            </a:solidFill>
            <a:prstDash val="solid"/>
          </a:ln>
        </p:spPr>
        <p:txBody>
          <a:bodyPr/>
          <a:lstStyle/>
          <a:p>
            <a:endParaRPr lang="en-AU"/>
          </a:p>
        </p:txBody>
      </p:sp>
      <p:sp>
        <p:nvSpPr>
          <p:cNvPr id="25" name="Text 23"/>
          <p:cNvSpPr/>
          <p:nvPr/>
        </p:nvSpPr>
        <p:spPr>
          <a:xfrm>
            <a:off x="960120" y="4078224"/>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Donald Trump</a:t>
            </a:r>
            <a:endParaRPr lang="en-US" sz="1300"/>
          </a:p>
        </p:txBody>
      </p:sp>
      <p:sp>
        <p:nvSpPr>
          <p:cNvPr id="26" name="Text 24"/>
          <p:cNvSpPr/>
          <p:nvPr/>
        </p:nvSpPr>
        <p:spPr>
          <a:xfrm>
            <a:off x="6035040" y="4078224"/>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42%</a:t>
            </a:r>
            <a:endParaRPr lang="en-US" sz="1350"/>
          </a:p>
        </p:txBody>
      </p:sp>
      <p:sp>
        <p:nvSpPr>
          <p:cNvPr id="27" name="Text 25"/>
          <p:cNvSpPr/>
          <p:nvPr/>
        </p:nvSpPr>
        <p:spPr>
          <a:xfrm>
            <a:off x="8138160" y="4078224"/>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55%</a:t>
            </a:r>
            <a:endParaRPr lang="en-US" sz="1300"/>
          </a:p>
        </p:txBody>
      </p:sp>
      <p:sp>
        <p:nvSpPr>
          <p:cNvPr id="28" name="Text 26"/>
          <p:cNvSpPr/>
          <p:nvPr/>
        </p:nvSpPr>
        <p:spPr>
          <a:xfrm>
            <a:off x="960120" y="4361688"/>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Matt Canavan</a:t>
            </a:r>
            <a:endParaRPr lang="en-US" sz="1300"/>
          </a:p>
        </p:txBody>
      </p:sp>
      <p:sp>
        <p:nvSpPr>
          <p:cNvPr id="29" name="Text 27"/>
          <p:cNvSpPr/>
          <p:nvPr/>
        </p:nvSpPr>
        <p:spPr>
          <a:xfrm>
            <a:off x="6035040" y="4361688"/>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37%</a:t>
            </a:r>
            <a:endParaRPr lang="en-US" sz="1350"/>
          </a:p>
        </p:txBody>
      </p:sp>
      <p:sp>
        <p:nvSpPr>
          <p:cNvPr id="30" name="Text 28"/>
          <p:cNvSpPr/>
          <p:nvPr/>
        </p:nvSpPr>
        <p:spPr>
          <a:xfrm>
            <a:off x="8138160" y="4361688"/>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37%</a:t>
            </a:r>
            <a:endParaRPr lang="en-US" sz="1300"/>
          </a:p>
        </p:txBody>
      </p:sp>
      <p:sp>
        <p:nvSpPr>
          <p:cNvPr id="31" name="Shape 29"/>
          <p:cNvSpPr/>
          <p:nvPr/>
        </p:nvSpPr>
        <p:spPr>
          <a:xfrm>
            <a:off x="832104" y="4626864"/>
            <a:ext cx="9171432" cy="246888"/>
          </a:xfrm>
          <a:prstGeom prst="rect">
            <a:avLst/>
          </a:prstGeom>
          <a:solidFill>
            <a:srgbClr val="F5F7FA"/>
          </a:solidFill>
          <a:ln w="12700">
            <a:solidFill>
              <a:srgbClr val="F5F7FA"/>
            </a:solidFill>
            <a:prstDash val="solid"/>
          </a:ln>
        </p:spPr>
        <p:txBody>
          <a:bodyPr/>
          <a:lstStyle/>
          <a:p>
            <a:endParaRPr lang="en-AU"/>
          </a:p>
        </p:txBody>
      </p:sp>
      <p:sp>
        <p:nvSpPr>
          <p:cNvPr id="32" name="Text 30"/>
          <p:cNvSpPr/>
          <p:nvPr/>
        </p:nvSpPr>
        <p:spPr>
          <a:xfrm>
            <a:off x="960120" y="4645152"/>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Angus Taylor</a:t>
            </a:r>
            <a:endParaRPr lang="en-US" sz="1300"/>
          </a:p>
        </p:txBody>
      </p:sp>
      <p:sp>
        <p:nvSpPr>
          <p:cNvPr id="33" name="Text 31"/>
          <p:cNvSpPr/>
          <p:nvPr/>
        </p:nvSpPr>
        <p:spPr>
          <a:xfrm>
            <a:off x="6035040" y="4645152"/>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32%</a:t>
            </a:r>
            <a:endParaRPr lang="en-US" sz="1350"/>
          </a:p>
        </p:txBody>
      </p:sp>
      <p:sp>
        <p:nvSpPr>
          <p:cNvPr id="34" name="Text 32"/>
          <p:cNvSpPr/>
          <p:nvPr/>
        </p:nvSpPr>
        <p:spPr>
          <a:xfrm>
            <a:off x="8138160" y="4645152"/>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52%</a:t>
            </a:r>
            <a:endParaRPr lang="en-US" sz="1300"/>
          </a:p>
        </p:txBody>
      </p:sp>
      <p:sp>
        <p:nvSpPr>
          <p:cNvPr id="35" name="Text 33"/>
          <p:cNvSpPr/>
          <p:nvPr/>
        </p:nvSpPr>
        <p:spPr>
          <a:xfrm>
            <a:off x="960120" y="4928616"/>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Liberal Party</a:t>
            </a:r>
            <a:endParaRPr lang="en-US" sz="1300"/>
          </a:p>
        </p:txBody>
      </p:sp>
      <p:sp>
        <p:nvSpPr>
          <p:cNvPr id="36" name="Text 34"/>
          <p:cNvSpPr/>
          <p:nvPr/>
        </p:nvSpPr>
        <p:spPr>
          <a:xfrm>
            <a:off x="6035040" y="4928616"/>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37%</a:t>
            </a:r>
            <a:endParaRPr lang="en-US" sz="1350"/>
          </a:p>
        </p:txBody>
      </p:sp>
      <p:sp>
        <p:nvSpPr>
          <p:cNvPr id="37" name="Text 35"/>
          <p:cNvSpPr/>
          <p:nvPr/>
        </p:nvSpPr>
        <p:spPr>
          <a:xfrm>
            <a:off x="8138160" y="4928616"/>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60%</a:t>
            </a:r>
            <a:endParaRPr lang="en-US" sz="1300"/>
          </a:p>
        </p:txBody>
      </p:sp>
      <p:sp>
        <p:nvSpPr>
          <p:cNvPr id="38" name="Shape 36"/>
          <p:cNvSpPr/>
          <p:nvPr/>
        </p:nvSpPr>
        <p:spPr>
          <a:xfrm>
            <a:off x="832104" y="5193792"/>
            <a:ext cx="9171432" cy="246888"/>
          </a:xfrm>
          <a:prstGeom prst="rect">
            <a:avLst/>
          </a:prstGeom>
          <a:solidFill>
            <a:srgbClr val="F5F7FA"/>
          </a:solidFill>
          <a:ln w="12700">
            <a:solidFill>
              <a:srgbClr val="F5F7FA"/>
            </a:solidFill>
            <a:prstDash val="solid"/>
          </a:ln>
        </p:spPr>
        <p:txBody>
          <a:bodyPr/>
          <a:lstStyle/>
          <a:p>
            <a:endParaRPr lang="en-AU"/>
          </a:p>
        </p:txBody>
      </p:sp>
      <p:sp>
        <p:nvSpPr>
          <p:cNvPr id="39" name="Text 37"/>
          <p:cNvSpPr/>
          <p:nvPr/>
        </p:nvSpPr>
        <p:spPr>
          <a:xfrm>
            <a:off x="960120" y="5212080"/>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Labor Party</a:t>
            </a:r>
            <a:endParaRPr lang="en-US" sz="1300"/>
          </a:p>
        </p:txBody>
      </p:sp>
      <p:sp>
        <p:nvSpPr>
          <p:cNvPr id="40" name="Text 38"/>
          <p:cNvSpPr/>
          <p:nvPr/>
        </p:nvSpPr>
        <p:spPr>
          <a:xfrm>
            <a:off x="6035040" y="5212080"/>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5%</a:t>
            </a:r>
            <a:endParaRPr lang="en-US" sz="1350"/>
          </a:p>
        </p:txBody>
      </p:sp>
      <p:sp>
        <p:nvSpPr>
          <p:cNvPr id="41" name="Text 39"/>
          <p:cNvSpPr/>
          <p:nvPr/>
        </p:nvSpPr>
        <p:spPr>
          <a:xfrm>
            <a:off x="8138160" y="5212080"/>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94%</a:t>
            </a:r>
            <a:endParaRPr lang="en-US" sz="1300"/>
          </a:p>
        </p:txBody>
      </p:sp>
      <p:sp>
        <p:nvSpPr>
          <p:cNvPr id="42" name="Text 40"/>
          <p:cNvSpPr/>
          <p:nvPr/>
        </p:nvSpPr>
        <p:spPr>
          <a:xfrm>
            <a:off x="960120" y="5495544"/>
            <a:ext cx="4572000" cy="228600"/>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Anthony Albanese</a:t>
            </a:r>
            <a:endParaRPr lang="en-US" sz="1300"/>
          </a:p>
        </p:txBody>
      </p:sp>
      <p:sp>
        <p:nvSpPr>
          <p:cNvPr id="43" name="Text 41"/>
          <p:cNvSpPr/>
          <p:nvPr/>
        </p:nvSpPr>
        <p:spPr>
          <a:xfrm>
            <a:off x="6035040" y="5495544"/>
            <a:ext cx="1554480" cy="228600"/>
          </a:xfrm>
          <a:prstGeom prst="rect">
            <a:avLst/>
          </a:prstGeom>
          <a:noFill/>
          <a:ln/>
        </p:spPr>
        <p:txBody>
          <a:bodyPr wrap="square" lIns="0" tIns="0" rIns="0" bIns="0" rtlCol="0" anchor="ctr"/>
          <a:lstStyle/>
          <a:p>
            <a:pPr marL="0" indent="0" algn="r">
              <a:buNone/>
            </a:pPr>
            <a:r>
              <a:rPr lang="en-US" sz="1350" b="1">
                <a:solidFill>
                  <a:srgbClr val="2251FF"/>
                </a:solidFill>
                <a:latin typeface="Helvetica Neue Light" pitchFamily="34" charset="0"/>
                <a:ea typeface="Helvetica Neue Light" pitchFamily="34" charset="-122"/>
                <a:cs typeface="Helvetica Neue Light" pitchFamily="34" charset="-120"/>
              </a:rPr>
              <a:t>4%</a:t>
            </a:r>
            <a:endParaRPr lang="en-US" sz="1350"/>
          </a:p>
        </p:txBody>
      </p:sp>
      <p:sp>
        <p:nvSpPr>
          <p:cNvPr id="44" name="Text 42"/>
          <p:cNvSpPr/>
          <p:nvPr/>
        </p:nvSpPr>
        <p:spPr>
          <a:xfrm>
            <a:off x="8138160" y="5495544"/>
            <a:ext cx="173736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95%</a:t>
            </a:r>
            <a:endParaRPr lang="en-US" sz="1300"/>
          </a:p>
        </p:txBody>
      </p:sp>
      <p:sp>
        <p:nvSpPr>
          <p:cNvPr id="46" name="Text 4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47" name="Text 4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37</a:t>
            </a:r>
            <a:endParaRPr lang="en-US" sz="95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The same picture as a single score.</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Net favourability — the share with a favourable opinion, minus the share with an unfavourable one.</a:t>
            </a:r>
            <a:endParaRPr lang="en-US" sz="1250"/>
          </a:p>
        </p:txBody>
      </p:sp>
      <p:sp>
        <p:nvSpPr>
          <p:cNvPr id="4" name="Shape 2"/>
          <p:cNvSpPr/>
          <p:nvPr/>
        </p:nvSpPr>
        <p:spPr>
          <a:xfrm>
            <a:off x="6759245" y="2377440"/>
            <a:ext cx="14630" cy="3264408"/>
          </a:xfrm>
          <a:prstGeom prst="rect">
            <a:avLst/>
          </a:prstGeom>
          <a:solidFill>
            <a:srgbClr val="C9CDD6"/>
          </a:solidFill>
          <a:ln w="12700">
            <a:solidFill>
              <a:srgbClr val="C9CDD6"/>
            </a:solidFill>
            <a:prstDash val="solid"/>
          </a:ln>
        </p:spPr>
        <p:txBody>
          <a:bodyPr/>
          <a:lstStyle/>
          <a:p>
            <a:endParaRPr lang="en-AU"/>
          </a:p>
        </p:txBody>
      </p:sp>
      <p:sp>
        <p:nvSpPr>
          <p:cNvPr id="5" name="Text 3"/>
          <p:cNvSpPr/>
          <p:nvPr/>
        </p:nvSpPr>
        <p:spPr>
          <a:xfrm>
            <a:off x="960120" y="2468880"/>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One Nation Party</a:t>
            </a:r>
            <a:endParaRPr lang="en-US" sz="1250"/>
          </a:p>
        </p:txBody>
      </p:sp>
      <p:sp>
        <p:nvSpPr>
          <p:cNvPr id="6" name="Shape 4"/>
          <p:cNvSpPr/>
          <p:nvPr/>
        </p:nvSpPr>
        <p:spPr>
          <a:xfrm>
            <a:off x="6766560" y="2523744"/>
            <a:ext cx="2062886" cy="182880"/>
          </a:xfrm>
          <a:prstGeom prst="rect">
            <a:avLst/>
          </a:prstGeom>
          <a:solidFill>
            <a:srgbClr val="2251FF"/>
          </a:solidFill>
          <a:ln w="12700">
            <a:solidFill>
              <a:srgbClr val="2251FF"/>
            </a:solidFill>
            <a:prstDash val="solid"/>
          </a:ln>
        </p:spPr>
        <p:txBody>
          <a:bodyPr/>
          <a:lstStyle/>
          <a:p>
            <a:endParaRPr lang="en-AU"/>
          </a:p>
        </p:txBody>
      </p:sp>
      <p:sp>
        <p:nvSpPr>
          <p:cNvPr id="7" name="Text 5"/>
          <p:cNvSpPr/>
          <p:nvPr/>
        </p:nvSpPr>
        <p:spPr>
          <a:xfrm>
            <a:off x="8920886" y="2468880"/>
            <a:ext cx="685800" cy="256032"/>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+94</a:t>
            </a:r>
            <a:endParaRPr lang="en-US" sz="1250"/>
          </a:p>
        </p:txBody>
      </p:sp>
      <p:sp>
        <p:nvSpPr>
          <p:cNvPr id="8" name="Text 6"/>
          <p:cNvSpPr/>
          <p:nvPr/>
        </p:nvSpPr>
        <p:spPr>
          <a:xfrm>
            <a:off x="960120" y="2761488"/>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Pauline Hanson</a:t>
            </a:r>
            <a:endParaRPr lang="en-US" sz="1250"/>
          </a:p>
        </p:txBody>
      </p:sp>
      <p:sp>
        <p:nvSpPr>
          <p:cNvPr id="9" name="Shape 7"/>
          <p:cNvSpPr/>
          <p:nvPr/>
        </p:nvSpPr>
        <p:spPr>
          <a:xfrm>
            <a:off x="6766560" y="2816352"/>
            <a:ext cx="1975104" cy="182880"/>
          </a:xfrm>
          <a:prstGeom prst="rect">
            <a:avLst/>
          </a:prstGeom>
          <a:solidFill>
            <a:srgbClr val="2251FF"/>
          </a:solidFill>
          <a:ln w="12700">
            <a:solidFill>
              <a:srgbClr val="2251FF"/>
            </a:solidFill>
            <a:prstDash val="solid"/>
          </a:ln>
        </p:spPr>
        <p:txBody>
          <a:bodyPr/>
          <a:lstStyle/>
          <a:p>
            <a:endParaRPr lang="en-AU"/>
          </a:p>
        </p:txBody>
      </p:sp>
      <p:sp>
        <p:nvSpPr>
          <p:cNvPr id="10" name="Text 8"/>
          <p:cNvSpPr/>
          <p:nvPr/>
        </p:nvSpPr>
        <p:spPr>
          <a:xfrm>
            <a:off x="8833104" y="2761488"/>
            <a:ext cx="685800" cy="256032"/>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+90</a:t>
            </a:r>
            <a:endParaRPr lang="en-US" sz="1250"/>
          </a:p>
        </p:txBody>
      </p:sp>
      <p:sp>
        <p:nvSpPr>
          <p:cNvPr id="11" name="Text 9"/>
          <p:cNvSpPr/>
          <p:nvPr/>
        </p:nvSpPr>
        <p:spPr>
          <a:xfrm>
            <a:off x="960120" y="3054096"/>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Ben Roberts-Smith</a:t>
            </a:r>
            <a:endParaRPr lang="en-US" sz="1250"/>
          </a:p>
        </p:txBody>
      </p:sp>
      <p:sp>
        <p:nvSpPr>
          <p:cNvPr id="12" name="Shape 10"/>
          <p:cNvSpPr/>
          <p:nvPr/>
        </p:nvSpPr>
        <p:spPr>
          <a:xfrm>
            <a:off x="6766560" y="3108960"/>
            <a:ext cx="1119226" cy="182880"/>
          </a:xfrm>
          <a:prstGeom prst="rect">
            <a:avLst/>
          </a:prstGeom>
          <a:solidFill>
            <a:srgbClr val="2251FF"/>
          </a:solidFill>
          <a:ln w="12700">
            <a:solidFill>
              <a:srgbClr val="2251FF"/>
            </a:solidFill>
            <a:prstDash val="solid"/>
          </a:ln>
        </p:spPr>
        <p:txBody>
          <a:bodyPr/>
          <a:lstStyle/>
          <a:p>
            <a:endParaRPr lang="en-AU"/>
          </a:p>
        </p:txBody>
      </p:sp>
      <p:sp>
        <p:nvSpPr>
          <p:cNvPr id="13" name="Text 11"/>
          <p:cNvSpPr/>
          <p:nvPr/>
        </p:nvSpPr>
        <p:spPr>
          <a:xfrm>
            <a:off x="7977226" y="3054096"/>
            <a:ext cx="685800" cy="256032"/>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+51</a:t>
            </a:r>
            <a:endParaRPr lang="en-US" sz="1250"/>
          </a:p>
        </p:txBody>
      </p:sp>
      <p:sp>
        <p:nvSpPr>
          <p:cNvPr id="14" name="Text 12"/>
          <p:cNvSpPr/>
          <p:nvPr/>
        </p:nvSpPr>
        <p:spPr>
          <a:xfrm>
            <a:off x="960120" y="3346704"/>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Barnaby Joyce</a:t>
            </a:r>
            <a:endParaRPr lang="en-US" sz="1250"/>
          </a:p>
        </p:txBody>
      </p:sp>
      <p:sp>
        <p:nvSpPr>
          <p:cNvPr id="15" name="Shape 13"/>
          <p:cNvSpPr/>
          <p:nvPr/>
        </p:nvSpPr>
        <p:spPr>
          <a:xfrm>
            <a:off x="6766560" y="3401568"/>
            <a:ext cx="746150" cy="182880"/>
          </a:xfrm>
          <a:prstGeom prst="rect">
            <a:avLst/>
          </a:prstGeom>
          <a:solidFill>
            <a:srgbClr val="2251FF"/>
          </a:solidFill>
          <a:ln w="12700">
            <a:solidFill>
              <a:srgbClr val="2251FF"/>
            </a:solidFill>
            <a:prstDash val="solid"/>
          </a:ln>
        </p:spPr>
        <p:txBody>
          <a:bodyPr/>
          <a:lstStyle/>
          <a:p>
            <a:endParaRPr lang="en-AU"/>
          </a:p>
        </p:txBody>
      </p:sp>
      <p:sp>
        <p:nvSpPr>
          <p:cNvPr id="16" name="Text 14"/>
          <p:cNvSpPr/>
          <p:nvPr/>
        </p:nvSpPr>
        <p:spPr>
          <a:xfrm>
            <a:off x="7604150" y="3346704"/>
            <a:ext cx="685800" cy="256032"/>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+34</a:t>
            </a:r>
            <a:endParaRPr lang="en-US" sz="1250"/>
          </a:p>
        </p:txBody>
      </p:sp>
      <p:sp>
        <p:nvSpPr>
          <p:cNvPr id="17" name="Text 15"/>
          <p:cNvSpPr/>
          <p:nvPr/>
        </p:nvSpPr>
        <p:spPr>
          <a:xfrm>
            <a:off x="960120" y="3639312"/>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Matt Canavan</a:t>
            </a:r>
            <a:endParaRPr lang="en-US" sz="1250"/>
          </a:p>
        </p:txBody>
      </p:sp>
      <p:sp>
        <p:nvSpPr>
          <p:cNvPr id="18" name="Shape 16"/>
          <p:cNvSpPr/>
          <p:nvPr/>
        </p:nvSpPr>
        <p:spPr>
          <a:xfrm>
            <a:off x="6766560" y="3694176"/>
            <a:ext cx="36576" cy="182880"/>
          </a:xfrm>
          <a:prstGeom prst="rect">
            <a:avLst/>
          </a:prstGeom>
          <a:solidFill>
            <a:srgbClr val="2251FF"/>
          </a:solidFill>
          <a:ln w="12700">
            <a:solidFill>
              <a:srgbClr val="2251FF"/>
            </a:solidFill>
            <a:prstDash val="solid"/>
          </a:ln>
        </p:spPr>
        <p:txBody>
          <a:bodyPr/>
          <a:lstStyle/>
          <a:p>
            <a:endParaRPr lang="en-AU"/>
          </a:p>
        </p:txBody>
      </p:sp>
      <p:sp>
        <p:nvSpPr>
          <p:cNvPr id="19" name="Text 17"/>
          <p:cNvSpPr/>
          <p:nvPr/>
        </p:nvSpPr>
        <p:spPr>
          <a:xfrm>
            <a:off x="6894576" y="3639312"/>
            <a:ext cx="685800" cy="256032"/>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0</a:t>
            </a:r>
            <a:endParaRPr lang="en-US" sz="1250"/>
          </a:p>
        </p:txBody>
      </p:sp>
      <p:sp>
        <p:nvSpPr>
          <p:cNvPr id="20" name="Text 18"/>
          <p:cNvSpPr/>
          <p:nvPr/>
        </p:nvSpPr>
        <p:spPr>
          <a:xfrm>
            <a:off x="960120" y="3931920"/>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National Party</a:t>
            </a:r>
            <a:endParaRPr lang="en-US" sz="1250"/>
          </a:p>
        </p:txBody>
      </p:sp>
      <p:sp>
        <p:nvSpPr>
          <p:cNvPr id="21" name="Shape 19"/>
          <p:cNvSpPr/>
          <p:nvPr/>
        </p:nvSpPr>
        <p:spPr>
          <a:xfrm>
            <a:off x="6656832" y="3986784"/>
            <a:ext cx="109728" cy="182880"/>
          </a:xfrm>
          <a:prstGeom prst="rect">
            <a:avLst/>
          </a:prstGeom>
          <a:solidFill>
            <a:srgbClr val="5A6270"/>
          </a:solidFill>
          <a:ln w="12700">
            <a:solidFill>
              <a:srgbClr val="5A6270"/>
            </a:solidFill>
            <a:prstDash val="solid"/>
          </a:ln>
        </p:spPr>
        <p:txBody>
          <a:bodyPr/>
          <a:lstStyle/>
          <a:p>
            <a:endParaRPr lang="en-AU"/>
          </a:p>
        </p:txBody>
      </p:sp>
      <p:sp>
        <p:nvSpPr>
          <p:cNvPr id="22" name="Text 20"/>
          <p:cNvSpPr/>
          <p:nvPr/>
        </p:nvSpPr>
        <p:spPr>
          <a:xfrm>
            <a:off x="5879592" y="3931920"/>
            <a:ext cx="685800" cy="256032"/>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-5</a:t>
            </a:r>
            <a:endParaRPr lang="en-US" sz="1250"/>
          </a:p>
        </p:txBody>
      </p:sp>
      <p:sp>
        <p:nvSpPr>
          <p:cNvPr id="23" name="Text 21"/>
          <p:cNvSpPr/>
          <p:nvPr/>
        </p:nvSpPr>
        <p:spPr>
          <a:xfrm>
            <a:off x="960120" y="4224528"/>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Donald Trump</a:t>
            </a:r>
            <a:endParaRPr lang="en-US" sz="1250"/>
          </a:p>
        </p:txBody>
      </p:sp>
      <p:sp>
        <p:nvSpPr>
          <p:cNvPr id="24" name="Shape 22"/>
          <p:cNvSpPr/>
          <p:nvPr/>
        </p:nvSpPr>
        <p:spPr>
          <a:xfrm>
            <a:off x="6481267" y="4279392"/>
            <a:ext cx="285293" cy="182880"/>
          </a:xfrm>
          <a:prstGeom prst="rect">
            <a:avLst/>
          </a:prstGeom>
          <a:solidFill>
            <a:srgbClr val="5A6270"/>
          </a:solidFill>
          <a:ln w="12700">
            <a:solidFill>
              <a:srgbClr val="5A6270"/>
            </a:solidFill>
            <a:prstDash val="solid"/>
          </a:ln>
        </p:spPr>
        <p:txBody>
          <a:bodyPr/>
          <a:lstStyle/>
          <a:p>
            <a:endParaRPr lang="en-AU"/>
          </a:p>
        </p:txBody>
      </p:sp>
      <p:sp>
        <p:nvSpPr>
          <p:cNvPr id="25" name="Text 23"/>
          <p:cNvSpPr/>
          <p:nvPr/>
        </p:nvSpPr>
        <p:spPr>
          <a:xfrm>
            <a:off x="5704027" y="4224528"/>
            <a:ext cx="685800" cy="256032"/>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-13</a:t>
            </a:r>
            <a:endParaRPr lang="en-US" sz="1250"/>
          </a:p>
        </p:txBody>
      </p:sp>
      <p:sp>
        <p:nvSpPr>
          <p:cNvPr id="26" name="Text 24"/>
          <p:cNvSpPr/>
          <p:nvPr/>
        </p:nvSpPr>
        <p:spPr>
          <a:xfrm>
            <a:off x="960120" y="4517136"/>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Angus Taylor</a:t>
            </a:r>
            <a:endParaRPr lang="en-US" sz="1250"/>
          </a:p>
        </p:txBody>
      </p:sp>
      <p:sp>
        <p:nvSpPr>
          <p:cNvPr id="27" name="Shape 25"/>
          <p:cNvSpPr/>
          <p:nvPr/>
        </p:nvSpPr>
        <p:spPr>
          <a:xfrm>
            <a:off x="6327648" y="4572000"/>
            <a:ext cx="438912" cy="182880"/>
          </a:xfrm>
          <a:prstGeom prst="rect">
            <a:avLst/>
          </a:prstGeom>
          <a:solidFill>
            <a:srgbClr val="5A6270"/>
          </a:solidFill>
          <a:ln w="12700">
            <a:solidFill>
              <a:srgbClr val="5A6270"/>
            </a:solidFill>
            <a:prstDash val="solid"/>
          </a:ln>
        </p:spPr>
        <p:txBody>
          <a:bodyPr/>
          <a:lstStyle/>
          <a:p>
            <a:endParaRPr lang="en-AU"/>
          </a:p>
        </p:txBody>
      </p:sp>
      <p:sp>
        <p:nvSpPr>
          <p:cNvPr id="28" name="Text 26"/>
          <p:cNvSpPr/>
          <p:nvPr/>
        </p:nvSpPr>
        <p:spPr>
          <a:xfrm>
            <a:off x="5550408" y="4517136"/>
            <a:ext cx="685800" cy="256032"/>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-20</a:t>
            </a:r>
            <a:endParaRPr lang="en-US" sz="1250"/>
          </a:p>
        </p:txBody>
      </p:sp>
      <p:sp>
        <p:nvSpPr>
          <p:cNvPr id="29" name="Text 27"/>
          <p:cNvSpPr/>
          <p:nvPr/>
        </p:nvSpPr>
        <p:spPr>
          <a:xfrm>
            <a:off x="960120" y="4809744"/>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Liberal Party</a:t>
            </a:r>
            <a:endParaRPr lang="en-US" sz="1250"/>
          </a:p>
        </p:txBody>
      </p:sp>
      <p:sp>
        <p:nvSpPr>
          <p:cNvPr id="30" name="Shape 28"/>
          <p:cNvSpPr/>
          <p:nvPr/>
        </p:nvSpPr>
        <p:spPr>
          <a:xfrm>
            <a:off x="6283757" y="4864608"/>
            <a:ext cx="482803" cy="182880"/>
          </a:xfrm>
          <a:prstGeom prst="rect">
            <a:avLst/>
          </a:prstGeom>
          <a:solidFill>
            <a:srgbClr val="5A6270"/>
          </a:solidFill>
          <a:ln w="12700">
            <a:solidFill>
              <a:srgbClr val="5A6270"/>
            </a:solidFill>
            <a:prstDash val="solid"/>
          </a:ln>
        </p:spPr>
        <p:txBody>
          <a:bodyPr/>
          <a:lstStyle/>
          <a:p>
            <a:endParaRPr lang="en-AU"/>
          </a:p>
        </p:txBody>
      </p:sp>
      <p:sp>
        <p:nvSpPr>
          <p:cNvPr id="31" name="Text 29"/>
          <p:cNvSpPr/>
          <p:nvPr/>
        </p:nvSpPr>
        <p:spPr>
          <a:xfrm>
            <a:off x="5506517" y="4809744"/>
            <a:ext cx="685800" cy="256032"/>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-22</a:t>
            </a:r>
            <a:endParaRPr lang="en-US" sz="1250"/>
          </a:p>
        </p:txBody>
      </p:sp>
      <p:sp>
        <p:nvSpPr>
          <p:cNvPr id="32" name="Text 30"/>
          <p:cNvSpPr/>
          <p:nvPr/>
        </p:nvSpPr>
        <p:spPr>
          <a:xfrm>
            <a:off x="960120" y="5102352"/>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Labor Party</a:t>
            </a:r>
            <a:endParaRPr lang="en-US" sz="1250"/>
          </a:p>
        </p:txBody>
      </p:sp>
      <p:sp>
        <p:nvSpPr>
          <p:cNvPr id="33" name="Shape 31"/>
          <p:cNvSpPr/>
          <p:nvPr/>
        </p:nvSpPr>
        <p:spPr>
          <a:xfrm>
            <a:off x="4813402" y="5157216"/>
            <a:ext cx="1953158" cy="182880"/>
          </a:xfrm>
          <a:prstGeom prst="rect">
            <a:avLst/>
          </a:prstGeom>
          <a:solidFill>
            <a:srgbClr val="5A6270"/>
          </a:solidFill>
          <a:ln w="12700">
            <a:solidFill>
              <a:srgbClr val="5A6270"/>
            </a:solidFill>
            <a:prstDash val="solid"/>
          </a:ln>
        </p:spPr>
        <p:txBody>
          <a:bodyPr/>
          <a:lstStyle/>
          <a:p>
            <a:endParaRPr lang="en-AU"/>
          </a:p>
        </p:txBody>
      </p:sp>
      <p:sp>
        <p:nvSpPr>
          <p:cNvPr id="34" name="Text 32"/>
          <p:cNvSpPr/>
          <p:nvPr/>
        </p:nvSpPr>
        <p:spPr>
          <a:xfrm>
            <a:off x="4036162" y="5102352"/>
            <a:ext cx="685800" cy="256032"/>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-89</a:t>
            </a:r>
            <a:endParaRPr lang="en-US" sz="1250"/>
          </a:p>
        </p:txBody>
      </p:sp>
      <p:sp>
        <p:nvSpPr>
          <p:cNvPr id="35" name="Text 33"/>
          <p:cNvSpPr/>
          <p:nvPr/>
        </p:nvSpPr>
        <p:spPr>
          <a:xfrm>
            <a:off x="960120" y="5394960"/>
            <a:ext cx="3931920" cy="256032"/>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Anthony Albanese</a:t>
            </a:r>
            <a:endParaRPr lang="en-US" sz="1250"/>
          </a:p>
        </p:txBody>
      </p:sp>
      <p:sp>
        <p:nvSpPr>
          <p:cNvPr id="36" name="Shape 34"/>
          <p:cNvSpPr/>
          <p:nvPr/>
        </p:nvSpPr>
        <p:spPr>
          <a:xfrm>
            <a:off x="4747565" y="5449824"/>
            <a:ext cx="2018995" cy="182880"/>
          </a:xfrm>
          <a:prstGeom prst="rect">
            <a:avLst/>
          </a:prstGeom>
          <a:solidFill>
            <a:srgbClr val="5A6270"/>
          </a:solidFill>
          <a:ln w="12700">
            <a:solidFill>
              <a:srgbClr val="5A6270"/>
            </a:solidFill>
            <a:prstDash val="solid"/>
          </a:ln>
        </p:spPr>
        <p:txBody>
          <a:bodyPr/>
          <a:lstStyle/>
          <a:p>
            <a:endParaRPr lang="en-AU"/>
          </a:p>
        </p:txBody>
      </p:sp>
      <p:sp>
        <p:nvSpPr>
          <p:cNvPr id="37" name="Text 35"/>
          <p:cNvSpPr/>
          <p:nvPr/>
        </p:nvSpPr>
        <p:spPr>
          <a:xfrm>
            <a:off x="3970325" y="5394960"/>
            <a:ext cx="685800" cy="256032"/>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-92</a:t>
            </a:r>
            <a:endParaRPr lang="en-US" sz="1250"/>
          </a:p>
        </p:txBody>
      </p:sp>
      <p:sp>
        <p:nvSpPr>
          <p:cNvPr id="38" name="Text 36"/>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r>
              <a:rPr lang="en-US" sz="900">
                <a:solidFill>
                  <a:srgbClr val="A8AEB8"/>
                </a:solidFill>
                <a:latin typeface="Helvetica Neue Light" pitchFamily="34" charset="0"/>
                <a:ea typeface="Helvetica Neue Light" pitchFamily="34" charset="-122"/>
                <a:cs typeface="Helvetica Neue Light" pitchFamily="34" charset="-120"/>
              </a:rPr>
              <a:t>Survey of 1,014 One Nation voters, 7–12 August 2026, adjusted for age.</a:t>
            </a:r>
            <a:endParaRPr lang="en-US" sz="900"/>
          </a:p>
        </p:txBody>
      </p:sp>
      <p:sp>
        <p:nvSpPr>
          <p:cNvPr id="39" name="Text 37"/>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40" name="Text 38"/>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38</a:t>
            </a:r>
            <a:endParaRPr lang="en-US" sz="95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502920"/>
            <a:ext cx="10607040" cy="868680"/>
          </a:xfrm>
          <a:prstGeom prst="rect">
            <a:avLst/>
          </a:prstGeom>
          <a:noFill/>
          <a:ln/>
        </p:spPr>
        <p:txBody>
          <a:bodyPr wrap="square" lIns="0" tIns="0" rIns="0" bIns="0" rtlCol="0" anchor="t"/>
          <a:lstStyle/>
          <a:p>
            <a:pPr marL="0" indent="0">
              <a:buNone/>
            </a:pPr>
            <a:r>
              <a:rPr lang="en-US" sz="2600">
                <a:solidFill>
                  <a:srgbClr val="1A1A1A"/>
                </a:solidFill>
                <a:latin typeface="Avenir" pitchFamily="34" charset="0"/>
                <a:ea typeface="Avenir" pitchFamily="34" charset="-122"/>
                <a:cs typeface="Avenir" pitchFamily="34" charset="-120"/>
              </a:rPr>
              <a:t>Ben Roberts-Smith is the third most popular figure in the study.</a:t>
            </a:r>
            <a:endParaRPr lang="en-US" sz="2600"/>
          </a:p>
        </p:txBody>
      </p:sp>
      <p:sp>
        <p:nvSpPr>
          <p:cNvPr id="3" name="Text 1"/>
          <p:cNvSpPr/>
          <p:nvPr/>
        </p:nvSpPr>
        <p:spPr>
          <a:xfrm>
            <a:off x="960120" y="1481328"/>
            <a:ext cx="10607040" cy="310896"/>
          </a:xfrm>
          <a:prstGeom prst="rect">
            <a:avLst/>
          </a:prstGeom>
          <a:noFill/>
          <a:ln/>
        </p:spPr>
        <p:txBody>
          <a:bodyPr wrap="square" lIns="0" tIns="0" rIns="0" bIns="0" rtlCol="0" anchor="ctr"/>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How favourable or unfavourable is your opinion of Ben Roberts-Smith, former SAS soldier and Victoria Cross recipient?</a:t>
            </a:r>
            <a:endParaRPr lang="en-US" sz="1250"/>
          </a:p>
        </p:txBody>
      </p:sp>
      <p:pic>
        <p:nvPicPr>
          <p:cNvPr id="4" name="Image 0" descr="/home/claude/brs.png"/>
          <p:cNvPicPr>
            <a:picLocks noChangeAspect="1"/>
          </p:cNvPicPr>
          <p:nvPr/>
        </p:nvPicPr>
        <p:blipFill>
          <a:blip r:embed="rId3"/>
          <a:stretch>
            <a:fillRect/>
          </a:stretch>
        </p:blipFill>
        <p:spPr>
          <a:xfrm>
            <a:off x="960120" y="2084832"/>
            <a:ext cx="2331720" cy="2916936"/>
          </a:xfrm>
          <a:prstGeom prst="rect">
            <a:avLst/>
          </a:prstGeom>
        </p:spPr>
      </p:pic>
      <p:sp>
        <p:nvSpPr>
          <p:cNvPr id="5" name="Text 2"/>
          <p:cNvSpPr/>
          <p:nvPr/>
        </p:nvSpPr>
        <p:spPr>
          <a:xfrm>
            <a:off x="3611880" y="2011680"/>
            <a:ext cx="2651760" cy="1051560"/>
          </a:xfrm>
          <a:prstGeom prst="rect">
            <a:avLst/>
          </a:prstGeom>
          <a:noFill/>
          <a:ln/>
        </p:spPr>
        <p:txBody>
          <a:bodyPr wrap="square" lIns="0" tIns="0" rIns="0" bIns="0" rtlCol="0" anchor="ctr"/>
          <a:lstStyle/>
          <a:p>
            <a:pPr marL="0" indent="0">
              <a:buNone/>
            </a:pPr>
            <a:r>
              <a:rPr lang="en-US" sz="5800">
                <a:solidFill>
                  <a:srgbClr val="2251FF"/>
                </a:solidFill>
                <a:latin typeface="Avenir" pitchFamily="34" charset="0"/>
                <a:ea typeface="Avenir" pitchFamily="34" charset="-122"/>
                <a:cs typeface="Avenir" pitchFamily="34" charset="-120"/>
              </a:rPr>
              <a:t>69%</a:t>
            </a:r>
            <a:endParaRPr lang="en-US" sz="5800"/>
          </a:p>
        </p:txBody>
      </p:sp>
      <p:sp>
        <p:nvSpPr>
          <p:cNvPr id="6" name="Text 3"/>
          <p:cNvSpPr/>
          <p:nvPr/>
        </p:nvSpPr>
        <p:spPr>
          <a:xfrm>
            <a:off x="3611880" y="3127248"/>
            <a:ext cx="2651760" cy="310896"/>
          </a:xfrm>
          <a:prstGeom prst="rect">
            <a:avLst/>
          </a:prstGeom>
          <a:noFill/>
          <a:ln/>
        </p:spPr>
        <p:txBody>
          <a:bodyPr wrap="square" lIns="0" tIns="0" rIns="0" bIns="0" rtlCol="0" anchor="ctr"/>
          <a:lstStyle/>
          <a:p>
            <a:pPr marL="0" indent="0">
              <a:buNone/>
            </a:pPr>
            <a:r>
              <a:rPr lang="en-US" sz="1400">
                <a:solidFill>
                  <a:srgbClr val="1A1A1A"/>
                </a:solidFill>
                <a:latin typeface="Helvetica Neue Light" pitchFamily="34" charset="0"/>
                <a:ea typeface="Helvetica Neue Light" pitchFamily="34" charset="-122"/>
                <a:cs typeface="Helvetica Neue Light" pitchFamily="34" charset="-120"/>
              </a:rPr>
              <a:t>have a favourable opinion of him</a:t>
            </a:r>
            <a:endParaRPr lang="en-US" sz="1400"/>
          </a:p>
        </p:txBody>
      </p:sp>
      <p:sp>
        <p:nvSpPr>
          <p:cNvPr id="7" name="Text 4"/>
          <p:cNvSpPr/>
          <p:nvPr/>
        </p:nvSpPr>
        <p:spPr>
          <a:xfrm>
            <a:off x="3611880" y="3566160"/>
            <a:ext cx="2788920" cy="1188720"/>
          </a:xfrm>
          <a:prstGeom prst="rect">
            <a:avLst/>
          </a:prstGeom>
          <a:noFill/>
          <a:ln/>
        </p:spPr>
        <p:txBody>
          <a:bodyPr wrap="square" lIns="0" tIns="0" rIns="0" bIns="0" rtlCol="0" anchor="t"/>
          <a:lstStyle/>
          <a:p>
            <a:pPr marL="0" indent="0">
              <a:lnSpc>
                <a:spcPts val="1900"/>
              </a:lnSpc>
              <a:buNone/>
            </a:pPr>
            <a:r>
              <a:rPr lang="en-US" sz="1200">
                <a:solidFill>
                  <a:srgbClr val="6E7480"/>
                </a:solidFill>
                <a:latin typeface="Helvetica Neue Light" pitchFamily="34" charset="0"/>
                <a:ea typeface="Helvetica Neue Light" pitchFamily="34" charset="-122"/>
                <a:cs typeface="Helvetica Neue Light" pitchFamily="34" charset="-120"/>
              </a:rPr>
              <a:t>Against 17% unfavourable. A further 14% have no view or have not heard of him. Only One Nation itself and Pauline Hanson rate higher.</a:t>
            </a:r>
            <a:endParaRPr lang="en-US" sz="1200"/>
          </a:p>
        </p:txBody>
      </p:sp>
      <p:sp>
        <p:nvSpPr>
          <p:cNvPr id="8" name="Text 5"/>
          <p:cNvSpPr/>
          <p:nvPr/>
        </p:nvSpPr>
        <p:spPr>
          <a:xfrm>
            <a:off x="6720840" y="2011680"/>
            <a:ext cx="4754880" cy="274320"/>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Rate him “very favourable” — against other figures</a:t>
            </a:r>
            <a:endParaRPr lang="en-US" sz="1200"/>
          </a:p>
        </p:txBody>
      </p:sp>
      <p:sp>
        <p:nvSpPr>
          <p:cNvPr id="9" name="Text 6"/>
          <p:cNvSpPr/>
          <p:nvPr/>
        </p:nvSpPr>
        <p:spPr>
          <a:xfrm>
            <a:off x="6720840" y="2350008"/>
            <a:ext cx="1828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Ben Roberts-Smith</a:t>
            </a:r>
            <a:endParaRPr lang="en-US" sz="1250"/>
          </a:p>
        </p:txBody>
      </p:sp>
      <p:sp>
        <p:nvSpPr>
          <p:cNvPr id="10" name="Shape 7"/>
          <p:cNvSpPr/>
          <p:nvPr/>
        </p:nvSpPr>
        <p:spPr>
          <a:xfrm>
            <a:off x="8641080" y="2395728"/>
            <a:ext cx="1303934" cy="219456"/>
          </a:xfrm>
          <a:prstGeom prst="rect">
            <a:avLst/>
          </a:prstGeom>
          <a:solidFill>
            <a:srgbClr val="2251FF"/>
          </a:solidFill>
          <a:ln w="12700">
            <a:solidFill>
              <a:srgbClr val="2251FF"/>
            </a:solidFill>
            <a:prstDash val="solid"/>
          </a:ln>
        </p:spPr>
        <p:txBody>
          <a:bodyPr/>
          <a:lstStyle/>
          <a:p>
            <a:endParaRPr lang="en-US"/>
          </a:p>
        </p:txBody>
      </p:sp>
      <p:sp>
        <p:nvSpPr>
          <p:cNvPr id="11" name="Text 8"/>
          <p:cNvSpPr/>
          <p:nvPr/>
        </p:nvSpPr>
        <p:spPr>
          <a:xfrm>
            <a:off x="10054742" y="2350008"/>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46%</a:t>
            </a:r>
            <a:endParaRPr lang="en-US" sz="1250"/>
          </a:p>
        </p:txBody>
      </p:sp>
      <p:sp>
        <p:nvSpPr>
          <p:cNvPr id="12" name="Text 9"/>
          <p:cNvSpPr/>
          <p:nvPr/>
        </p:nvSpPr>
        <p:spPr>
          <a:xfrm>
            <a:off x="6720840" y="2761488"/>
            <a:ext cx="1828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Barnaby Joyce</a:t>
            </a:r>
            <a:endParaRPr lang="en-US" sz="1250"/>
          </a:p>
        </p:txBody>
      </p:sp>
      <p:sp>
        <p:nvSpPr>
          <p:cNvPr id="13" name="Shape 10"/>
          <p:cNvSpPr/>
          <p:nvPr/>
        </p:nvSpPr>
        <p:spPr>
          <a:xfrm>
            <a:off x="8641080" y="2807208"/>
            <a:ext cx="566928" cy="219456"/>
          </a:xfrm>
          <a:prstGeom prst="rect">
            <a:avLst/>
          </a:prstGeom>
          <a:solidFill>
            <a:srgbClr val="2251FF"/>
          </a:solidFill>
          <a:ln w="12700">
            <a:solidFill>
              <a:srgbClr val="2251FF"/>
            </a:solidFill>
            <a:prstDash val="solid"/>
          </a:ln>
        </p:spPr>
        <p:txBody>
          <a:bodyPr/>
          <a:lstStyle/>
          <a:p>
            <a:endParaRPr lang="en-US"/>
          </a:p>
        </p:txBody>
      </p:sp>
      <p:sp>
        <p:nvSpPr>
          <p:cNvPr id="14" name="Text 11"/>
          <p:cNvSpPr/>
          <p:nvPr/>
        </p:nvSpPr>
        <p:spPr>
          <a:xfrm>
            <a:off x="9317736" y="2761488"/>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20%</a:t>
            </a:r>
            <a:endParaRPr lang="en-US" sz="1250"/>
          </a:p>
        </p:txBody>
      </p:sp>
      <p:sp>
        <p:nvSpPr>
          <p:cNvPr id="15" name="Text 12"/>
          <p:cNvSpPr/>
          <p:nvPr/>
        </p:nvSpPr>
        <p:spPr>
          <a:xfrm>
            <a:off x="6720840" y="3172968"/>
            <a:ext cx="1828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Donald Trump</a:t>
            </a:r>
            <a:endParaRPr lang="en-US" sz="1250"/>
          </a:p>
        </p:txBody>
      </p:sp>
      <p:sp>
        <p:nvSpPr>
          <p:cNvPr id="16" name="Shape 13"/>
          <p:cNvSpPr/>
          <p:nvPr/>
        </p:nvSpPr>
        <p:spPr>
          <a:xfrm>
            <a:off x="8641080" y="3218688"/>
            <a:ext cx="425196" cy="219456"/>
          </a:xfrm>
          <a:prstGeom prst="rect">
            <a:avLst/>
          </a:prstGeom>
          <a:solidFill>
            <a:srgbClr val="2251FF"/>
          </a:solidFill>
          <a:ln w="12700">
            <a:solidFill>
              <a:srgbClr val="2251FF"/>
            </a:solidFill>
            <a:prstDash val="solid"/>
          </a:ln>
        </p:spPr>
        <p:txBody>
          <a:bodyPr/>
          <a:lstStyle/>
          <a:p>
            <a:endParaRPr lang="en-US"/>
          </a:p>
        </p:txBody>
      </p:sp>
      <p:sp>
        <p:nvSpPr>
          <p:cNvPr id="17" name="Text 14"/>
          <p:cNvSpPr/>
          <p:nvPr/>
        </p:nvSpPr>
        <p:spPr>
          <a:xfrm>
            <a:off x="9176004" y="3172968"/>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15%</a:t>
            </a:r>
            <a:endParaRPr lang="en-US" sz="1250"/>
          </a:p>
        </p:txBody>
      </p:sp>
      <p:sp>
        <p:nvSpPr>
          <p:cNvPr id="18" name="Text 15"/>
          <p:cNvSpPr/>
          <p:nvPr/>
        </p:nvSpPr>
        <p:spPr>
          <a:xfrm>
            <a:off x="6720840" y="3584448"/>
            <a:ext cx="1828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Angus Taylor</a:t>
            </a:r>
            <a:endParaRPr lang="en-US" sz="1250"/>
          </a:p>
        </p:txBody>
      </p:sp>
      <p:sp>
        <p:nvSpPr>
          <p:cNvPr id="19" name="Shape 16"/>
          <p:cNvSpPr/>
          <p:nvPr/>
        </p:nvSpPr>
        <p:spPr>
          <a:xfrm>
            <a:off x="8641080" y="3630168"/>
            <a:ext cx="85039" cy="219456"/>
          </a:xfrm>
          <a:prstGeom prst="rect">
            <a:avLst/>
          </a:prstGeom>
          <a:solidFill>
            <a:srgbClr val="2251FF"/>
          </a:solidFill>
          <a:ln w="12700">
            <a:solidFill>
              <a:srgbClr val="2251FF"/>
            </a:solidFill>
            <a:prstDash val="solid"/>
          </a:ln>
        </p:spPr>
        <p:txBody>
          <a:bodyPr/>
          <a:lstStyle/>
          <a:p>
            <a:endParaRPr lang="en-US"/>
          </a:p>
        </p:txBody>
      </p:sp>
      <p:sp>
        <p:nvSpPr>
          <p:cNvPr id="20" name="Text 17"/>
          <p:cNvSpPr/>
          <p:nvPr/>
        </p:nvSpPr>
        <p:spPr>
          <a:xfrm>
            <a:off x="8835847" y="3584448"/>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3%</a:t>
            </a:r>
            <a:endParaRPr lang="en-US" sz="1250"/>
          </a:p>
        </p:txBody>
      </p:sp>
      <p:sp>
        <p:nvSpPr>
          <p:cNvPr id="21" name="Text 18"/>
          <p:cNvSpPr/>
          <p:nvPr/>
        </p:nvSpPr>
        <p:spPr>
          <a:xfrm>
            <a:off x="6720840" y="4041648"/>
            <a:ext cx="4754880" cy="274320"/>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Favourable opinion, by group</a:t>
            </a:r>
            <a:endParaRPr lang="en-US" sz="1200"/>
          </a:p>
        </p:txBody>
      </p:sp>
      <p:sp>
        <p:nvSpPr>
          <p:cNvPr id="22" name="Text 19"/>
          <p:cNvSpPr/>
          <p:nvPr/>
        </p:nvSpPr>
        <p:spPr>
          <a:xfrm>
            <a:off x="6720840" y="4379976"/>
            <a:ext cx="1828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Aged 65 and over</a:t>
            </a:r>
            <a:endParaRPr lang="en-US" sz="1250"/>
          </a:p>
        </p:txBody>
      </p:sp>
      <p:sp>
        <p:nvSpPr>
          <p:cNvPr id="23" name="Shape 20"/>
          <p:cNvSpPr/>
          <p:nvPr/>
        </p:nvSpPr>
        <p:spPr>
          <a:xfrm>
            <a:off x="8641080" y="4425696"/>
            <a:ext cx="2267712" cy="219456"/>
          </a:xfrm>
          <a:prstGeom prst="rect">
            <a:avLst/>
          </a:prstGeom>
          <a:solidFill>
            <a:srgbClr val="2251FF"/>
          </a:solidFill>
          <a:ln w="12700">
            <a:solidFill>
              <a:srgbClr val="2251FF"/>
            </a:solidFill>
            <a:prstDash val="solid"/>
          </a:ln>
        </p:spPr>
        <p:txBody>
          <a:bodyPr/>
          <a:lstStyle/>
          <a:p>
            <a:endParaRPr lang="en-US"/>
          </a:p>
        </p:txBody>
      </p:sp>
      <p:sp>
        <p:nvSpPr>
          <p:cNvPr id="24" name="Text 21"/>
          <p:cNvSpPr/>
          <p:nvPr/>
        </p:nvSpPr>
        <p:spPr>
          <a:xfrm>
            <a:off x="11018520" y="437997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80%</a:t>
            </a:r>
            <a:endParaRPr lang="en-US" sz="1250"/>
          </a:p>
        </p:txBody>
      </p:sp>
      <p:sp>
        <p:nvSpPr>
          <p:cNvPr id="25" name="Text 22"/>
          <p:cNvSpPr/>
          <p:nvPr/>
        </p:nvSpPr>
        <p:spPr>
          <a:xfrm>
            <a:off x="6720840" y="4791456"/>
            <a:ext cx="1828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Ex-Liberal voters</a:t>
            </a:r>
            <a:endParaRPr lang="en-US" sz="1250"/>
          </a:p>
        </p:txBody>
      </p:sp>
      <p:sp>
        <p:nvSpPr>
          <p:cNvPr id="26" name="Shape 23"/>
          <p:cNvSpPr/>
          <p:nvPr/>
        </p:nvSpPr>
        <p:spPr>
          <a:xfrm>
            <a:off x="8641080" y="4837176"/>
            <a:ext cx="2182673" cy="219456"/>
          </a:xfrm>
          <a:prstGeom prst="rect">
            <a:avLst/>
          </a:prstGeom>
          <a:solidFill>
            <a:srgbClr val="2251FF"/>
          </a:solidFill>
          <a:ln w="12700">
            <a:solidFill>
              <a:srgbClr val="2251FF"/>
            </a:solidFill>
            <a:prstDash val="solid"/>
          </a:ln>
        </p:spPr>
        <p:txBody>
          <a:bodyPr/>
          <a:lstStyle/>
          <a:p>
            <a:endParaRPr lang="en-US"/>
          </a:p>
        </p:txBody>
      </p:sp>
      <p:sp>
        <p:nvSpPr>
          <p:cNvPr id="27" name="Text 24"/>
          <p:cNvSpPr/>
          <p:nvPr/>
        </p:nvSpPr>
        <p:spPr>
          <a:xfrm>
            <a:off x="10933481" y="479145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77%</a:t>
            </a:r>
            <a:endParaRPr lang="en-US" sz="1250"/>
          </a:p>
        </p:txBody>
      </p:sp>
      <p:sp>
        <p:nvSpPr>
          <p:cNvPr id="28" name="Text 25"/>
          <p:cNvSpPr/>
          <p:nvPr/>
        </p:nvSpPr>
        <p:spPr>
          <a:xfrm>
            <a:off x="6720840" y="5202936"/>
            <a:ext cx="1828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Aged under 50</a:t>
            </a:r>
            <a:endParaRPr lang="en-US" sz="1250"/>
          </a:p>
        </p:txBody>
      </p:sp>
      <p:sp>
        <p:nvSpPr>
          <p:cNvPr id="29" name="Shape 26"/>
          <p:cNvSpPr/>
          <p:nvPr/>
        </p:nvSpPr>
        <p:spPr>
          <a:xfrm>
            <a:off x="8641080" y="5248656"/>
            <a:ext cx="1587398" cy="219456"/>
          </a:xfrm>
          <a:prstGeom prst="rect">
            <a:avLst/>
          </a:prstGeom>
          <a:solidFill>
            <a:srgbClr val="2251FF"/>
          </a:solidFill>
          <a:ln w="12700">
            <a:solidFill>
              <a:srgbClr val="2251FF"/>
            </a:solidFill>
            <a:prstDash val="solid"/>
          </a:ln>
        </p:spPr>
        <p:txBody>
          <a:bodyPr/>
          <a:lstStyle/>
          <a:p>
            <a:endParaRPr lang="en-US"/>
          </a:p>
        </p:txBody>
      </p:sp>
      <p:sp>
        <p:nvSpPr>
          <p:cNvPr id="30" name="Text 27"/>
          <p:cNvSpPr/>
          <p:nvPr/>
        </p:nvSpPr>
        <p:spPr>
          <a:xfrm>
            <a:off x="10338206" y="520293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56%</a:t>
            </a:r>
            <a:endParaRPr lang="en-US" sz="1250"/>
          </a:p>
        </p:txBody>
      </p:sp>
      <p:sp>
        <p:nvSpPr>
          <p:cNvPr id="31" name="Text 28"/>
          <p:cNvSpPr/>
          <p:nvPr/>
        </p:nvSpPr>
        <p:spPr>
          <a:xfrm>
            <a:off x="960120" y="5961888"/>
            <a:ext cx="7315200" cy="256032"/>
          </a:xfrm>
          <a:prstGeom prst="rect">
            <a:avLst/>
          </a:prstGeom>
          <a:noFill/>
          <a:ln/>
        </p:spPr>
        <p:txBody>
          <a:bodyPr wrap="square" lIns="0" tIns="0" rIns="0" bIns="0" rtlCol="0" anchor="ctr"/>
          <a:lstStyle/>
          <a:p>
            <a:pPr marL="0" indent="0">
              <a:buNone/>
            </a:pPr>
            <a:r>
              <a:rPr lang="en-US" sz="900">
                <a:solidFill>
                  <a:srgbClr val="A8AEB8"/>
                </a:solidFill>
                <a:latin typeface="Helvetica Neue Light" pitchFamily="34" charset="0"/>
                <a:ea typeface="Helvetica Neue Light" pitchFamily="34" charset="-122"/>
                <a:cs typeface="Helvetica Neue Light" pitchFamily="34" charset="-120"/>
              </a:rPr>
              <a:t>Survey of 1,014 One Nation voters, 7–12 August 2026, adjusted for age.</a:t>
            </a:r>
            <a:endParaRPr lang="en-US" sz="900"/>
          </a:p>
        </p:txBody>
      </p:sp>
      <p:sp>
        <p:nvSpPr>
          <p:cNvPr id="32" name="Text 29"/>
          <p:cNvSpPr/>
          <p:nvPr/>
        </p:nvSpPr>
        <p:spPr>
          <a:xfrm>
            <a:off x="960120" y="6327648"/>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3" name="Text 30"/>
          <p:cNvSpPr/>
          <p:nvPr/>
        </p:nvSpPr>
        <p:spPr>
          <a:xfrm>
            <a:off x="10881360" y="6327648"/>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39</a:t>
            </a:r>
            <a:endParaRPr lang="en-US" sz="95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5</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Labor and the Prime Minister</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Performance, Anthony Albanese, and what could ever win them over</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40</a:t>
            </a:r>
            <a:endParaRPr lang="en-US" sz="95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a:lnSpc>
                <a:spcPct val="110000"/>
              </a:lnSpc>
            </a:pPr>
            <a:r>
              <a:rPr lang="en-US" sz="2500">
                <a:solidFill>
                  <a:srgbClr val="1A1A1A"/>
                </a:solidFill>
                <a:latin typeface="Avenir" pitchFamily="34" charset="0"/>
                <a:ea typeface="Avenir" pitchFamily="34" charset="-122"/>
                <a:cs typeface="Avenir" pitchFamily="34" charset="-120"/>
              </a:rPr>
              <a:t>Government is struggling. </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Overall, do you approve or disapprove of the federal Labor government’s performance?</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95%</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disapprove of the federal Labor government</a:t>
            </a:r>
            <a:endParaRPr lang="en-US" sz="1500"/>
          </a:p>
        </p:txBody>
      </p:sp>
      <p:sp>
        <p:nvSpPr>
          <p:cNvPr id="6" name="Text 4"/>
          <p:cNvSpPr/>
          <p:nvPr/>
        </p:nvSpPr>
        <p:spPr>
          <a:xfrm>
            <a:off x="1005840" y="3954663"/>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73% disapprove strongly. Approval is under 3%, and it barely rises even among the softest One Nation voters.</a:t>
            </a:r>
            <a:endParaRPr lang="en-US" sz="1250"/>
          </a:p>
        </p:txBody>
      </p:sp>
      <p:sp>
        <p:nvSpPr>
          <p:cNvPr id="7" name="Text 5"/>
          <p:cNvSpPr/>
          <p:nvPr/>
        </p:nvSpPr>
        <p:spPr>
          <a:xfrm>
            <a:off x="6035040" y="246888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Strongly disapprove</a:t>
            </a:r>
            <a:endParaRPr lang="en-US" sz="1350"/>
          </a:p>
        </p:txBody>
      </p:sp>
      <p:sp>
        <p:nvSpPr>
          <p:cNvPr id="8" name="Shape 6"/>
          <p:cNvSpPr/>
          <p:nvPr/>
        </p:nvSpPr>
        <p:spPr>
          <a:xfrm>
            <a:off x="9006840" y="2606040"/>
            <a:ext cx="2225040"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1350752" y="246888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73%</a:t>
            </a:r>
            <a:endParaRPr lang="en-US" sz="1350"/>
          </a:p>
        </p:txBody>
      </p:sp>
      <p:sp>
        <p:nvSpPr>
          <p:cNvPr id="10" name="Text 8"/>
          <p:cNvSpPr/>
          <p:nvPr/>
        </p:nvSpPr>
        <p:spPr>
          <a:xfrm>
            <a:off x="6035040" y="301752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Disapprove</a:t>
            </a:r>
            <a:endParaRPr lang="en-US" sz="1350"/>
          </a:p>
        </p:txBody>
      </p:sp>
      <p:sp>
        <p:nvSpPr>
          <p:cNvPr id="11" name="Shape 9"/>
          <p:cNvSpPr/>
          <p:nvPr/>
        </p:nvSpPr>
        <p:spPr>
          <a:xfrm>
            <a:off x="9006840" y="3154680"/>
            <a:ext cx="670560"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9796272" y="301752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22%</a:t>
            </a:r>
            <a:endParaRPr lang="en-US" sz="1350"/>
          </a:p>
        </p:txBody>
      </p:sp>
      <p:sp>
        <p:nvSpPr>
          <p:cNvPr id="13" name="Text 11"/>
          <p:cNvSpPr/>
          <p:nvPr/>
        </p:nvSpPr>
        <p:spPr>
          <a:xfrm>
            <a:off x="6035040" y="356616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Approve</a:t>
            </a:r>
            <a:endParaRPr lang="en-US" sz="1350"/>
          </a:p>
        </p:txBody>
      </p:sp>
      <p:sp>
        <p:nvSpPr>
          <p:cNvPr id="14" name="Shape 12"/>
          <p:cNvSpPr/>
          <p:nvPr/>
        </p:nvSpPr>
        <p:spPr>
          <a:xfrm>
            <a:off x="9006840" y="3703320"/>
            <a:ext cx="60960"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9186672" y="356616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a:t>
            </a:r>
            <a:endParaRPr lang="en-US" sz="1350"/>
          </a:p>
        </p:txBody>
      </p:sp>
      <p:sp>
        <p:nvSpPr>
          <p:cNvPr id="16" name="Text 14"/>
          <p:cNvSpPr/>
          <p:nvPr/>
        </p:nvSpPr>
        <p:spPr>
          <a:xfrm>
            <a:off x="6035040" y="411480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Strongly approve</a:t>
            </a:r>
            <a:endParaRPr lang="en-US" sz="1350"/>
          </a:p>
        </p:txBody>
      </p:sp>
      <p:sp>
        <p:nvSpPr>
          <p:cNvPr id="17" name="Shape 15"/>
          <p:cNvSpPr/>
          <p:nvPr/>
        </p:nvSpPr>
        <p:spPr>
          <a:xfrm>
            <a:off x="9006840" y="4251960"/>
            <a:ext cx="45720"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9171432" y="411480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a:t>
            </a:r>
            <a:endParaRPr lang="en-US" sz="1350"/>
          </a:p>
        </p:txBody>
      </p:sp>
      <p:sp>
        <p:nvSpPr>
          <p:cNvPr id="19" name="Text 17"/>
          <p:cNvSpPr/>
          <p:nvPr/>
        </p:nvSpPr>
        <p:spPr>
          <a:xfrm>
            <a:off x="6035040" y="466344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Unsure</a:t>
            </a:r>
            <a:endParaRPr lang="en-US" sz="1350"/>
          </a:p>
        </p:txBody>
      </p:sp>
      <p:sp>
        <p:nvSpPr>
          <p:cNvPr id="20" name="Shape 18"/>
          <p:cNvSpPr/>
          <p:nvPr/>
        </p:nvSpPr>
        <p:spPr>
          <a:xfrm>
            <a:off x="9006840" y="4800600"/>
            <a:ext cx="91440"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9217152" y="466344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a:t>
            </a:r>
            <a:endParaRPr lang="en-US" sz="1350"/>
          </a:p>
        </p:txBody>
      </p:sp>
      <p:sp>
        <p:nvSpPr>
          <p:cNvPr id="23" name="Text 2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4" name="Text 2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41</a:t>
            </a:r>
            <a:endParaRPr lang="en-US" sz="950"/>
          </a:p>
        </p:txBody>
      </p:sp>
      <p:sp>
        <p:nvSpPr>
          <p:cNvPr id="26" name="TextBox 25">
            <a:extLst>
              <a:ext uri="{FF2B5EF4-FFF2-40B4-BE49-F238E27FC236}">
                <a16:creationId xmlns:a16="http://schemas.microsoft.com/office/drawing/2014/main" id="{73E648DD-F55D-52C0-3BD8-0EFDB02BF2ED}"/>
              </a:ext>
            </a:extLst>
          </p:cNvPr>
          <p:cNvSpPr txBox="1"/>
          <p:nvPr/>
        </p:nvSpPr>
        <p:spPr>
          <a:xfrm>
            <a:off x="451339" y="5254218"/>
            <a:ext cx="6107722" cy="830997"/>
          </a:xfrm>
          <a:prstGeom prst="rect">
            <a:avLst/>
          </a:prstGeom>
          <a:noFill/>
        </p:spPr>
        <p:txBody>
          <a:bodyPr wrap="square">
            <a:spAutoFit/>
          </a:bodyPr>
          <a:lstStyle/>
          <a:p>
            <a:r>
              <a:rPr lang="en-AU" sz="1600" i="1"/>
              <a:t>"Labor have ruined the country. Cost of living, excessive immigration, and net zero have made life very hard for the average person.” </a:t>
            </a:r>
            <a:r>
              <a:rPr lang="en-AU" sz="1600"/>
              <a:t>M50-64 Regional NSW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502920"/>
          </a:xfrm>
          <a:prstGeom prst="rect">
            <a:avLst/>
          </a:prstGeom>
          <a:noFill/>
          <a:ln/>
        </p:spPr>
        <p:txBody>
          <a:bodyPr wrap="square" lIns="0" tIns="0" rIns="0" bIns="0" rtlCol="0" anchor="t"/>
          <a:lstStyle/>
          <a:p>
            <a:r>
              <a:rPr lang="en-US" sz="2500">
                <a:solidFill>
                  <a:srgbClr val="1A1A1A"/>
                </a:solidFill>
                <a:latin typeface="Avenir" pitchFamily="34" charset="0"/>
                <a:ea typeface="Avenir" pitchFamily="34" charset="-122"/>
                <a:cs typeface="Avenir" pitchFamily="34" charset="-120"/>
              </a:rPr>
              <a:t>Not keen on the Prime Minister. </a:t>
            </a:r>
            <a:endParaRPr lang="en-US" sz="24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For each statement about Anthony Albanese, how much do you agree or disagree?   Strongly agree, somewhat agree, somewhat disagree, strongly disagree, or unsure?</a:t>
            </a:r>
            <a:endParaRPr lang="en-US" sz="1250"/>
          </a:p>
        </p:txBody>
      </p:sp>
      <p:sp>
        <p:nvSpPr>
          <p:cNvPr id="4" name="Shape 2"/>
          <p:cNvSpPr/>
          <p:nvPr/>
        </p:nvSpPr>
        <p:spPr>
          <a:xfrm>
            <a:off x="960120" y="2029968"/>
            <a:ext cx="182880" cy="182880"/>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34440" y="1984248"/>
            <a:ext cx="155448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Strongly agree</a:t>
            </a:r>
            <a:endParaRPr lang="en-US" sz="1150"/>
          </a:p>
        </p:txBody>
      </p:sp>
      <p:sp>
        <p:nvSpPr>
          <p:cNvPr id="6" name="Shape 4"/>
          <p:cNvSpPr/>
          <p:nvPr/>
        </p:nvSpPr>
        <p:spPr>
          <a:xfrm>
            <a:off x="2880360" y="2029968"/>
            <a:ext cx="182880" cy="182880"/>
          </a:xfrm>
          <a:prstGeom prst="rect">
            <a:avLst/>
          </a:prstGeom>
          <a:solidFill>
            <a:srgbClr val="9FB6EE"/>
          </a:solidFill>
          <a:ln w="12700">
            <a:solidFill>
              <a:srgbClr val="9FB6EE"/>
            </a:solidFill>
            <a:prstDash val="solid"/>
          </a:ln>
        </p:spPr>
        <p:txBody>
          <a:bodyPr/>
          <a:lstStyle/>
          <a:p>
            <a:endParaRPr lang="en-AU"/>
          </a:p>
        </p:txBody>
      </p:sp>
      <p:sp>
        <p:nvSpPr>
          <p:cNvPr id="7" name="Text 5"/>
          <p:cNvSpPr/>
          <p:nvPr/>
        </p:nvSpPr>
        <p:spPr>
          <a:xfrm>
            <a:off x="3154680" y="1984248"/>
            <a:ext cx="173736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Somewhat agree</a:t>
            </a:r>
            <a:endParaRPr lang="en-US" sz="1150"/>
          </a:p>
        </p:txBody>
      </p:sp>
      <p:sp>
        <p:nvSpPr>
          <p:cNvPr id="8" name="Text 6"/>
          <p:cNvSpPr/>
          <p:nvPr/>
        </p:nvSpPr>
        <p:spPr>
          <a:xfrm>
            <a:off x="9189720" y="1984248"/>
            <a:ext cx="1097280" cy="274320"/>
          </a:xfrm>
          <a:prstGeom prst="rect">
            <a:avLst/>
          </a:prstGeom>
          <a:noFill/>
          <a:ln/>
        </p:spPr>
        <p:txBody>
          <a:bodyPr wrap="square" lIns="0" tIns="0" rIns="0" bIns="0" rtlCol="0" anchor="ctr"/>
          <a:lstStyle/>
          <a:p>
            <a:pPr marL="0" indent="0" algn="r">
              <a:buNone/>
            </a:pPr>
            <a:r>
              <a:rPr lang="en-US" sz="1000" b="1" kern="0" spc="50">
                <a:solidFill>
                  <a:srgbClr val="6E7480"/>
                </a:solidFill>
                <a:latin typeface="Helvetica Neue Light" pitchFamily="34" charset="0"/>
                <a:ea typeface="Helvetica Neue Light" pitchFamily="34" charset="-122"/>
                <a:cs typeface="Helvetica Neue Light" pitchFamily="34" charset="-120"/>
              </a:rPr>
              <a:t>TOTAL AGREE</a:t>
            </a:r>
            <a:endParaRPr lang="en-US" sz="1000"/>
          </a:p>
        </p:txBody>
      </p:sp>
      <p:sp>
        <p:nvSpPr>
          <p:cNvPr id="9" name="Text 7"/>
          <p:cNvSpPr/>
          <p:nvPr/>
        </p:nvSpPr>
        <p:spPr>
          <a:xfrm>
            <a:off x="10378440" y="1984248"/>
            <a:ext cx="850392" cy="274320"/>
          </a:xfrm>
          <a:prstGeom prst="rect">
            <a:avLst/>
          </a:prstGeom>
          <a:noFill/>
          <a:ln/>
        </p:spPr>
        <p:txBody>
          <a:bodyPr wrap="square" lIns="0" tIns="0" rIns="0" bIns="0" rtlCol="0" anchor="ctr"/>
          <a:lstStyle/>
          <a:p>
            <a:pPr marL="0" indent="0" algn="r">
              <a:buNone/>
            </a:pPr>
            <a:r>
              <a:rPr lang="en-US" sz="1000" b="1" kern="0" spc="50">
                <a:solidFill>
                  <a:srgbClr val="A8AEB8"/>
                </a:solidFill>
                <a:latin typeface="Helvetica Neue Light" pitchFamily="34" charset="0"/>
                <a:ea typeface="Helvetica Neue Light" pitchFamily="34" charset="-122"/>
                <a:cs typeface="Helvetica Neue Light" pitchFamily="34" charset="-120"/>
              </a:rPr>
              <a:t>UNSURE</a:t>
            </a:r>
            <a:endParaRPr lang="en-US" sz="1000"/>
          </a:p>
        </p:txBody>
      </p:sp>
      <p:sp>
        <p:nvSpPr>
          <p:cNvPr id="10" name="Text 8"/>
          <p:cNvSpPr/>
          <p:nvPr/>
        </p:nvSpPr>
        <p:spPr>
          <a:xfrm>
            <a:off x="960120" y="2487168"/>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Says one thing and does another</a:t>
            </a:r>
            <a:endParaRPr lang="en-US" sz="1300"/>
          </a:p>
        </p:txBody>
      </p:sp>
      <p:sp>
        <p:nvSpPr>
          <p:cNvPr id="11" name="Shape 9"/>
          <p:cNvSpPr/>
          <p:nvPr/>
        </p:nvSpPr>
        <p:spPr>
          <a:xfrm>
            <a:off x="4892040" y="2487168"/>
            <a:ext cx="2765146" cy="29260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4892040" y="2487168"/>
            <a:ext cx="2765146"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72%</a:t>
            </a:r>
            <a:endParaRPr lang="en-US" sz="1100"/>
          </a:p>
        </p:txBody>
      </p:sp>
      <p:sp>
        <p:nvSpPr>
          <p:cNvPr id="13" name="Shape 11"/>
          <p:cNvSpPr/>
          <p:nvPr/>
        </p:nvSpPr>
        <p:spPr>
          <a:xfrm>
            <a:off x="7657186" y="2487168"/>
            <a:ext cx="844906" cy="292608"/>
          </a:xfrm>
          <a:prstGeom prst="rect">
            <a:avLst/>
          </a:prstGeom>
          <a:solidFill>
            <a:srgbClr val="9FB6EE"/>
          </a:solidFill>
          <a:ln w="12700">
            <a:solidFill>
              <a:srgbClr val="9FB6EE"/>
            </a:solidFill>
            <a:prstDash val="solid"/>
          </a:ln>
        </p:spPr>
        <p:txBody>
          <a:bodyPr/>
          <a:lstStyle/>
          <a:p>
            <a:endParaRPr lang="en-AU"/>
          </a:p>
        </p:txBody>
      </p:sp>
      <p:sp>
        <p:nvSpPr>
          <p:cNvPr id="14" name="Text 12"/>
          <p:cNvSpPr/>
          <p:nvPr/>
        </p:nvSpPr>
        <p:spPr>
          <a:xfrm>
            <a:off x="7657186" y="2487168"/>
            <a:ext cx="844906"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22%</a:t>
            </a:r>
            <a:endParaRPr lang="en-US" sz="1100"/>
          </a:p>
        </p:txBody>
      </p:sp>
      <p:sp>
        <p:nvSpPr>
          <p:cNvPr id="15" name="Text 13"/>
          <p:cNvSpPr/>
          <p:nvPr/>
        </p:nvSpPr>
        <p:spPr>
          <a:xfrm>
            <a:off x="9189720" y="2487168"/>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94%</a:t>
            </a:r>
            <a:endParaRPr lang="en-US" sz="1350"/>
          </a:p>
        </p:txBody>
      </p:sp>
      <p:sp>
        <p:nvSpPr>
          <p:cNvPr id="16" name="Text 14"/>
          <p:cNvSpPr/>
          <p:nvPr/>
        </p:nvSpPr>
        <p:spPr>
          <a:xfrm>
            <a:off x="10378440" y="2487168"/>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2%</a:t>
            </a:r>
            <a:endParaRPr lang="en-US" sz="1250"/>
          </a:p>
        </p:txBody>
      </p:sp>
      <p:sp>
        <p:nvSpPr>
          <p:cNvPr id="17" name="Text 15"/>
          <p:cNvSpPr/>
          <p:nvPr/>
        </p:nvSpPr>
        <p:spPr>
          <a:xfrm>
            <a:off x="960120" y="2999232"/>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Is out of touch with ordinary people</a:t>
            </a:r>
            <a:endParaRPr lang="en-US" sz="1300"/>
          </a:p>
        </p:txBody>
      </p:sp>
      <p:sp>
        <p:nvSpPr>
          <p:cNvPr id="18" name="Shape 16"/>
          <p:cNvSpPr/>
          <p:nvPr/>
        </p:nvSpPr>
        <p:spPr>
          <a:xfrm>
            <a:off x="4892040" y="2999232"/>
            <a:ext cx="2688336" cy="292608"/>
          </a:xfrm>
          <a:prstGeom prst="rect">
            <a:avLst/>
          </a:prstGeom>
          <a:solidFill>
            <a:srgbClr val="2251FF"/>
          </a:solidFill>
          <a:ln w="12700">
            <a:solidFill>
              <a:srgbClr val="2251FF"/>
            </a:solidFill>
            <a:prstDash val="solid"/>
          </a:ln>
        </p:spPr>
        <p:txBody>
          <a:bodyPr/>
          <a:lstStyle/>
          <a:p>
            <a:endParaRPr lang="en-AU"/>
          </a:p>
        </p:txBody>
      </p:sp>
      <p:sp>
        <p:nvSpPr>
          <p:cNvPr id="19" name="Text 17"/>
          <p:cNvSpPr/>
          <p:nvPr/>
        </p:nvSpPr>
        <p:spPr>
          <a:xfrm>
            <a:off x="4892040" y="2999232"/>
            <a:ext cx="2688336"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70%</a:t>
            </a:r>
            <a:endParaRPr lang="en-US" sz="1100"/>
          </a:p>
        </p:txBody>
      </p:sp>
      <p:sp>
        <p:nvSpPr>
          <p:cNvPr id="20" name="Shape 18"/>
          <p:cNvSpPr/>
          <p:nvPr/>
        </p:nvSpPr>
        <p:spPr>
          <a:xfrm>
            <a:off x="7580376" y="2999232"/>
            <a:ext cx="691286" cy="292608"/>
          </a:xfrm>
          <a:prstGeom prst="rect">
            <a:avLst/>
          </a:prstGeom>
          <a:solidFill>
            <a:srgbClr val="9FB6EE"/>
          </a:solidFill>
          <a:ln w="12700">
            <a:solidFill>
              <a:srgbClr val="9FB6EE"/>
            </a:solidFill>
            <a:prstDash val="solid"/>
          </a:ln>
        </p:spPr>
        <p:txBody>
          <a:bodyPr/>
          <a:lstStyle/>
          <a:p>
            <a:endParaRPr lang="en-AU"/>
          </a:p>
        </p:txBody>
      </p:sp>
      <p:sp>
        <p:nvSpPr>
          <p:cNvPr id="21" name="Text 19"/>
          <p:cNvSpPr/>
          <p:nvPr/>
        </p:nvSpPr>
        <p:spPr>
          <a:xfrm>
            <a:off x="7580376" y="2999232"/>
            <a:ext cx="691286"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18%</a:t>
            </a:r>
            <a:endParaRPr lang="en-US" sz="1100"/>
          </a:p>
        </p:txBody>
      </p:sp>
      <p:sp>
        <p:nvSpPr>
          <p:cNvPr id="22" name="Text 20"/>
          <p:cNvSpPr/>
          <p:nvPr/>
        </p:nvSpPr>
        <p:spPr>
          <a:xfrm>
            <a:off x="9189720" y="2999232"/>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88%</a:t>
            </a:r>
            <a:endParaRPr lang="en-US" sz="1350"/>
          </a:p>
        </p:txBody>
      </p:sp>
      <p:sp>
        <p:nvSpPr>
          <p:cNvPr id="23" name="Text 21"/>
          <p:cNvSpPr/>
          <p:nvPr/>
        </p:nvSpPr>
        <p:spPr>
          <a:xfrm>
            <a:off x="10378440" y="2999232"/>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a:t>
            </a:r>
            <a:endParaRPr lang="en-US" sz="1250"/>
          </a:p>
        </p:txBody>
      </p:sp>
      <p:sp>
        <p:nvSpPr>
          <p:cNvPr id="24" name="Text 22"/>
          <p:cNvSpPr/>
          <p:nvPr/>
        </p:nvSpPr>
        <p:spPr>
          <a:xfrm>
            <a:off x="960120" y="3511296"/>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Is only in it for himself</a:t>
            </a:r>
            <a:endParaRPr lang="en-US" sz="1300"/>
          </a:p>
        </p:txBody>
      </p:sp>
      <p:sp>
        <p:nvSpPr>
          <p:cNvPr id="25" name="Shape 23"/>
          <p:cNvSpPr/>
          <p:nvPr/>
        </p:nvSpPr>
        <p:spPr>
          <a:xfrm>
            <a:off x="4892040" y="3511296"/>
            <a:ext cx="2265883" cy="292608"/>
          </a:xfrm>
          <a:prstGeom prst="rect">
            <a:avLst/>
          </a:prstGeom>
          <a:solidFill>
            <a:srgbClr val="2251FF"/>
          </a:solidFill>
          <a:ln w="12700">
            <a:solidFill>
              <a:srgbClr val="2251FF"/>
            </a:solidFill>
            <a:prstDash val="solid"/>
          </a:ln>
        </p:spPr>
        <p:txBody>
          <a:bodyPr/>
          <a:lstStyle/>
          <a:p>
            <a:endParaRPr lang="en-AU"/>
          </a:p>
        </p:txBody>
      </p:sp>
      <p:sp>
        <p:nvSpPr>
          <p:cNvPr id="26" name="Text 24"/>
          <p:cNvSpPr/>
          <p:nvPr/>
        </p:nvSpPr>
        <p:spPr>
          <a:xfrm>
            <a:off x="4892040" y="3511296"/>
            <a:ext cx="2265883"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59%</a:t>
            </a:r>
            <a:endParaRPr lang="en-US" sz="1100"/>
          </a:p>
        </p:txBody>
      </p:sp>
      <p:sp>
        <p:nvSpPr>
          <p:cNvPr id="27" name="Shape 25"/>
          <p:cNvSpPr/>
          <p:nvPr/>
        </p:nvSpPr>
        <p:spPr>
          <a:xfrm>
            <a:off x="7157923" y="3511296"/>
            <a:ext cx="998525" cy="292608"/>
          </a:xfrm>
          <a:prstGeom prst="rect">
            <a:avLst/>
          </a:prstGeom>
          <a:solidFill>
            <a:srgbClr val="9FB6EE"/>
          </a:solidFill>
          <a:ln w="12700">
            <a:solidFill>
              <a:srgbClr val="9FB6EE"/>
            </a:solidFill>
            <a:prstDash val="solid"/>
          </a:ln>
        </p:spPr>
        <p:txBody>
          <a:bodyPr/>
          <a:lstStyle/>
          <a:p>
            <a:endParaRPr lang="en-AU"/>
          </a:p>
        </p:txBody>
      </p:sp>
      <p:sp>
        <p:nvSpPr>
          <p:cNvPr id="28" name="Text 26"/>
          <p:cNvSpPr/>
          <p:nvPr/>
        </p:nvSpPr>
        <p:spPr>
          <a:xfrm>
            <a:off x="7157923" y="3511296"/>
            <a:ext cx="998525"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26%</a:t>
            </a:r>
            <a:endParaRPr lang="en-US" sz="1100"/>
          </a:p>
        </p:txBody>
      </p:sp>
      <p:sp>
        <p:nvSpPr>
          <p:cNvPr id="29" name="Text 27"/>
          <p:cNvSpPr/>
          <p:nvPr/>
        </p:nvSpPr>
        <p:spPr>
          <a:xfrm>
            <a:off x="9189720" y="3511296"/>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85%</a:t>
            </a:r>
            <a:endParaRPr lang="en-US" sz="1350"/>
          </a:p>
        </p:txBody>
      </p:sp>
      <p:sp>
        <p:nvSpPr>
          <p:cNvPr id="30" name="Text 28"/>
          <p:cNvSpPr/>
          <p:nvPr/>
        </p:nvSpPr>
        <p:spPr>
          <a:xfrm>
            <a:off x="10378440" y="3511296"/>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4%</a:t>
            </a:r>
            <a:endParaRPr lang="en-US" sz="1250"/>
          </a:p>
        </p:txBody>
      </p:sp>
      <p:sp>
        <p:nvSpPr>
          <p:cNvPr id="31" name="Text 29"/>
          <p:cNvSpPr/>
          <p:nvPr/>
        </p:nvSpPr>
        <p:spPr>
          <a:xfrm>
            <a:off x="960120" y="4023360"/>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Is implementing policies that ease the cost of living</a:t>
            </a:r>
            <a:endParaRPr lang="en-US" sz="1300"/>
          </a:p>
        </p:txBody>
      </p:sp>
      <p:sp>
        <p:nvSpPr>
          <p:cNvPr id="32" name="Shape 30"/>
          <p:cNvSpPr/>
          <p:nvPr/>
        </p:nvSpPr>
        <p:spPr>
          <a:xfrm>
            <a:off x="4892040" y="4023360"/>
            <a:ext cx="76810" cy="292608"/>
          </a:xfrm>
          <a:prstGeom prst="rect">
            <a:avLst/>
          </a:prstGeom>
          <a:solidFill>
            <a:srgbClr val="2251FF"/>
          </a:solidFill>
          <a:ln w="12700">
            <a:solidFill>
              <a:srgbClr val="2251FF"/>
            </a:solidFill>
            <a:prstDash val="solid"/>
          </a:ln>
        </p:spPr>
        <p:txBody>
          <a:bodyPr/>
          <a:lstStyle/>
          <a:p>
            <a:endParaRPr lang="en-AU"/>
          </a:p>
        </p:txBody>
      </p:sp>
      <p:sp>
        <p:nvSpPr>
          <p:cNvPr id="33" name="Text 31"/>
          <p:cNvSpPr/>
          <p:nvPr/>
        </p:nvSpPr>
        <p:spPr>
          <a:xfrm>
            <a:off x="4251960" y="4023360"/>
            <a:ext cx="548640" cy="292608"/>
          </a:xfrm>
          <a:prstGeom prst="rect">
            <a:avLst/>
          </a:prstGeom>
          <a:noFill/>
          <a:ln/>
        </p:spPr>
        <p:txBody>
          <a:bodyPr wrap="square" lIns="0" tIns="0" rIns="0" bIns="0" rtlCol="0" anchor="ctr"/>
          <a:lstStyle/>
          <a:p>
            <a:pPr marL="0" indent="0" algn="r">
              <a:buNone/>
            </a:pPr>
            <a:r>
              <a:rPr lang="en-US" sz="1100" b="1">
                <a:solidFill>
                  <a:srgbClr val="2251FF"/>
                </a:solidFill>
                <a:latin typeface="Helvetica Neue Light" pitchFamily="34" charset="0"/>
                <a:ea typeface="Helvetica Neue Light" pitchFamily="34" charset="-122"/>
                <a:cs typeface="Helvetica Neue Light" pitchFamily="34" charset="-120"/>
              </a:rPr>
              <a:t>2%</a:t>
            </a:r>
            <a:endParaRPr lang="en-US" sz="1100"/>
          </a:p>
        </p:txBody>
      </p:sp>
      <p:sp>
        <p:nvSpPr>
          <p:cNvPr id="34" name="Shape 32"/>
          <p:cNvSpPr/>
          <p:nvPr/>
        </p:nvSpPr>
        <p:spPr>
          <a:xfrm>
            <a:off x="4968850" y="4023360"/>
            <a:ext cx="268834" cy="292608"/>
          </a:xfrm>
          <a:prstGeom prst="rect">
            <a:avLst/>
          </a:prstGeom>
          <a:solidFill>
            <a:srgbClr val="9FB6EE"/>
          </a:solidFill>
          <a:ln w="12700">
            <a:solidFill>
              <a:srgbClr val="9FB6EE"/>
            </a:solidFill>
            <a:prstDash val="solid"/>
          </a:ln>
        </p:spPr>
        <p:txBody>
          <a:bodyPr/>
          <a:lstStyle/>
          <a:p>
            <a:endParaRPr lang="en-AU"/>
          </a:p>
        </p:txBody>
      </p:sp>
      <p:sp>
        <p:nvSpPr>
          <p:cNvPr id="35" name="Text 33"/>
          <p:cNvSpPr/>
          <p:nvPr/>
        </p:nvSpPr>
        <p:spPr>
          <a:xfrm>
            <a:off x="4968850" y="4023360"/>
            <a:ext cx="268834"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7%</a:t>
            </a:r>
            <a:endParaRPr lang="en-US" sz="1100"/>
          </a:p>
        </p:txBody>
      </p:sp>
      <p:sp>
        <p:nvSpPr>
          <p:cNvPr id="36" name="Text 34"/>
          <p:cNvSpPr/>
          <p:nvPr/>
        </p:nvSpPr>
        <p:spPr>
          <a:xfrm>
            <a:off x="9189720" y="4023360"/>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9%</a:t>
            </a:r>
            <a:endParaRPr lang="en-US" sz="1350"/>
          </a:p>
        </p:txBody>
      </p:sp>
      <p:sp>
        <p:nvSpPr>
          <p:cNvPr id="37" name="Text 35"/>
          <p:cNvSpPr/>
          <p:nvPr/>
        </p:nvSpPr>
        <p:spPr>
          <a:xfrm>
            <a:off x="10378440" y="4023360"/>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2%</a:t>
            </a:r>
            <a:endParaRPr lang="en-US" sz="1250"/>
          </a:p>
        </p:txBody>
      </p:sp>
      <p:sp>
        <p:nvSpPr>
          <p:cNvPr id="38" name="Text 36"/>
          <p:cNvSpPr/>
          <p:nvPr/>
        </p:nvSpPr>
        <p:spPr>
          <a:xfrm>
            <a:off x="960120" y="4535424"/>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Is a strong leader</a:t>
            </a:r>
            <a:endParaRPr lang="en-US" sz="1300"/>
          </a:p>
        </p:txBody>
      </p:sp>
      <p:sp>
        <p:nvSpPr>
          <p:cNvPr id="39" name="Shape 37"/>
          <p:cNvSpPr/>
          <p:nvPr/>
        </p:nvSpPr>
        <p:spPr>
          <a:xfrm>
            <a:off x="4892040" y="4535424"/>
            <a:ext cx="27432" cy="292608"/>
          </a:xfrm>
          <a:prstGeom prst="rect">
            <a:avLst/>
          </a:prstGeom>
          <a:solidFill>
            <a:srgbClr val="2251FF"/>
          </a:solidFill>
          <a:ln w="12700">
            <a:solidFill>
              <a:srgbClr val="2251FF"/>
            </a:solidFill>
            <a:prstDash val="solid"/>
          </a:ln>
        </p:spPr>
        <p:txBody>
          <a:bodyPr/>
          <a:lstStyle/>
          <a:p>
            <a:endParaRPr lang="en-AU"/>
          </a:p>
        </p:txBody>
      </p:sp>
      <p:sp>
        <p:nvSpPr>
          <p:cNvPr id="40" name="Text 38"/>
          <p:cNvSpPr/>
          <p:nvPr/>
        </p:nvSpPr>
        <p:spPr>
          <a:xfrm>
            <a:off x="4251960" y="4535424"/>
            <a:ext cx="548640" cy="292608"/>
          </a:xfrm>
          <a:prstGeom prst="rect">
            <a:avLst/>
          </a:prstGeom>
          <a:noFill/>
          <a:ln/>
        </p:spPr>
        <p:txBody>
          <a:bodyPr wrap="square" lIns="0" tIns="0" rIns="0" bIns="0" rtlCol="0" anchor="ctr"/>
          <a:lstStyle/>
          <a:p>
            <a:pPr marL="0" indent="0" algn="r">
              <a:buNone/>
            </a:pPr>
            <a:r>
              <a:rPr lang="en-US" sz="1100" b="1">
                <a:solidFill>
                  <a:srgbClr val="2251FF"/>
                </a:solidFill>
                <a:latin typeface="Helvetica Neue Light" pitchFamily="34" charset="0"/>
                <a:ea typeface="Helvetica Neue Light" pitchFamily="34" charset="-122"/>
                <a:cs typeface="Helvetica Neue Light" pitchFamily="34" charset="-120"/>
              </a:rPr>
              <a:t>0%</a:t>
            </a:r>
            <a:endParaRPr lang="en-US" sz="1100"/>
          </a:p>
        </p:txBody>
      </p:sp>
      <p:sp>
        <p:nvSpPr>
          <p:cNvPr id="41" name="Shape 39"/>
          <p:cNvSpPr/>
          <p:nvPr/>
        </p:nvSpPr>
        <p:spPr>
          <a:xfrm>
            <a:off x="4892040" y="4535424"/>
            <a:ext cx="192024" cy="292608"/>
          </a:xfrm>
          <a:prstGeom prst="rect">
            <a:avLst/>
          </a:prstGeom>
          <a:solidFill>
            <a:srgbClr val="9FB6EE"/>
          </a:solidFill>
          <a:ln w="12700">
            <a:solidFill>
              <a:srgbClr val="9FB6EE"/>
            </a:solidFill>
            <a:prstDash val="solid"/>
          </a:ln>
        </p:spPr>
        <p:txBody>
          <a:bodyPr/>
          <a:lstStyle/>
          <a:p>
            <a:endParaRPr lang="en-AU"/>
          </a:p>
        </p:txBody>
      </p:sp>
      <p:sp>
        <p:nvSpPr>
          <p:cNvPr id="42" name="Text 40"/>
          <p:cNvSpPr/>
          <p:nvPr/>
        </p:nvSpPr>
        <p:spPr>
          <a:xfrm>
            <a:off x="5175504" y="4535424"/>
            <a:ext cx="548640" cy="292608"/>
          </a:xfrm>
          <a:prstGeom prst="rect">
            <a:avLst/>
          </a:prstGeom>
          <a:noFill/>
          <a:ln/>
        </p:spPr>
        <p:txBody>
          <a:bodyPr wrap="square" lIns="0" tIns="0" rIns="0" bIns="0" rtlCol="0" anchor="ctr"/>
          <a:lstStyle/>
          <a:p>
            <a:pPr marL="0" indent="0">
              <a:buNone/>
            </a:pPr>
            <a:r>
              <a:rPr lang="en-US" sz="1100" b="1">
                <a:solidFill>
                  <a:srgbClr val="5A7BD0"/>
                </a:solidFill>
                <a:latin typeface="Helvetica Neue Light" pitchFamily="34" charset="0"/>
                <a:ea typeface="Helvetica Neue Light" pitchFamily="34" charset="-122"/>
                <a:cs typeface="Helvetica Neue Light" pitchFamily="34" charset="-120"/>
              </a:rPr>
              <a:t>5%</a:t>
            </a:r>
            <a:endParaRPr lang="en-US" sz="1100"/>
          </a:p>
        </p:txBody>
      </p:sp>
      <p:sp>
        <p:nvSpPr>
          <p:cNvPr id="43" name="Text 41"/>
          <p:cNvSpPr/>
          <p:nvPr/>
        </p:nvSpPr>
        <p:spPr>
          <a:xfrm>
            <a:off x="9189720" y="4535424"/>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6%</a:t>
            </a:r>
            <a:endParaRPr lang="en-US" sz="1350"/>
          </a:p>
        </p:txBody>
      </p:sp>
      <p:sp>
        <p:nvSpPr>
          <p:cNvPr id="44" name="Text 42"/>
          <p:cNvSpPr/>
          <p:nvPr/>
        </p:nvSpPr>
        <p:spPr>
          <a:xfrm>
            <a:off x="10378440" y="4535424"/>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a:t>
            </a:r>
            <a:endParaRPr lang="en-US" sz="1250"/>
          </a:p>
        </p:txBody>
      </p:sp>
      <p:sp>
        <p:nvSpPr>
          <p:cNvPr id="45" name="Text 43"/>
          <p:cNvSpPr/>
          <p:nvPr/>
        </p:nvSpPr>
        <p:spPr>
          <a:xfrm>
            <a:off x="960120" y="5047488"/>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Has the ideas and policies for the future</a:t>
            </a:r>
            <a:endParaRPr lang="en-US" sz="1300"/>
          </a:p>
        </p:txBody>
      </p:sp>
      <p:sp>
        <p:nvSpPr>
          <p:cNvPr id="46" name="Shape 44"/>
          <p:cNvSpPr/>
          <p:nvPr/>
        </p:nvSpPr>
        <p:spPr>
          <a:xfrm>
            <a:off x="4892040" y="5047488"/>
            <a:ext cx="38405" cy="292608"/>
          </a:xfrm>
          <a:prstGeom prst="rect">
            <a:avLst/>
          </a:prstGeom>
          <a:solidFill>
            <a:srgbClr val="2251FF"/>
          </a:solidFill>
          <a:ln w="12700">
            <a:solidFill>
              <a:srgbClr val="2251FF"/>
            </a:solidFill>
            <a:prstDash val="solid"/>
          </a:ln>
        </p:spPr>
        <p:txBody>
          <a:bodyPr/>
          <a:lstStyle/>
          <a:p>
            <a:endParaRPr lang="en-AU"/>
          </a:p>
        </p:txBody>
      </p:sp>
      <p:sp>
        <p:nvSpPr>
          <p:cNvPr id="47" name="Text 45"/>
          <p:cNvSpPr/>
          <p:nvPr/>
        </p:nvSpPr>
        <p:spPr>
          <a:xfrm>
            <a:off x="4251960" y="5047488"/>
            <a:ext cx="548640" cy="292608"/>
          </a:xfrm>
          <a:prstGeom prst="rect">
            <a:avLst/>
          </a:prstGeom>
          <a:noFill/>
          <a:ln/>
        </p:spPr>
        <p:txBody>
          <a:bodyPr wrap="square" lIns="0" tIns="0" rIns="0" bIns="0" rtlCol="0" anchor="ctr"/>
          <a:lstStyle/>
          <a:p>
            <a:pPr marL="0" indent="0" algn="r">
              <a:buNone/>
            </a:pPr>
            <a:r>
              <a:rPr lang="en-US" sz="1100" b="1">
                <a:solidFill>
                  <a:srgbClr val="2251FF"/>
                </a:solidFill>
                <a:latin typeface="Helvetica Neue Light" pitchFamily="34" charset="0"/>
                <a:ea typeface="Helvetica Neue Light" pitchFamily="34" charset="-122"/>
                <a:cs typeface="Helvetica Neue Light" pitchFamily="34" charset="-120"/>
              </a:rPr>
              <a:t>1%</a:t>
            </a:r>
            <a:endParaRPr lang="en-US" sz="1100"/>
          </a:p>
        </p:txBody>
      </p:sp>
      <p:sp>
        <p:nvSpPr>
          <p:cNvPr id="48" name="Shape 46"/>
          <p:cNvSpPr/>
          <p:nvPr/>
        </p:nvSpPr>
        <p:spPr>
          <a:xfrm>
            <a:off x="4930445" y="5047488"/>
            <a:ext cx="153619" cy="292608"/>
          </a:xfrm>
          <a:prstGeom prst="rect">
            <a:avLst/>
          </a:prstGeom>
          <a:solidFill>
            <a:srgbClr val="9FB6EE"/>
          </a:solidFill>
          <a:ln w="12700">
            <a:solidFill>
              <a:srgbClr val="9FB6EE"/>
            </a:solidFill>
            <a:prstDash val="solid"/>
          </a:ln>
        </p:spPr>
        <p:txBody>
          <a:bodyPr/>
          <a:lstStyle/>
          <a:p>
            <a:endParaRPr lang="en-AU"/>
          </a:p>
        </p:txBody>
      </p:sp>
      <p:sp>
        <p:nvSpPr>
          <p:cNvPr id="49" name="Text 47"/>
          <p:cNvSpPr/>
          <p:nvPr/>
        </p:nvSpPr>
        <p:spPr>
          <a:xfrm>
            <a:off x="5175504" y="5047488"/>
            <a:ext cx="548640" cy="292608"/>
          </a:xfrm>
          <a:prstGeom prst="rect">
            <a:avLst/>
          </a:prstGeom>
          <a:noFill/>
          <a:ln/>
        </p:spPr>
        <p:txBody>
          <a:bodyPr wrap="square" lIns="0" tIns="0" rIns="0" bIns="0" rtlCol="0" anchor="ctr"/>
          <a:lstStyle/>
          <a:p>
            <a:pPr marL="0" indent="0">
              <a:buNone/>
            </a:pPr>
            <a:r>
              <a:rPr lang="en-US" sz="1100" b="1">
                <a:solidFill>
                  <a:srgbClr val="5A7BD0"/>
                </a:solidFill>
                <a:latin typeface="Helvetica Neue Light" pitchFamily="34" charset="0"/>
                <a:ea typeface="Helvetica Neue Light" pitchFamily="34" charset="-122"/>
                <a:cs typeface="Helvetica Neue Light" pitchFamily="34" charset="-120"/>
              </a:rPr>
              <a:t>4%</a:t>
            </a:r>
            <a:endParaRPr lang="en-US" sz="1100"/>
          </a:p>
        </p:txBody>
      </p:sp>
      <p:sp>
        <p:nvSpPr>
          <p:cNvPr id="50" name="Text 48"/>
          <p:cNvSpPr/>
          <p:nvPr/>
        </p:nvSpPr>
        <p:spPr>
          <a:xfrm>
            <a:off x="9189720" y="5047488"/>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5%</a:t>
            </a:r>
            <a:endParaRPr lang="en-US" sz="1350"/>
          </a:p>
        </p:txBody>
      </p:sp>
      <p:sp>
        <p:nvSpPr>
          <p:cNvPr id="51" name="Text 49"/>
          <p:cNvSpPr/>
          <p:nvPr/>
        </p:nvSpPr>
        <p:spPr>
          <a:xfrm>
            <a:off x="10378440" y="5047488"/>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3%</a:t>
            </a:r>
            <a:endParaRPr lang="en-US" sz="1250"/>
          </a:p>
        </p:txBody>
      </p:sp>
      <p:sp>
        <p:nvSpPr>
          <p:cNvPr id="52" name="Text 50"/>
          <p:cNvSpPr/>
          <p:nvPr/>
        </p:nvSpPr>
        <p:spPr>
          <a:xfrm>
            <a:off x="960120" y="5532120"/>
            <a:ext cx="10268712" cy="457200"/>
          </a:xfrm>
          <a:prstGeom prst="rect">
            <a:avLst/>
          </a:prstGeom>
          <a:noFill/>
          <a:ln/>
        </p:spPr>
        <p:txBody>
          <a:bodyPr wrap="square" lIns="0" tIns="0" rIns="0" bIns="0" rtlCol="0" anchor="t"/>
          <a:lstStyle/>
          <a:p>
            <a:pPr marL="0" indent="0">
              <a:lnSpc>
                <a:spcPct val="125000"/>
              </a:lnSpc>
              <a:buNone/>
            </a:pPr>
            <a:endParaRPr lang="en-US" sz="1150"/>
          </a:p>
        </p:txBody>
      </p:sp>
      <p:sp>
        <p:nvSpPr>
          <p:cNvPr id="54" name="Text 52"/>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55" name="Text 53"/>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42</a:t>
            </a:r>
            <a:endParaRPr lang="en-US" sz="950"/>
          </a:p>
        </p:txBody>
      </p:sp>
    </p:spTree>
    <p:extLst>
      <p:ext uri="{BB962C8B-B14F-4D97-AF65-F5344CB8AC3E}">
        <p14:creationId xmlns:p14="http://schemas.microsoft.com/office/powerpoint/2010/main" val="36863161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r>
              <a:rPr lang="en-US" sz="2500">
                <a:solidFill>
                  <a:srgbClr val="1A1A1A"/>
                </a:solidFill>
                <a:latin typeface="Avenir" pitchFamily="34" charset="0"/>
                <a:ea typeface="Avenir" pitchFamily="34" charset="-122"/>
                <a:cs typeface="Avenir" pitchFamily="34" charset="-120"/>
              </a:rPr>
              <a:t>What Labor needs to do to attract One Nation voters. </a:t>
            </a:r>
            <a:endParaRPr lang="en-US" sz="2400"/>
          </a:p>
        </p:txBody>
      </p:sp>
      <p:sp>
        <p:nvSpPr>
          <p:cNvPr id="3" name="Text 1"/>
          <p:cNvSpPr/>
          <p:nvPr/>
        </p:nvSpPr>
        <p:spPr>
          <a:xfrm>
            <a:off x="960120" y="1097280"/>
            <a:ext cx="1078992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What policies would Labor need to introduce to get you interested in voting for them? If nothing would, please say so.   (Answered in their own words.)</a:t>
            </a:r>
            <a:endParaRPr lang="en-US" sz="1250"/>
          </a:p>
        </p:txBody>
      </p:sp>
      <p:sp>
        <p:nvSpPr>
          <p:cNvPr id="4" name="Text 2"/>
          <p:cNvSpPr/>
          <p:nvPr/>
        </p:nvSpPr>
        <p:spPr>
          <a:xfrm>
            <a:off x="960120" y="1965960"/>
            <a:ext cx="3291840" cy="1143000"/>
          </a:xfrm>
          <a:prstGeom prst="rect">
            <a:avLst/>
          </a:prstGeom>
          <a:noFill/>
          <a:ln/>
        </p:spPr>
        <p:txBody>
          <a:bodyPr wrap="square" lIns="0" tIns="0" rIns="0" bIns="0" rtlCol="0" anchor="ctr"/>
          <a:lstStyle/>
          <a:p>
            <a:pPr marL="0" indent="0">
              <a:buNone/>
            </a:pPr>
            <a:r>
              <a:rPr lang="en-US" sz="7800">
                <a:solidFill>
                  <a:srgbClr val="2251FF"/>
                </a:solidFill>
                <a:latin typeface="Avenir" pitchFamily="34" charset="0"/>
                <a:ea typeface="Avenir" pitchFamily="34" charset="-122"/>
                <a:cs typeface="Avenir" pitchFamily="34" charset="-120"/>
              </a:rPr>
              <a:t>65%</a:t>
            </a:r>
            <a:endParaRPr lang="en-US" sz="7800"/>
          </a:p>
        </p:txBody>
      </p:sp>
      <p:sp>
        <p:nvSpPr>
          <p:cNvPr id="5" name="Text 3"/>
          <p:cNvSpPr/>
          <p:nvPr/>
        </p:nvSpPr>
        <p:spPr>
          <a:xfrm>
            <a:off x="960120" y="3200400"/>
            <a:ext cx="35661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named something Labor could do to interest them</a:t>
            </a:r>
            <a:endParaRPr lang="en-US" sz="1500"/>
          </a:p>
        </p:txBody>
      </p:sp>
      <p:sp>
        <p:nvSpPr>
          <p:cNvPr id="6" name="Text 4"/>
          <p:cNvSpPr/>
          <p:nvPr/>
        </p:nvSpPr>
        <p:spPr>
          <a:xfrm>
            <a:off x="960120" y="4114800"/>
            <a:ext cx="3566160" cy="1005840"/>
          </a:xfrm>
          <a:prstGeom prst="rect">
            <a:avLst/>
          </a:prstGeom>
          <a:noFill/>
          <a:ln/>
        </p:spPr>
        <p:txBody>
          <a:bodyPr wrap="square" lIns="0" tIns="0" rIns="0" bIns="0" rtlCol="0" anchor="t"/>
          <a:lstStyle/>
          <a:p>
            <a:pPr marL="0" indent="0">
              <a:lnSpc>
                <a:spcPct val="130000"/>
              </a:lnSpc>
              <a:buNone/>
            </a:pPr>
            <a:r>
              <a:rPr lang="en-US" sz="1250">
                <a:solidFill>
                  <a:srgbClr val="6E7480"/>
                </a:solidFill>
                <a:latin typeface="Helvetica Neue Light" pitchFamily="34" charset="0"/>
                <a:ea typeface="Helvetica Neue Light" pitchFamily="34" charset="-122"/>
                <a:cs typeface="Helvetica Neue Light" pitchFamily="34" charset="-120"/>
              </a:rPr>
              <a:t>The other 34% say nothing would — the door is shut. But for two voters in three it is not, and what they ask for is a short and specific list.</a:t>
            </a:r>
            <a:endParaRPr lang="en-US" sz="1250"/>
          </a:p>
        </p:txBody>
      </p:sp>
      <p:sp>
        <p:nvSpPr>
          <p:cNvPr id="7" name="Text 5"/>
          <p:cNvSpPr/>
          <p:nvPr/>
        </p:nvSpPr>
        <p:spPr>
          <a:xfrm>
            <a:off x="5486400" y="1965960"/>
            <a:ext cx="5029200" cy="256032"/>
          </a:xfrm>
          <a:prstGeom prst="rect">
            <a:avLst/>
          </a:prstGeom>
          <a:noFill/>
          <a:ln/>
        </p:spPr>
        <p:txBody>
          <a:bodyPr wrap="square" lIns="0" tIns="0" rIns="0" bIns="0" rtlCol="0" anchor="ctr"/>
          <a:lstStyle/>
          <a:p>
            <a:pPr marL="0" indent="0">
              <a:buNone/>
            </a:pPr>
            <a:r>
              <a:rPr lang="en-US" sz="1050" b="1" kern="0" spc="80">
                <a:solidFill>
                  <a:srgbClr val="6E7480"/>
                </a:solidFill>
                <a:latin typeface="Helvetica Neue Light" pitchFamily="34" charset="0"/>
                <a:ea typeface="Helvetica Neue Light" pitchFamily="34" charset="-122"/>
                <a:cs typeface="Helvetica Neue Light" pitchFamily="34" charset="-120"/>
              </a:rPr>
              <a:t>WHAT THEY ASK FOR</a:t>
            </a:r>
            <a:endParaRPr lang="en-US" sz="1050"/>
          </a:p>
        </p:txBody>
      </p:sp>
      <p:sp>
        <p:nvSpPr>
          <p:cNvPr id="8" name="Text 6"/>
          <p:cNvSpPr/>
          <p:nvPr/>
        </p:nvSpPr>
        <p:spPr>
          <a:xfrm>
            <a:off x="5486400" y="2212848"/>
            <a:ext cx="5029200" cy="256032"/>
          </a:xfrm>
          <a:prstGeom prst="rect">
            <a:avLst/>
          </a:prstGeom>
          <a:noFill/>
          <a:ln/>
        </p:spPr>
        <p:txBody>
          <a:bodyPr wrap="square" lIns="0" tIns="0" rIns="0" bIns="0" rtlCol="0" anchor="ctr"/>
          <a:lstStyle/>
          <a:p>
            <a:pPr marL="0" indent="0">
              <a:buNone/>
            </a:pPr>
            <a:r>
              <a:rPr lang="en-US" sz="1100">
                <a:solidFill>
                  <a:srgbClr val="A8AEB8"/>
                </a:solidFill>
                <a:latin typeface="Helvetica Neue Light" pitchFamily="34" charset="0"/>
                <a:ea typeface="Helvetica Neue Light" pitchFamily="34" charset="-122"/>
                <a:cs typeface="Helvetica Neue Light" pitchFamily="34" charset="-120"/>
              </a:rPr>
              <a:t>Share of those who named a policy</a:t>
            </a:r>
            <a:endParaRPr lang="en-US" sz="1100"/>
          </a:p>
        </p:txBody>
      </p:sp>
      <p:sp>
        <p:nvSpPr>
          <p:cNvPr id="9" name="Text 7"/>
          <p:cNvSpPr/>
          <p:nvPr/>
        </p:nvSpPr>
        <p:spPr>
          <a:xfrm>
            <a:off x="5486400" y="2651760"/>
            <a:ext cx="265176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Cut immigration</a:t>
            </a:r>
            <a:endParaRPr lang="en-US" sz="1350"/>
          </a:p>
        </p:txBody>
      </p:sp>
      <p:sp>
        <p:nvSpPr>
          <p:cNvPr id="10" name="Shape 8"/>
          <p:cNvSpPr/>
          <p:nvPr/>
        </p:nvSpPr>
        <p:spPr>
          <a:xfrm>
            <a:off x="8229600" y="2688336"/>
            <a:ext cx="2468880" cy="237744"/>
          </a:xfrm>
          <a:prstGeom prst="rect">
            <a:avLst/>
          </a:prstGeom>
          <a:solidFill>
            <a:srgbClr val="2251FF"/>
          </a:solidFill>
          <a:ln w="12700">
            <a:solidFill>
              <a:srgbClr val="2251FF"/>
            </a:solidFill>
            <a:prstDash val="solid"/>
          </a:ln>
        </p:spPr>
        <p:txBody>
          <a:bodyPr/>
          <a:lstStyle/>
          <a:p>
            <a:endParaRPr lang="en-AU"/>
          </a:p>
        </p:txBody>
      </p:sp>
      <p:sp>
        <p:nvSpPr>
          <p:cNvPr id="11" name="Text 9"/>
          <p:cNvSpPr/>
          <p:nvPr/>
        </p:nvSpPr>
        <p:spPr>
          <a:xfrm>
            <a:off x="10817352" y="2651760"/>
            <a:ext cx="73152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30%</a:t>
            </a:r>
            <a:endParaRPr lang="en-US" sz="1350"/>
          </a:p>
        </p:txBody>
      </p:sp>
      <p:sp>
        <p:nvSpPr>
          <p:cNvPr id="12" name="Text 10"/>
          <p:cNvSpPr/>
          <p:nvPr/>
        </p:nvSpPr>
        <p:spPr>
          <a:xfrm>
            <a:off x="5486400" y="315468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Cost of living relief</a:t>
            </a:r>
            <a:endParaRPr lang="en-US" sz="1350"/>
          </a:p>
        </p:txBody>
      </p:sp>
      <p:sp>
        <p:nvSpPr>
          <p:cNvPr id="13" name="Shape 11"/>
          <p:cNvSpPr/>
          <p:nvPr/>
        </p:nvSpPr>
        <p:spPr>
          <a:xfrm>
            <a:off x="8229600" y="3191256"/>
            <a:ext cx="1645920" cy="237744"/>
          </a:xfrm>
          <a:prstGeom prst="rect">
            <a:avLst/>
          </a:prstGeom>
          <a:solidFill>
            <a:srgbClr val="B9BFC9"/>
          </a:solidFill>
          <a:ln w="12700">
            <a:solidFill>
              <a:srgbClr val="B9BFC9"/>
            </a:solidFill>
            <a:prstDash val="solid"/>
          </a:ln>
        </p:spPr>
        <p:txBody>
          <a:bodyPr/>
          <a:lstStyle/>
          <a:p>
            <a:endParaRPr lang="en-AU"/>
          </a:p>
        </p:txBody>
      </p:sp>
      <p:sp>
        <p:nvSpPr>
          <p:cNvPr id="14" name="Text 12"/>
          <p:cNvSpPr/>
          <p:nvPr/>
        </p:nvSpPr>
        <p:spPr>
          <a:xfrm>
            <a:off x="9994392" y="3154680"/>
            <a:ext cx="73152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20%</a:t>
            </a:r>
            <a:endParaRPr lang="en-US" sz="1350"/>
          </a:p>
        </p:txBody>
      </p:sp>
      <p:sp>
        <p:nvSpPr>
          <p:cNvPr id="15" name="Text 13"/>
          <p:cNvSpPr/>
          <p:nvPr/>
        </p:nvSpPr>
        <p:spPr>
          <a:xfrm>
            <a:off x="5486400" y="365760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Cut taxes</a:t>
            </a:r>
            <a:endParaRPr lang="en-US" sz="1350"/>
          </a:p>
        </p:txBody>
      </p:sp>
      <p:sp>
        <p:nvSpPr>
          <p:cNvPr id="16" name="Shape 14"/>
          <p:cNvSpPr/>
          <p:nvPr/>
        </p:nvSpPr>
        <p:spPr>
          <a:xfrm>
            <a:off x="8229600" y="3694176"/>
            <a:ext cx="1316736" cy="237744"/>
          </a:xfrm>
          <a:prstGeom prst="rect">
            <a:avLst/>
          </a:prstGeom>
          <a:solidFill>
            <a:srgbClr val="B9BFC9"/>
          </a:solidFill>
          <a:ln w="12700">
            <a:solidFill>
              <a:srgbClr val="B9BFC9"/>
            </a:solidFill>
            <a:prstDash val="solid"/>
          </a:ln>
        </p:spPr>
        <p:txBody>
          <a:bodyPr/>
          <a:lstStyle/>
          <a:p>
            <a:endParaRPr lang="en-AU"/>
          </a:p>
        </p:txBody>
      </p:sp>
      <p:sp>
        <p:nvSpPr>
          <p:cNvPr id="17" name="Text 15"/>
          <p:cNvSpPr/>
          <p:nvPr/>
        </p:nvSpPr>
        <p:spPr>
          <a:xfrm>
            <a:off x="9665208" y="3657600"/>
            <a:ext cx="73152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16%</a:t>
            </a:r>
            <a:endParaRPr lang="en-US" sz="1350"/>
          </a:p>
        </p:txBody>
      </p:sp>
      <p:sp>
        <p:nvSpPr>
          <p:cNvPr id="18" name="Text 16"/>
          <p:cNvSpPr/>
          <p:nvPr/>
        </p:nvSpPr>
        <p:spPr>
          <a:xfrm>
            <a:off x="5486400" y="41605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Fix housing</a:t>
            </a:r>
            <a:endParaRPr lang="en-US" sz="1350"/>
          </a:p>
        </p:txBody>
      </p:sp>
      <p:sp>
        <p:nvSpPr>
          <p:cNvPr id="19" name="Shape 17"/>
          <p:cNvSpPr/>
          <p:nvPr/>
        </p:nvSpPr>
        <p:spPr>
          <a:xfrm>
            <a:off x="8229600" y="4197096"/>
            <a:ext cx="740664" cy="237744"/>
          </a:xfrm>
          <a:prstGeom prst="rect">
            <a:avLst/>
          </a:prstGeom>
          <a:solidFill>
            <a:srgbClr val="B9BFC9"/>
          </a:solidFill>
          <a:ln w="12700">
            <a:solidFill>
              <a:srgbClr val="B9BFC9"/>
            </a:solidFill>
            <a:prstDash val="solid"/>
          </a:ln>
        </p:spPr>
        <p:txBody>
          <a:bodyPr/>
          <a:lstStyle/>
          <a:p>
            <a:endParaRPr lang="en-AU"/>
          </a:p>
        </p:txBody>
      </p:sp>
      <p:sp>
        <p:nvSpPr>
          <p:cNvPr id="20" name="Text 18"/>
          <p:cNvSpPr/>
          <p:nvPr/>
        </p:nvSpPr>
        <p:spPr>
          <a:xfrm>
            <a:off x="9089136" y="4160520"/>
            <a:ext cx="73152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a:t>
            </a:r>
            <a:endParaRPr lang="en-US" sz="1350"/>
          </a:p>
        </p:txBody>
      </p:sp>
      <p:sp>
        <p:nvSpPr>
          <p:cNvPr id="21" name="Text 19"/>
          <p:cNvSpPr/>
          <p:nvPr/>
        </p:nvSpPr>
        <p:spPr>
          <a:xfrm>
            <a:off x="5486400" y="466344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Energy prices and net zero</a:t>
            </a:r>
            <a:endParaRPr lang="en-US" sz="1350"/>
          </a:p>
        </p:txBody>
      </p:sp>
      <p:sp>
        <p:nvSpPr>
          <p:cNvPr id="22" name="Shape 20"/>
          <p:cNvSpPr/>
          <p:nvPr/>
        </p:nvSpPr>
        <p:spPr>
          <a:xfrm>
            <a:off x="8229600" y="4700016"/>
            <a:ext cx="576072" cy="237744"/>
          </a:xfrm>
          <a:prstGeom prst="rect">
            <a:avLst/>
          </a:prstGeom>
          <a:solidFill>
            <a:srgbClr val="B9BFC9"/>
          </a:solidFill>
          <a:ln w="12700">
            <a:solidFill>
              <a:srgbClr val="B9BFC9"/>
            </a:solidFill>
            <a:prstDash val="solid"/>
          </a:ln>
        </p:spPr>
        <p:txBody>
          <a:bodyPr/>
          <a:lstStyle/>
          <a:p>
            <a:endParaRPr lang="en-AU"/>
          </a:p>
        </p:txBody>
      </p:sp>
      <p:sp>
        <p:nvSpPr>
          <p:cNvPr id="23" name="Text 21"/>
          <p:cNvSpPr/>
          <p:nvPr/>
        </p:nvSpPr>
        <p:spPr>
          <a:xfrm>
            <a:off x="8924544" y="4663440"/>
            <a:ext cx="73152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a:t>
            </a:r>
            <a:endParaRPr lang="en-US" sz="1350"/>
          </a:p>
        </p:txBody>
      </p:sp>
      <p:sp>
        <p:nvSpPr>
          <p:cNvPr id="24" name="Text 22"/>
          <p:cNvSpPr/>
          <p:nvPr/>
        </p:nvSpPr>
        <p:spPr>
          <a:xfrm>
            <a:off x="5486400" y="516636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Crime and law and order</a:t>
            </a:r>
            <a:endParaRPr lang="en-US" sz="1350"/>
          </a:p>
        </p:txBody>
      </p:sp>
      <p:sp>
        <p:nvSpPr>
          <p:cNvPr id="25" name="Shape 23"/>
          <p:cNvSpPr/>
          <p:nvPr/>
        </p:nvSpPr>
        <p:spPr>
          <a:xfrm>
            <a:off x="8229600" y="5202936"/>
            <a:ext cx="493776" cy="237744"/>
          </a:xfrm>
          <a:prstGeom prst="rect">
            <a:avLst/>
          </a:prstGeom>
          <a:solidFill>
            <a:srgbClr val="B9BFC9"/>
          </a:solidFill>
          <a:ln w="12700">
            <a:solidFill>
              <a:srgbClr val="B9BFC9"/>
            </a:solidFill>
            <a:prstDash val="solid"/>
          </a:ln>
        </p:spPr>
        <p:txBody>
          <a:bodyPr/>
          <a:lstStyle/>
          <a:p>
            <a:endParaRPr lang="en-AU"/>
          </a:p>
        </p:txBody>
      </p:sp>
      <p:sp>
        <p:nvSpPr>
          <p:cNvPr id="26" name="Text 24"/>
          <p:cNvSpPr/>
          <p:nvPr/>
        </p:nvSpPr>
        <p:spPr>
          <a:xfrm>
            <a:off x="8842248" y="5166360"/>
            <a:ext cx="731520" cy="31089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6%</a:t>
            </a:r>
            <a:endParaRPr lang="en-US" sz="1350"/>
          </a:p>
        </p:txBody>
      </p:sp>
      <p:sp>
        <p:nvSpPr>
          <p:cNvPr id="30" name="Text 28"/>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1" name="Text 29"/>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43</a:t>
            </a:r>
            <a:endParaRPr lang="en-US" sz="95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6</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The Liberals and Angus Taylor</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What One Nation voters make of the Opposition and its leader</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44</a:t>
            </a:r>
            <a:endParaRPr lang="en-US" sz="95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502920"/>
            <a:ext cx="10607040" cy="868680"/>
          </a:xfrm>
          <a:prstGeom prst="rect">
            <a:avLst/>
          </a:prstGeom>
          <a:noFill/>
          <a:ln/>
        </p:spPr>
        <p:txBody>
          <a:bodyPr wrap="square" lIns="0" tIns="0" rIns="0" bIns="0" rtlCol="0" anchor="t"/>
          <a:lstStyle/>
          <a:p>
            <a:pPr marL="0" indent="0">
              <a:buNone/>
            </a:pPr>
            <a:r>
              <a:rPr lang="en-US" sz="2600">
                <a:solidFill>
                  <a:srgbClr val="1A1A1A"/>
                </a:solidFill>
                <a:latin typeface="Avenir" pitchFamily="34" charset="0"/>
                <a:ea typeface="Avenir" pitchFamily="34" charset="-122"/>
                <a:cs typeface="Avenir" pitchFamily="34" charset="-120"/>
              </a:rPr>
              <a:t>Most know of Angus Taylor. But unimpressed</a:t>
            </a:r>
            <a:endParaRPr lang="en-US" sz="2600"/>
          </a:p>
        </p:txBody>
      </p:sp>
      <p:sp>
        <p:nvSpPr>
          <p:cNvPr id="3" name="Text 1"/>
          <p:cNvSpPr/>
          <p:nvPr/>
        </p:nvSpPr>
        <p:spPr>
          <a:xfrm>
            <a:off x="960120" y="1481328"/>
            <a:ext cx="10607040" cy="310896"/>
          </a:xfrm>
          <a:prstGeom prst="rect">
            <a:avLst/>
          </a:prstGeom>
          <a:noFill/>
          <a:ln/>
        </p:spPr>
        <p:txBody>
          <a:bodyPr wrap="square" lIns="0" tIns="0" rIns="0" bIns="0" rtlCol="0" anchor="ctr"/>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How much have you seen or heard of Angus Taylor, the Opposition Leader?   ·   How favourable or unfavourable is your opinion of him?</a:t>
            </a:r>
            <a:endParaRPr lang="en-US" sz="1250"/>
          </a:p>
        </p:txBody>
      </p:sp>
      <p:pic>
        <p:nvPicPr>
          <p:cNvPr id="4" name="Image 0" descr="/home/claude/at.png"/>
          <p:cNvPicPr>
            <a:picLocks noChangeAspect="1"/>
          </p:cNvPicPr>
          <p:nvPr/>
        </p:nvPicPr>
        <p:blipFill>
          <a:blip r:embed="rId3"/>
          <a:stretch>
            <a:fillRect/>
          </a:stretch>
        </p:blipFill>
        <p:spPr>
          <a:xfrm>
            <a:off x="960120" y="2084832"/>
            <a:ext cx="2331720" cy="2916936"/>
          </a:xfrm>
          <a:prstGeom prst="rect">
            <a:avLst/>
          </a:prstGeom>
        </p:spPr>
      </p:pic>
      <p:sp>
        <p:nvSpPr>
          <p:cNvPr id="5" name="Text 2"/>
          <p:cNvSpPr/>
          <p:nvPr/>
        </p:nvSpPr>
        <p:spPr>
          <a:xfrm>
            <a:off x="3931920" y="2084832"/>
            <a:ext cx="3566160" cy="274320"/>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How much they have seen or heard</a:t>
            </a:r>
            <a:endParaRPr lang="en-US" sz="1200"/>
          </a:p>
        </p:txBody>
      </p:sp>
      <p:sp>
        <p:nvSpPr>
          <p:cNvPr id="6" name="Text 3"/>
          <p:cNvSpPr/>
          <p:nvPr/>
        </p:nvSpPr>
        <p:spPr>
          <a:xfrm>
            <a:off x="3931920" y="2459736"/>
            <a:ext cx="1664208"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 lot</a:t>
            </a:r>
            <a:endParaRPr lang="en-US" sz="1250"/>
          </a:p>
        </p:txBody>
      </p:sp>
      <p:sp>
        <p:nvSpPr>
          <p:cNvPr id="7" name="Shape 4"/>
          <p:cNvSpPr/>
          <p:nvPr/>
        </p:nvSpPr>
        <p:spPr>
          <a:xfrm>
            <a:off x="5623560" y="2505456"/>
            <a:ext cx="166421" cy="219456"/>
          </a:xfrm>
          <a:prstGeom prst="rect">
            <a:avLst/>
          </a:prstGeom>
          <a:solidFill>
            <a:srgbClr val="2251FF"/>
          </a:solidFill>
          <a:ln w="12700">
            <a:solidFill>
              <a:srgbClr val="2251FF"/>
            </a:solidFill>
            <a:prstDash val="solid"/>
          </a:ln>
        </p:spPr>
        <p:txBody>
          <a:bodyPr/>
          <a:lstStyle/>
          <a:p>
            <a:endParaRPr lang="en-US"/>
          </a:p>
        </p:txBody>
      </p:sp>
      <p:sp>
        <p:nvSpPr>
          <p:cNvPr id="8" name="Text 5"/>
          <p:cNvSpPr/>
          <p:nvPr/>
        </p:nvSpPr>
        <p:spPr>
          <a:xfrm>
            <a:off x="5899709" y="245973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7%</a:t>
            </a:r>
            <a:endParaRPr lang="en-US" sz="1250"/>
          </a:p>
        </p:txBody>
      </p:sp>
      <p:sp>
        <p:nvSpPr>
          <p:cNvPr id="9" name="Text 6"/>
          <p:cNvSpPr/>
          <p:nvPr/>
        </p:nvSpPr>
        <p:spPr>
          <a:xfrm>
            <a:off x="3931920" y="2962656"/>
            <a:ext cx="1664208"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Some</a:t>
            </a:r>
            <a:endParaRPr lang="en-US" sz="1250"/>
          </a:p>
        </p:txBody>
      </p:sp>
      <p:sp>
        <p:nvSpPr>
          <p:cNvPr id="10" name="Shape 7"/>
          <p:cNvSpPr/>
          <p:nvPr/>
        </p:nvSpPr>
        <p:spPr>
          <a:xfrm>
            <a:off x="5623560" y="3008376"/>
            <a:ext cx="713232" cy="219456"/>
          </a:xfrm>
          <a:prstGeom prst="rect">
            <a:avLst/>
          </a:prstGeom>
          <a:solidFill>
            <a:srgbClr val="2251FF"/>
          </a:solidFill>
          <a:ln w="12700">
            <a:solidFill>
              <a:srgbClr val="2251FF"/>
            </a:solidFill>
            <a:prstDash val="solid"/>
          </a:ln>
        </p:spPr>
        <p:txBody>
          <a:bodyPr/>
          <a:lstStyle/>
          <a:p>
            <a:endParaRPr lang="en-US"/>
          </a:p>
        </p:txBody>
      </p:sp>
      <p:sp>
        <p:nvSpPr>
          <p:cNvPr id="11" name="Text 8"/>
          <p:cNvSpPr/>
          <p:nvPr/>
        </p:nvSpPr>
        <p:spPr>
          <a:xfrm>
            <a:off x="6446520" y="296265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30%</a:t>
            </a:r>
            <a:endParaRPr lang="en-US" sz="1250"/>
          </a:p>
        </p:txBody>
      </p:sp>
      <p:sp>
        <p:nvSpPr>
          <p:cNvPr id="12" name="Text 9"/>
          <p:cNvSpPr/>
          <p:nvPr/>
        </p:nvSpPr>
        <p:spPr>
          <a:xfrm>
            <a:off x="3931920" y="3465576"/>
            <a:ext cx="1664208"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 little</a:t>
            </a:r>
            <a:endParaRPr lang="en-US" sz="1250"/>
          </a:p>
        </p:txBody>
      </p:sp>
      <p:sp>
        <p:nvSpPr>
          <p:cNvPr id="13" name="Shape 10"/>
          <p:cNvSpPr/>
          <p:nvPr/>
        </p:nvSpPr>
        <p:spPr>
          <a:xfrm>
            <a:off x="5623560" y="3511296"/>
            <a:ext cx="950976" cy="219456"/>
          </a:xfrm>
          <a:prstGeom prst="rect">
            <a:avLst/>
          </a:prstGeom>
          <a:solidFill>
            <a:srgbClr val="2251FF"/>
          </a:solidFill>
          <a:ln w="12700">
            <a:solidFill>
              <a:srgbClr val="2251FF"/>
            </a:solidFill>
            <a:prstDash val="solid"/>
          </a:ln>
        </p:spPr>
        <p:txBody>
          <a:bodyPr/>
          <a:lstStyle/>
          <a:p>
            <a:endParaRPr lang="en-US"/>
          </a:p>
        </p:txBody>
      </p:sp>
      <p:sp>
        <p:nvSpPr>
          <p:cNvPr id="14" name="Text 11"/>
          <p:cNvSpPr/>
          <p:nvPr/>
        </p:nvSpPr>
        <p:spPr>
          <a:xfrm>
            <a:off x="6684264" y="346557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40%</a:t>
            </a:r>
            <a:endParaRPr lang="en-US" sz="1250"/>
          </a:p>
        </p:txBody>
      </p:sp>
      <p:sp>
        <p:nvSpPr>
          <p:cNvPr id="15" name="Text 12"/>
          <p:cNvSpPr/>
          <p:nvPr/>
        </p:nvSpPr>
        <p:spPr>
          <a:xfrm>
            <a:off x="3931920" y="3968496"/>
            <a:ext cx="1664208"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Nothing at all / unsure</a:t>
            </a:r>
            <a:endParaRPr lang="en-US" sz="1250"/>
          </a:p>
        </p:txBody>
      </p:sp>
      <p:sp>
        <p:nvSpPr>
          <p:cNvPr id="16" name="Shape 13"/>
          <p:cNvSpPr/>
          <p:nvPr/>
        </p:nvSpPr>
        <p:spPr>
          <a:xfrm>
            <a:off x="5623560" y="4014216"/>
            <a:ext cx="546811" cy="219456"/>
          </a:xfrm>
          <a:prstGeom prst="rect">
            <a:avLst/>
          </a:prstGeom>
          <a:solidFill>
            <a:srgbClr val="2251FF"/>
          </a:solidFill>
          <a:ln w="12700">
            <a:solidFill>
              <a:srgbClr val="2251FF"/>
            </a:solidFill>
            <a:prstDash val="solid"/>
          </a:ln>
        </p:spPr>
        <p:txBody>
          <a:bodyPr/>
          <a:lstStyle/>
          <a:p>
            <a:endParaRPr lang="en-US"/>
          </a:p>
        </p:txBody>
      </p:sp>
      <p:sp>
        <p:nvSpPr>
          <p:cNvPr id="17" name="Text 14"/>
          <p:cNvSpPr/>
          <p:nvPr/>
        </p:nvSpPr>
        <p:spPr>
          <a:xfrm>
            <a:off x="6280099" y="396849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23%</a:t>
            </a:r>
            <a:endParaRPr lang="en-US" sz="1250"/>
          </a:p>
        </p:txBody>
      </p:sp>
      <p:sp>
        <p:nvSpPr>
          <p:cNvPr id="18" name="Text 15"/>
          <p:cNvSpPr/>
          <p:nvPr/>
        </p:nvSpPr>
        <p:spPr>
          <a:xfrm>
            <a:off x="7818120" y="2084832"/>
            <a:ext cx="3566160" cy="274320"/>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Opinion of Angus Taylor</a:t>
            </a:r>
            <a:endParaRPr lang="en-US" sz="1200"/>
          </a:p>
        </p:txBody>
      </p:sp>
      <p:sp>
        <p:nvSpPr>
          <p:cNvPr id="19" name="Text 16"/>
          <p:cNvSpPr/>
          <p:nvPr/>
        </p:nvSpPr>
        <p:spPr>
          <a:xfrm>
            <a:off x="7818120" y="2459736"/>
            <a:ext cx="1664208"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Favourable</a:t>
            </a:r>
            <a:endParaRPr lang="en-US" sz="1250"/>
          </a:p>
        </p:txBody>
      </p:sp>
      <p:sp>
        <p:nvSpPr>
          <p:cNvPr id="20" name="Shape 17"/>
          <p:cNvSpPr/>
          <p:nvPr/>
        </p:nvSpPr>
        <p:spPr>
          <a:xfrm>
            <a:off x="9509760" y="2505456"/>
            <a:ext cx="760781" cy="219456"/>
          </a:xfrm>
          <a:prstGeom prst="rect">
            <a:avLst/>
          </a:prstGeom>
          <a:solidFill>
            <a:srgbClr val="2251FF"/>
          </a:solidFill>
          <a:ln w="12700">
            <a:solidFill>
              <a:srgbClr val="2251FF"/>
            </a:solidFill>
            <a:prstDash val="solid"/>
          </a:ln>
        </p:spPr>
        <p:txBody>
          <a:bodyPr/>
          <a:lstStyle/>
          <a:p>
            <a:endParaRPr lang="en-US"/>
          </a:p>
        </p:txBody>
      </p:sp>
      <p:sp>
        <p:nvSpPr>
          <p:cNvPr id="21" name="Text 18"/>
          <p:cNvSpPr/>
          <p:nvPr/>
        </p:nvSpPr>
        <p:spPr>
          <a:xfrm>
            <a:off x="10380269" y="245973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32%</a:t>
            </a:r>
            <a:endParaRPr lang="en-US" sz="1250"/>
          </a:p>
        </p:txBody>
      </p:sp>
      <p:sp>
        <p:nvSpPr>
          <p:cNvPr id="22" name="Text 19"/>
          <p:cNvSpPr/>
          <p:nvPr/>
        </p:nvSpPr>
        <p:spPr>
          <a:xfrm>
            <a:off x="7818120" y="2962656"/>
            <a:ext cx="1664208"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Unfavourable</a:t>
            </a:r>
            <a:endParaRPr lang="en-US" sz="1250"/>
          </a:p>
        </p:txBody>
      </p:sp>
      <p:sp>
        <p:nvSpPr>
          <p:cNvPr id="23" name="Shape 20"/>
          <p:cNvSpPr/>
          <p:nvPr/>
        </p:nvSpPr>
        <p:spPr>
          <a:xfrm>
            <a:off x="9509760" y="3008376"/>
            <a:ext cx="1236269" cy="219456"/>
          </a:xfrm>
          <a:prstGeom prst="rect">
            <a:avLst/>
          </a:prstGeom>
          <a:solidFill>
            <a:srgbClr val="2251FF"/>
          </a:solidFill>
          <a:ln w="12700">
            <a:solidFill>
              <a:srgbClr val="2251FF"/>
            </a:solidFill>
            <a:prstDash val="solid"/>
          </a:ln>
        </p:spPr>
        <p:txBody>
          <a:bodyPr/>
          <a:lstStyle/>
          <a:p>
            <a:endParaRPr lang="en-US"/>
          </a:p>
        </p:txBody>
      </p:sp>
      <p:sp>
        <p:nvSpPr>
          <p:cNvPr id="24" name="Text 21"/>
          <p:cNvSpPr/>
          <p:nvPr/>
        </p:nvSpPr>
        <p:spPr>
          <a:xfrm>
            <a:off x="10855757" y="2962656"/>
            <a:ext cx="685800" cy="310896"/>
          </a:xfrm>
          <a:prstGeom prst="rect">
            <a:avLst/>
          </a:prstGeom>
          <a:noFill/>
          <a:ln/>
        </p:spPr>
        <p:txBody>
          <a:bodyPr wrap="square" lIns="0" tIns="0" rIns="0" bIns="0" rtlCol="0" anchor="ctr"/>
          <a:lstStyle/>
          <a:p>
            <a:pPr marL="0" indent="0">
              <a:buNone/>
            </a:pPr>
            <a:r>
              <a:rPr lang="en-US" sz="1400" b="1">
                <a:solidFill>
                  <a:srgbClr val="2251FF"/>
                </a:solidFill>
                <a:latin typeface="Helvetica Neue Light" pitchFamily="34" charset="0"/>
                <a:ea typeface="Helvetica Neue Light" pitchFamily="34" charset="-122"/>
                <a:cs typeface="Helvetica Neue Light" pitchFamily="34" charset="-120"/>
              </a:rPr>
              <a:t>52%</a:t>
            </a:r>
            <a:endParaRPr lang="en-US" sz="1400"/>
          </a:p>
        </p:txBody>
      </p:sp>
      <p:sp>
        <p:nvSpPr>
          <p:cNvPr id="25" name="Text 22"/>
          <p:cNvSpPr/>
          <p:nvPr/>
        </p:nvSpPr>
        <p:spPr>
          <a:xfrm>
            <a:off x="7818120" y="3465576"/>
            <a:ext cx="1664208"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No view / never heard</a:t>
            </a:r>
            <a:endParaRPr lang="en-US" sz="1250"/>
          </a:p>
        </p:txBody>
      </p:sp>
      <p:sp>
        <p:nvSpPr>
          <p:cNvPr id="26" name="Shape 23"/>
          <p:cNvSpPr/>
          <p:nvPr/>
        </p:nvSpPr>
        <p:spPr>
          <a:xfrm>
            <a:off x="9509760" y="3511296"/>
            <a:ext cx="380390" cy="219456"/>
          </a:xfrm>
          <a:prstGeom prst="rect">
            <a:avLst/>
          </a:prstGeom>
          <a:solidFill>
            <a:srgbClr val="2251FF"/>
          </a:solidFill>
          <a:ln w="12700">
            <a:solidFill>
              <a:srgbClr val="2251FF"/>
            </a:solidFill>
            <a:prstDash val="solid"/>
          </a:ln>
        </p:spPr>
        <p:txBody>
          <a:bodyPr/>
          <a:lstStyle/>
          <a:p>
            <a:endParaRPr lang="en-US"/>
          </a:p>
        </p:txBody>
      </p:sp>
      <p:sp>
        <p:nvSpPr>
          <p:cNvPr id="27" name="Text 24"/>
          <p:cNvSpPr/>
          <p:nvPr/>
        </p:nvSpPr>
        <p:spPr>
          <a:xfrm>
            <a:off x="9999878" y="3465576"/>
            <a:ext cx="685800" cy="31089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16%</a:t>
            </a:r>
            <a:endParaRPr lang="en-US" sz="1250"/>
          </a:p>
        </p:txBody>
      </p:sp>
      <p:sp>
        <p:nvSpPr>
          <p:cNvPr id="28" name="Text 25"/>
          <p:cNvSpPr/>
          <p:nvPr/>
        </p:nvSpPr>
        <p:spPr>
          <a:xfrm>
            <a:off x="3931920" y="4617720"/>
            <a:ext cx="7452360" cy="457200"/>
          </a:xfrm>
          <a:prstGeom prst="rect">
            <a:avLst/>
          </a:prstGeom>
          <a:noFill/>
          <a:ln/>
        </p:spPr>
        <p:txBody>
          <a:bodyPr wrap="square" lIns="0" tIns="0" rIns="0" bIns="0" rtlCol="0" anchor="t"/>
          <a:lstStyle/>
          <a:p>
            <a:pPr marL="0" indent="0">
              <a:lnSpc>
                <a:spcPts val="1800"/>
              </a:lnSpc>
              <a:buNone/>
            </a:pPr>
            <a:r>
              <a:rPr lang="en-US" sz="1200">
                <a:solidFill>
                  <a:srgbClr val="6E7480"/>
                </a:solidFill>
                <a:latin typeface="Helvetica Neue Light" pitchFamily="34" charset="0"/>
                <a:ea typeface="Helvetica Neue Light" pitchFamily="34" charset="-122"/>
                <a:cs typeface="Helvetica Neue Light" pitchFamily="34" charset="-120"/>
              </a:rPr>
              <a:t>More than half of One Nation voters hold an unfavourable view of the Opposition Leader — and only 7% say they have heard a lot about him.</a:t>
            </a:r>
            <a:endParaRPr lang="en-US" sz="1200"/>
          </a:p>
        </p:txBody>
      </p:sp>
      <p:sp>
        <p:nvSpPr>
          <p:cNvPr id="29" name="Text 26"/>
          <p:cNvSpPr/>
          <p:nvPr/>
        </p:nvSpPr>
        <p:spPr>
          <a:xfrm>
            <a:off x="960120" y="5961888"/>
            <a:ext cx="8229600" cy="256032"/>
          </a:xfrm>
          <a:prstGeom prst="rect">
            <a:avLst/>
          </a:prstGeom>
          <a:noFill/>
          <a:ln/>
        </p:spPr>
        <p:txBody>
          <a:bodyPr wrap="square" lIns="0" tIns="0" rIns="0" bIns="0" rtlCol="0" anchor="ctr"/>
          <a:lstStyle/>
          <a:p>
            <a:pPr marL="0" indent="0">
              <a:buNone/>
            </a:pPr>
            <a:r>
              <a:rPr lang="en-US" sz="900">
                <a:solidFill>
                  <a:srgbClr val="A8AEB8"/>
                </a:solidFill>
                <a:latin typeface="Helvetica Neue Light" pitchFamily="34" charset="0"/>
                <a:ea typeface="Helvetica Neue Light" pitchFamily="34" charset="-122"/>
                <a:cs typeface="Helvetica Neue Light" pitchFamily="34" charset="-120"/>
              </a:rPr>
              <a:t>Both questions asked of all 1,014 One Nation voters, 7–12 August 2026, adjusted for age.</a:t>
            </a:r>
            <a:endParaRPr lang="en-US" sz="900"/>
          </a:p>
        </p:txBody>
      </p:sp>
      <p:sp>
        <p:nvSpPr>
          <p:cNvPr id="30" name="Text 27"/>
          <p:cNvSpPr/>
          <p:nvPr/>
        </p:nvSpPr>
        <p:spPr>
          <a:xfrm>
            <a:off x="960120" y="6327648"/>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1" name="Text 28"/>
          <p:cNvSpPr/>
          <p:nvPr/>
        </p:nvSpPr>
        <p:spPr>
          <a:xfrm>
            <a:off x="10881360" y="6327648"/>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45</a:t>
            </a:r>
            <a:endParaRPr lang="en-US" sz="95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502920"/>
          </a:xfrm>
          <a:prstGeom prst="rect">
            <a:avLst/>
          </a:prstGeom>
          <a:noFill/>
          <a:ln/>
        </p:spPr>
        <p:txBody>
          <a:bodyPr wrap="square" lIns="0" tIns="0" rIns="0" bIns="0" rtlCol="0" anchor="t"/>
          <a:lstStyle/>
          <a:p>
            <a:r>
              <a:rPr lang="en-US" sz="2500">
                <a:solidFill>
                  <a:srgbClr val="1A1A1A"/>
                </a:solidFill>
                <a:latin typeface="Avenir" pitchFamily="34" charset="0"/>
                <a:ea typeface="Avenir" pitchFamily="34" charset="-122"/>
                <a:cs typeface="Avenir" pitchFamily="34" charset="-120"/>
              </a:rPr>
              <a:t>On Taylor, there is potential but almost nothing is strong.</a:t>
            </a:r>
            <a:endParaRPr lang="en-US" sz="24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For each statement about Angus Taylor, how much do you agree or disagree?   (Asked of the 810 who had seen or heard something of him.)</a:t>
            </a:r>
            <a:endParaRPr lang="en-US" sz="1250"/>
          </a:p>
        </p:txBody>
      </p:sp>
      <p:sp>
        <p:nvSpPr>
          <p:cNvPr id="4" name="Shape 2"/>
          <p:cNvSpPr/>
          <p:nvPr/>
        </p:nvSpPr>
        <p:spPr>
          <a:xfrm>
            <a:off x="960120" y="2029968"/>
            <a:ext cx="182880" cy="182880"/>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34440" y="1984248"/>
            <a:ext cx="155448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Strongly agree</a:t>
            </a:r>
            <a:endParaRPr lang="en-US" sz="1150"/>
          </a:p>
        </p:txBody>
      </p:sp>
      <p:sp>
        <p:nvSpPr>
          <p:cNvPr id="6" name="Shape 4"/>
          <p:cNvSpPr/>
          <p:nvPr/>
        </p:nvSpPr>
        <p:spPr>
          <a:xfrm>
            <a:off x="2880360" y="2029968"/>
            <a:ext cx="182880" cy="182880"/>
          </a:xfrm>
          <a:prstGeom prst="rect">
            <a:avLst/>
          </a:prstGeom>
          <a:solidFill>
            <a:srgbClr val="9FB6EE"/>
          </a:solidFill>
          <a:ln w="12700">
            <a:solidFill>
              <a:srgbClr val="9FB6EE"/>
            </a:solidFill>
            <a:prstDash val="solid"/>
          </a:ln>
        </p:spPr>
        <p:txBody>
          <a:bodyPr/>
          <a:lstStyle/>
          <a:p>
            <a:endParaRPr lang="en-AU"/>
          </a:p>
        </p:txBody>
      </p:sp>
      <p:sp>
        <p:nvSpPr>
          <p:cNvPr id="7" name="Text 5"/>
          <p:cNvSpPr/>
          <p:nvPr/>
        </p:nvSpPr>
        <p:spPr>
          <a:xfrm>
            <a:off x="3154680" y="1984248"/>
            <a:ext cx="173736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Somewhat agree</a:t>
            </a:r>
            <a:endParaRPr lang="en-US" sz="1150"/>
          </a:p>
        </p:txBody>
      </p:sp>
      <p:sp>
        <p:nvSpPr>
          <p:cNvPr id="8" name="Text 6"/>
          <p:cNvSpPr/>
          <p:nvPr/>
        </p:nvSpPr>
        <p:spPr>
          <a:xfrm>
            <a:off x="9189720" y="1984248"/>
            <a:ext cx="1097280" cy="274320"/>
          </a:xfrm>
          <a:prstGeom prst="rect">
            <a:avLst/>
          </a:prstGeom>
          <a:noFill/>
          <a:ln/>
        </p:spPr>
        <p:txBody>
          <a:bodyPr wrap="square" lIns="0" tIns="0" rIns="0" bIns="0" rtlCol="0" anchor="ctr"/>
          <a:lstStyle/>
          <a:p>
            <a:pPr marL="0" indent="0" algn="r">
              <a:buNone/>
            </a:pPr>
            <a:r>
              <a:rPr lang="en-US" sz="1000" b="1" kern="0" spc="50">
                <a:solidFill>
                  <a:srgbClr val="6E7480"/>
                </a:solidFill>
                <a:latin typeface="Helvetica Neue Light" pitchFamily="34" charset="0"/>
                <a:ea typeface="Helvetica Neue Light" pitchFamily="34" charset="-122"/>
                <a:cs typeface="Helvetica Neue Light" pitchFamily="34" charset="-120"/>
              </a:rPr>
              <a:t>TOTAL AGREE</a:t>
            </a:r>
            <a:endParaRPr lang="en-US" sz="1000"/>
          </a:p>
        </p:txBody>
      </p:sp>
      <p:sp>
        <p:nvSpPr>
          <p:cNvPr id="9" name="Text 7"/>
          <p:cNvSpPr/>
          <p:nvPr/>
        </p:nvSpPr>
        <p:spPr>
          <a:xfrm>
            <a:off x="10378440" y="1984248"/>
            <a:ext cx="850392" cy="274320"/>
          </a:xfrm>
          <a:prstGeom prst="rect">
            <a:avLst/>
          </a:prstGeom>
          <a:noFill/>
          <a:ln/>
        </p:spPr>
        <p:txBody>
          <a:bodyPr wrap="square" lIns="0" tIns="0" rIns="0" bIns="0" rtlCol="0" anchor="ctr"/>
          <a:lstStyle/>
          <a:p>
            <a:pPr marL="0" indent="0" algn="r">
              <a:buNone/>
            </a:pPr>
            <a:r>
              <a:rPr lang="en-US" sz="1000" b="1" kern="0" spc="50">
                <a:solidFill>
                  <a:srgbClr val="A8AEB8"/>
                </a:solidFill>
                <a:latin typeface="Helvetica Neue Light" pitchFamily="34" charset="0"/>
                <a:ea typeface="Helvetica Neue Light" pitchFamily="34" charset="-122"/>
                <a:cs typeface="Helvetica Neue Light" pitchFamily="34" charset="-120"/>
              </a:rPr>
              <a:t>UNSURE</a:t>
            </a:r>
            <a:endParaRPr lang="en-US" sz="1000"/>
          </a:p>
        </p:txBody>
      </p:sp>
      <p:sp>
        <p:nvSpPr>
          <p:cNvPr id="10" name="Text 8"/>
          <p:cNvSpPr/>
          <p:nvPr/>
        </p:nvSpPr>
        <p:spPr>
          <a:xfrm>
            <a:off x="960120" y="2487168"/>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Represents traditional Liberal values</a:t>
            </a:r>
            <a:endParaRPr lang="en-US" sz="1300"/>
          </a:p>
        </p:txBody>
      </p:sp>
      <p:sp>
        <p:nvSpPr>
          <p:cNvPr id="11" name="Shape 9"/>
          <p:cNvSpPr/>
          <p:nvPr/>
        </p:nvSpPr>
        <p:spPr>
          <a:xfrm>
            <a:off x="4892040" y="2487168"/>
            <a:ext cx="230429" cy="29260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4251960" y="2487168"/>
            <a:ext cx="548640" cy="292608"/>
          </a:xfrm>
          <a:prstGeom prst="rect">
            <a:avLst/>
          </a:prstGeom>
          <a:noFill/>
          <a:ln/>
        </p:spPr>
        <p:txBody>
          <a:bodyPr wrap="square" lIns="0" tIns="0" rIns="0" bIns="0" rtlCol="0" anchor="ctr"/>
          <a:lstStyle/>
          <a:p>
            <a:pPr marL="0" indent="0" algn="r">
              <a:buNone/>
            </a:pPr>
            <a:r>
              <a:rPr lang="en-US" sz="1100" b="1">
                <a:solidFill>
                  <a:srgbClr val="2251FF"/>
                </a:solidFill>
                <a:latin typeface="Helvetica Neue Light" pitchFamily="34" charset="0"/>
                <a:ea typeface="Helvetica Neue Light" pitchFamily="34" charset="-122"/>
                <a:cs typeface="Helvetica Neue Light" pitchFamily="34" charset="-120"/>
              </a:rPr>
              <a:t>6%</a:t>
            </a:r>
            <a:endParaRPr lang="en-US" sz="1100"/>
          </a:p>
        </p:txBody>
      </p:sp>
      <p:sp>
        <p:nvSpPr>
          <p:cNvPr id="13" name="Shape 11"/>
          <p:cNvSpPr/>
          <p:nvPr/>
        </p:nvSpPr>
        <p:spPr>
          <a:xfrm>
            <a:off x="5122469" y="2487168"/>
            <a:ext cx="1881835" cy="292608"/>
          </a:xfrm>
          <a:prstGeom prst="rect">
            <a:avLst/>
          </a:prstGeom>
          <a:solidFill>
            <a:srgbClr val="9FB6EE"/>
          </a:solidFill>
          <a:ln w="12700">
            <a:solidFill>
              <a:srgbClr val="9FB6EE"/>
            </a:solidFill>
            <a:prstDash val="solid"/>
          </a:ln>
        </p:spPr>
        <p:txBody>
          <a:bodyPr/>
          <a:lstStyle/>
          <a:p>
            <a:endParaRPr lang="en-AU"/>
          </a:p>
        </p:txBody>
      </p:sp>
      <p:sp>
        <p:nvSpPr>
          <p:cNvPr id="14" name="Text 12"/>
          <p:cNvSpPr/>
          <p:nvPr/>
        </p:nvSpPr>
        <p:spPr>
          <a:xfrm>
            <a:off x="5122469" y="2487168"/>
            <a:ext cx="1881835"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49%</a:t>
            </a:r>
            <a:endParaRPr lang="en-US" sz="1100"/>
          </a:p>
        </p:txBody>
      </p:sp>
      <p:sp>
        <p:nvSpPr>
          <p:cNvPr id="15" name="Text 13"/>
          <p:cNvSpPr/>
          <p:nvPr/>
        </p:nvSpPr>
        <p:spPr>
          <a:xfrm>
            <a:off x="9189720" y="2487168"/>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55%</a:t>
            </a:r>
            <a:endParaRPr lang="en-US" sz="1350"/>
          </a:p>
        </p:txBody>
      </p:sp>
      <p:sp>
        <p:nvSpPr>
          <p:cNvPr id="16" name="Text 14"/>
          <p:cNvSpPr/>
          <p:nvPr/>
        </p:nvSpPr>
        <p:spPr>
          <a:xfrm>
            <a:off x="10378440" y="2487168"/>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22%</a:t>
            </a:r>
            <a:endParaRPr lang="en-US" sz="1250"/>
          </a:p>
        </p:txBody>
      </p:sp>
      <p:sp>
        <p:nvSpPr>
          <p:cNvPr id="17" name="Text 15"/>
          <p:cNvSpPr/>
          <p:nvPr/>
        </p:nvSpPr>
        <p:spPr>
          <a:xfrm>
            <a:off x="960120" y="2999232"/>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Doesn’t understand the pressures on ordinary Australians</a:t>
            </a:r>
            <a:endParaRPr lang="en-US" sz="1300"/>
          </a:p>
        </p:txBody>
      </p:sp>
      <p:sp>
        <p:nvSpPr>
          <p:cNvPr id="18" name="Shape 16"/>
          <p:cNvSpPr/>
          <p:nvPr/>
        </p:nvSpPr>
        <p:spPr>
          <a:xfrm>
            <a:off x="4892040" y="2999232"/>
            <a:ext cx="652882" cy="292608"/>
          </a:xfrm>
          <a:prstGeom prst="rect">
            <a:avLst/>
          </a:prstGeom>
          <a:solidFill>
            <a:srgbClr val="2251FF"/>
          </a:solidFill>
          <a:ln w="12700">
            <a:solidFill>
              <a:srgbClr val="2251FF"/>
            </a:solidFill>
            <a:prstDash val="solid"/>
          </a:ln>
        </p:spPr>
        <p:txBody>
          <a:bodyPr/>
          <a:lstStyle/>
          <a:p>
            <a:endParaRPr lang="en-AU"/>
          </a:p>
        </p:txBody>
      </p:sp>
      <p:sp>
        <p:nvSpPr>
          <p:cNvPr id="19" name="Text 17"/>
          <p:cNvSpPr/>
          <p:nvPr/>
        </p:nvSpPr>
        <p:spPr>
          <a:xfrm>
            <a:off x="4892040" y="2999232"/>
            <a:ext cx="652882"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17%</a:t>
            </a:r>
            <a:endParaRPr lang="en-US" sz="1100"/>
          </a:p>
        </p:txBody>
      </p:sp>
      <p:sp>
        <p:nvSpPr>
          <p:cNvPr id="20" name="Shape 18"/>
          <p:cNvSpPr/>
          <p:nvPr/>
        </p:nvSpPr>
        <p:spPr>
          <a:xfrm>
            <a:off x="5544922" y="2999232"/>
            <a:ext cx="1267358" cy="292608"/>
          </a:xfrm>
          <a:prstGeom prst="rect">
            <a:avLst/>
          </a:prstGeom>
          <a:solidFill>
            <a:srgbClr val="9FB6EE"/>
          </a:solidFill>
          <a:ln w="12700">
            <a:solidFill>
              <a:srgbClr val="9FB6EE"/>
            </a:solidFill>
            <a:prstDash val="solid"/>
          </a:ln>
        </p:spPr>
        <p:txBody>
          <a:bodyPr/>
          <a:lstStyle/>
          <a:p>
            <a:endParaRPr lang="en-AU"/>
          </a:p>
        </p:txBody>
      </p:sp>
      <p:sp>
        <p:nvSpPr>
          <p:cNvPr id="21" name="Text 19"/>
          <p:cNvSpPr/>
          <p:nvPr/>
        </p:nvSpPr>
        <p:spPr>
          <a:xfrm>
            <a:off x="5544922" y="2999232"/>
            <a:ext cx="1267358"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33%</a:t>
            </a:r>
            <a:endParaRPr lang="en-US" sz="1100"/>
          </a:p>
        </p:txBody>
      </p:sp>
      <p:sp>
        <p:nvSpPr>
          <p:cNvPr id="22" name="Text 20"/>
          <p:cNvSpPr/>
          <p:nvPr/>
        </p:nvSpPr>
        <p:spPr>
          <a:xfrm>
            <a:off x="9189720" y="2999232"/>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50%</a:t>
            </a:r>
            <a:endParaRPr lang="en-US" sz="1350"/>
          </a:p>
        </p:txBody>
      </p:sp>
      <p:sp>
        <p:nvSpPr>
          <p:cNvPr id="23" name="Text 21"/>
          <p:cNvSpPr/>
          <p:nvPr/>
        </p:nvSpPr>
        <p:spPr>
          <a:xfrm>
            <a:off x="10378440" y="2999232"/>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14%</a:t>
            </a:r>
            <a:endParaRPr lang="en-US" sz="1250"/>
          </a:p>
        </p:txBody>
      </p:sp>
      <p:sp>
        <p:nvSpPr>
          <p:cNvPr id="24" name="Text 22"/>
          <p:cNvSpPr/>
          <p:nvPr/>
        </p:nvSpPr>
        <p:spPr>
          <a:xfrm>
            <a:off x="960120" y="3511296"/>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Will reduce immigration levels</a:t>
            </a:r>
            <a:endParaRPr lang="en-US" sz="1300"/>
          </a:p>
        </p:txBody>
      </p:sp>
      <p:sp>
        <p:nvSpPr>
          <p:cNvPr id="25" name="Shape 23"/>
          <p:cNvSpPr/>
          <p:nvPr/>
        </p:nvSpPr>
        <p:spPr>
          <a:xfrm>
            <a:off x="4892040" y="3511296"/>
            <a:ext cx="384048" cy="292608"/>
          </a:xfrm>
          <a:prstGeom prst="rect">
            <a:avLst/>
          </a:prstGeom>
          <a:solidFill>
            <a:srgbClr val="2251FF"/>
          </a:solidFill>
          <a:ln w="12700">
            <a:solidFill>
              <a:srgbClr val="2251FF"/>
            </a:solidFill>
            <a:prstDash val="solid"/>
          </a:ln>
        </p:spPr>
        <p:txBody>
          <a:bodyPr/>
          <a:lstStyle/>
          <a:p>
            <a:endParaRPr lang="en-AU"/>
          </a:p>
        </p:txBody>
      </p:sp>
      <p:sp>
        <p:nvSpPr>
          <p:cNvPr id="26" name="Text 24"/>
          <p:cNvSpPr/>
          <p:nvPr/>
        </p:nvSpPr>
        <p:spPr>
          <a:xfrm>
            <a:off x="4892040" y="3511296"/>
            <a:ext cx="384048"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10%</a:t>
            </a:r>
            <a:endParaRPr lang="en-US" sz="1100"/>
          </a:p>
        </p:txBody>
      </p:sp>
      <p:sp>
        <p:nvSpPr>
          <p:cNvPr id="27" name="Shape 25"/>
          <p:cNvSpPr/>
          <p:nvPr/>
        </p:nvSpPr>
        <p:spPr>
          <a:xfrm>
            <a:off x="5276088" y="3511296"/>
            <a:ext cx="1497787" cy="292608"/>
          </a:xfrm>
          <a:prstGeom prst="rect">
            <a:avLst/>
          </a:prstGeom>
          <a:solidFill>
            <a:srgbClr val="9FB6EE"/>
          </a:solidFill>
          <a:ln w="12700">
            <a:solidFill>
              <a:srgbClr val="9FB6EE"/>
            </a:solidFill>
            <a:prstDash val="solid"/>
          </a:ln>
        </p:spPr>
        <p:txBody>
          <a:bodyPr/>
          <a:lstStyle/>
          <a:p>
            <a:endParaRPr lang="en-AU"/>
          </a:p>
        </p:txBody>
      </p:sp>
      <p:sp>
        <p:nvSpPr>
          <p:cNvPr id="28" name="Text 26"/>
          <p:cNvSpPr/>
          <p:nvPr/>
        </p:nvSpPr>
        <p:spPr>
          <a:xfrm>
            <a:off x="5276088" y="3511296"/>
            <a:ext cx="1497787"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39%</a:t>
            </a:r>
            <a:endParaRPr lang="en-US" sz="1100"/>
          </a:p>
        </p:txBody>
      </p:sp>
      <p:sp>
        <p:nvSpPr>
          <p:cNvPr id="29" name="Text 27"/>
          <p:cNvSpPr/>
          <p:nvPr/>
        </p:nvSpPr>
        <p:spPr>
          <a:xfrm>
            <a:off x="9189720" y="3511296"/>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49%</a:t>
            </a:r>
            <a:endParaRPr lang="en-US" sz="1350"/>
          </a:p>
        </p:txBody>
      </p:sp>
      <p:sp>
        <p:nvSpPr>
          <p:cNvPr id="30" name="Text 28"/>
          <p:cNvSpPr/>
          <p:nvPr/>
        </p:nvSpPr>
        <p:spPr>
          <a:xfrm>
            <a:off x="10378440" y="3511296"/>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23%</a:t>
            </a:r>
            <a:endParaRPr lang="en-US" sz="1250"/>
          </a:p>
        </p:txBody>
      </p:sp>
      <p:sp>
        <p:nvSpPr>
          <p:cNvPr id="31" name="Text 29"/>
          <p:cNvSpPr/>
          <p:nvPr/>
        </p:nvSpPr>
        <p:spPr>
          <a:xfrm>
            <a:off x="960120" y="4023360"/>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Is weak and ineffective</a:t>
            </a:r>
            <a:endParaRPr lang="en-US" sz="1300"/>
          </a:p>
        </p:txBody>
      </p:sp>
      <p:sp>
        <p:nvSpPr>
          <p:cNvPr id="32" name="Shape 30"/>
          <p:cNvSpPr/>
          <p:nvPr/>
        </p:nvSpPr>
        <p:spPr>
          <a:xfrm>
            <a:off x="4892040" y="4023360"/>
            <a:ext cx="460858" cy="292608"/>
          </a:xfrm>
          <a:prstGeom prst="rect">
            <a:avLst/>
          </a:prstGeom>
          <a:solidFill>
            <a:srgbClr val="2251FF"/>
          </a:solidFill>
          <a:ln w="12700">
            <a:solidFill>
              <a:srgbClr val="2251FF"/>
            </a:solidFill>
            <a:prstDash val="solid"/>
          </a:ln>
        </p:spPr>
        <p:txBody>
          <a:bodyPr/>
          <a:lstStyle/>
          <a:p>
            <a:endParaRPr lang="en-AU"/>
          </a:p>
        </p:txBody>
      </p:sp>
      <p:sp>
        <p:nvSpPr>
          <p:cNvPr id="33" name="Text 31"/>
          <p:cNvSpPr/>
          <p:nvPr/>
        </p:nvSpPr>
        <p:spPr>
          <a:xfrm>
            <a:off x="4892040" y="4023360"/>
            <a:ext cx="460858"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12%</a:t>
            </a:r>
            <a:endParaRPr lang="en-US" sz="1100"/>
          </a:p>
        </p:txBody>
      </p:sp>
      <p:sp>
        <p:nvSpPr>
          <p:cNvPr id="34" name="Shape 32"/>
          <p:cNvSpPr/>
          <p:nvPr/>
        </p:nvSpPr>
        <p:spPr>
          <a:xfrm>
            <a:off x="5352898" y="4023360"/>
            <a:ext cx="1228954" cy="292608"/>
          </a:xfrm>
          <a:prstGeom prst="rect">
            <a:avLst/>
          </a:prstGeom>
          <a:solidFill>
            <a:srgbClr val="9FB6EE"/>
          </a:solidFill>
          <a:ln w="12700">
            <a:solidFill>
              <a:srgbClr val="9FB6EE"/>
            </a:solidFill>
            <a:prstDash val="solid"/>
          </a:ln>
        </p:spPr>
        <p:txBody>
          <a:bodyPr/>
          <a:lstStyle/>
          <a:p>
            <a:endParaRPr lang="en-AU"/>
          </a:p>
        </p:txBody>
      </p:sp>
      <p:sp>
        <p:nvSpPr>
          <p:cNvPr id="35" name="Text 33"/>
          <p:cNvSpPr/>
          <p:nvPr/>
        </p:nvSpPr>
        <p:spPr>
          <a:xfrm>
            <a:off x="5352898" y="4023360"/>
            <a:ext cx="1228954"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32%</a:t>
            </a:r>
            <a:endParaRPr lang="en-US" sz="1100"/>
          </a:p>
        </p:txBody>
      </p:sp>
      <p:sp>
        <p:nvSpPr>
          <p:cNvPr id="36" name="Text 34"/>
          <p:cNvSpPr/>
          <p:nvPr/>
        </p:nvSpPr>
        <p:spPr>
          <a:xfrm>
            <a:off x="9189720" y="4023360"/>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44%</a:t>
            </a:r>
            <a:endParaRPr lang="en-US" sz="1350"/>
          </a:p>
        </p:txBody>
      </p:sp>
      <p:sp>
        <p:nvSpPr>
          <p:cNvPr id="37" name="Text 35"/>
          <p:cNvSpPr/>
          <p:nvPr/>
        </p:nvSpPr>
        <p:spPr>
          <a:xfrm>
            <a:off x="10378440" y="4023360"/>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17%</a:t>
            </a:r>
            <a:endParaRPr lang="en-US" sz="1250"/>
          </a:p>
        </p:txBody>
      </p:sp>
      <p:sp>
        <p:nvSpPr>
          <p:cNvPr id="38" name="Text 36"/>
          <p:cNvSpPr/>
          <p:nvPr/>
        </p:nvSpPr>
        <p:spPr>
          <a:xfrm>
            <a:off x="960120" y="4535424"/>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Has the policies and ideas for the future</a:t>
            </a:r>
            <a:endParaRPr lang="en-US" sz="1300"/>
          </a:p>
        </p:txBody>
      </p:sp>
      <p:sp>
        <p:nvSpPr>
          <p:cNvPr id="39" name="Shape 37"/>
          <p:cNvSpPr/>
          <p:nvPr/>
        </p:nvSpPr>
        <p:spPr>
          <a:xfrm>
            <a:off x="4892040" y="4535424"/>
            <a:ext cx="153619" cy="292608"/>
          </a:xfrm>
          <a:prstGeom prst="rect">
            <a:avLst/>
          </a:prstGeom>
          <a:solidFill>
            <a:srgbClr val="2251FF"/>
          </a:solidFill>
          <a:ln w="12700">
            <a:solidFill>
              <a:srgbClr val="2251FF"/>
            </a:solidFill>
            <a:prstDash val="solid"/>
          </a:ln>
        </p:spPr>
        <p:txBody>
          <a:bodyPr/>
          <a:lstStyle/>
          <a:p>
            <a:endParaRPr lang="en-AU"/>
          </a:p>
        </p:txBody>
      </p:sp>
      <p:sp>
        <p:nvSpPr>
          <p:cNvPr id="40" name="Text 38"/>
          <p:cNvSpPr/>
          <p:nvPr/>
        </p:nvSpPr>
        <p:spPr>
          <a:xfrm>
            <a:off x="4251960" y="4535424"/>
            <a:ext cx="548640" cy="292608"/>
          </a:xfrm>
          <a:prstGeom prst="rect">
            <a:avLst/>
          </a:prstGeom>
          <a:noFill/>
          <a:ln/>
        </p:spPr>
        <p:txBody>
          <a:bodyPr wrap="square" lIns="0" tIns="0" rIns="0" bIns="0" rtlCol="0" anchor="ctr"/>
          <a:lstStyle/>
          <a:p>
            <a:pPr marL="0" indent="0" algn="r">
              <a:buNone/>
            </a:pPr>
            <a:r>
              <a:rPr lang="en-US" sz="1100" b="1">
                <a:solidFill>
                  <a:srgbClr val="2251FF"/>
                </a:solidFill>
                <a:latin typeface="Helvetica Neue Light" pitchFamily="34" charset="0"/>
                <a:ea typeface="Helvetica Neue Light" pitchFamily="34" charset="-122"/>
                <a:cs typeface="Helvetica Neue Light" pitchFamily="34" charset="-120"/>
              </a:rPr>
              <a:t>4%</a:t>
            </a:r>
            <a:endParaRPr lang="en-US" sz="1100"/>
          </a:p>
        </p:txBody>
      </p:sp>
      <p:sp>
        <p:nvSpPr>
          <p:cNvPr id="41" name="Shape 39"/>
          <p:cNvSpPr/>
          <p:nvPr/>
        </p:nvSpPr>
        <p:spPr>
          <a:xfrm>
            <a:off x="5045659" y="4535424"/>
            <a:ext cx="1305763" cy="292608"/>
          </a:xfrm>
          <a:prstGeom prst="rect">
            <a:avLst/>
          </a:prstGeom>
          <a:solidFill>
            <a:srgbClr val="9FB6EE"/>
          </a:solidFill>
          <a:ln w="12700">
            <a:solidFill>
              <a:srgbClr val="9FB6EE"/>
            </a:solidFill>
            <a:prstDash val="solid"/>
          </a:ln>
        </p:spPr>
        <p:txBody>
          <a:bodyPr/>
          <a:lstStyle/>
          <a:p>
            <a:endParaRPr lang="en-AU"/>
          </a:p>
        </p:txBody>
      </p:sp>
      <p:sp>
        <p:nvSpPr>
          <p:cNvPr id="42" name="Text 40"/>
          <p:cNvSpPr/>
          <p:nvPr/>
        </p:nvSpPr>
        <p:spPr>
          <a:xfrm>
            <a:off x="5045659" y="4535424"/>
            <a:ext cx="1305763"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34%</a:t>
            </a:r>
            <a:endParaRPr lang="en-US" sz="1100"/>
          </a:p>
        </p:txBody>
      </p:sp>
      <p:sp>
        <p:nvSpPr>
          <p:cNvPr id="43" name="Text 41"/>
          <p:cNvSpPr/>
          <p:nvPr/>
        </p:nvSpPr>
        <p:spPr>
          <a:xfrm>
            <a:off x="9189720" y="4535424"/>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38%</a:t>
            </a:r>
            <a:endParaRPr lang="en-US" sz="1350"/>
          </a:p>
        </p:txBody>
      </p:sp>
      <p:sp>
        <p:nvSpPr>
          <p:cNvPr id="44" name="Text 42"/>
          <p:cNvSpPr/>
          <p:nvPr/>
        </p:nvSpPr>
        <p:spPr>
          <a:xfrm>
            <a:off x="10378440" y="4535424"/>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20%</a:t>
            </a:r>
            <a:endParaRPr lang="en-US" sz="1250"/>
          </a:p>
        </p:txBody>
      </p:sp>
      <p:sp>
        <p:nvSpPr>
          <p:cNvPr id="45" name="Text 43"/>
          <p:cNvSpPr/>
          <p:nvPr/>
        </p:nvSpPr>
        <p:spPr>
          <a:xfrm>
            <a:off x="960120" y="5230368"/>
            <a:ext cx="10268712" cy="457200"/>
          </a:xfrm>
          <a:prstGeom prst="rect">
            <a:avLst/>
          </a:prstGeom>
          <a:noFill/>
          <a:ln/>
        </p:spPr>
        <p:txBody>
          <a:bodyPr wrap="square" lIns="0" tIns="0" rIns="0" bIns="0" rtlCol="0" anchor="t"/>
          <a:lstStyle/>
          <a:p>
            <a:pPr marL="0" indent="0">
              <a:lnSpc>
                <a:spcPct val="125000"/>
              </a:lnSpc>
              <a:buNone/>
            </a:pPr>
            <a:endParaRPr lang="en-US" sz="1150"/>
          </a:p>
        </p:txBody>
      </p:sp>
      <p:sp>
        <p:nvSpPr>
          <p:cNvPr id="47" name="Text 45"/>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48" name="Text 46"/>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46</a:t>
            </a:r>
            <a:endParaRPr lang="en-US" sz="950"/>
          </a:p>
        </p:txBody>
      </p:sp>
      <p:sp>
        <p:nvSpPr>
          <p:cNvPr id="49" name="TextBox 48">
            <a:extLst>
              <a:ext uri="{FF2B5EF4-FFF2-40B4-BE49-F238E27FC236}">
                <a16:creationId xmlns:a16="http://schemas.microsoft.com/office/drawing/2014/main" id="{5B26B9B5-1028-0155-3645-E88AE651B59C}"/>
              </a:ext>
            </a:extLst>
          </p:cNvPr>
          <p:cNvSpPr txBox="1"/>
          <p:nvPr/>
        </p:nvSpPr>
        <p:spPr>
          <a:xfrm>
            <a:off x="5352898" y="5496448"/>
            <a:ext cx="3630328" cy="492443"/>
          </a:xfrm>
          <a:prstGeom prst="rect">
            <a:avLst/>
          </a:prstGeom>
          <a:noFill/>
        </p:spPr>
        <p:txBody>
          <a:bodyPr wrap="square" rtlCol="0">
            <a:spAutoFit/>
          </a:bodyPr>
          <a:lstStyle/>
          <a:p>
            <a:r>
              <a:rPr lang="en-AU" sz="1300">
                <a:solidFill>
                  <a:srgbClr val="1A1A1A"/>
                </a:solidFill>
                <a:latin typeface="Helvetica Neue Light" pitchFamily="34" charset="0"/>
                <a:ea typeface="Helvetica Neue Light" pitchFamily="34" charset="-122"/>
              </a:rPr>
              <a:t>Worth noting just how fragile or soft most views are on Angus Taylor. </a:t>
            </a:r>
          </a:p>
        </p:txBody>
      </p:sp>
      <p:sp>
        <p:nvSpPr>
          <p:cNvPr id="51" name="Up Arrow 50">
            <a:extLst>
              <a:ext uri="{FF2B5EF4-FFF2-40B4-BE49-F238E27FC236}">
                <a16:creationId xmlns:a16="http://schemas.microsoft.com/office/drawing/2014/main" id="{0E66FD23-DB3E-2EB4-7134-26EB5B148676}"/>
              </a:ext>
            </a:extLst>
          </p:cNvPr>
          <p:cNvSpPr/>
          <p:nvPr/>
        </p:nvSpPr>
        <p:spPr>
          <a:xfrm>
            <a:off x="5767754" y="4923692"/>
            <a:ext cx="50242" cy="572756"/>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50292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The Liberals’ problem, as these voters see it, is the Liberals.</a:t>
            </a:r>
            <a:endParaRPr lang="en-US" sz="2400"/>
          </a:p>
        </p:txBody>
      </p:sp>
      <p:sp>
        <p:nvSpPr>
          <p:cNvPr id="3" name="Text 1"/>
          <p:cNvSpPr/>
          <p:nvPr/>
        </p:nvSpPr>
        <p:spPr>
          <a:xfrm>
            <a:off x="960120" y="1389888"/>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Thinking about the Liberal Party today, do you agree or disagree?   Strongly agree, somewhat agree, somewhat disagree, strongly disagree, or unsure?</a:t>
            </a:r>
            <a:endParaRPr lang="en-US" sz="1250"/>
          </a:p>
        </p:txBody>
      </p:sp>
      <p:sp>
        <p:nvSpPr>
          <p:cNvPr id="4" name="Shape 2"/>
          <p:cNvSpPr/>
          <p:nvPr/>
        </p:nvSpPr>
        <p:spPr>
          <a:xfrm>
            <a:off x="960120" y="2029968"/>
            <a:ext cx="182880" cy="182880"/>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34440" y="1984248"/>
            <a:ext cx="155448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Strongly agree</a:t>
            </a:r>
            <a:endParaRPr lang="en-US" sz="1150"/>
          </a:p>
        </p:txBody>
      </p:sp>
      <p:sp>
        <p:nvSpPr>
          <p:cNvPr id="6" name="Shape 4"/>
          <p:cNvSpPr/>
          <p:nvPr/>
        </p:nvSpPr>
        <p:spPr>
          <a:xfrm>
            <a:off x="2880360" y="2029968"/>
            <a:ext cx="182880" cy="182880"/>
          </a:xfrm>
          <a:prstGeom prst="rect">
            <a:avLst/>
          </a:prstGeom>
          <a:solidFill>
            <a:srgbClr val="9FB6EE"/>
          </a:solidFill>
          <a:ln w="12700">
            <a:solidFill>
              <a:srgbClr val="9FB6EE"/>
            </a:solidFill>
            <a:prstDash val="solid"/>
          </a:ln>
        </p:spPr>
        <p:txBody>
          <a:bodyPr/>
          <a:lstStyle/>
          <a:p>
            <a:endParaRPr lang="en-AU"/>
          </a:p>
        </p:txBody>
      </p:sp>
      <p:sp>
        <p:nvSpPr>
          <p:cNvPr id="7" name="Text 5"/>
          <p:cNvSpPr/>
          <p:nvPr/>
        </p:nvSpPr>
        <p:spPr>
          <a:xfrm>
            <a:off x="3154680" y="1984248"/>
            <a:ext cx="173736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Somewhat agree</a:t>
            </a:r>
            <a:endParaRPr lang="en-US" sz="1150"/>
          </a:p>
        </p:txBody>
      </p:sp>
      <p:sp>
        <p:nvSpPr>
          <p:cNvPr id="8" name="Text 6"/>
          <p:cNvSpPr/>
          <p:nvPr/>
        </p:nvSpPr>
        <p:spPr>
          <a:xfrm>
            <a:off x="9189720" y="1984248"/>
            <a:ext cx="1097280" cy="274320"/>
          </a:xfrm>
          <a:prstGeom prst="rect">
            <a:avLst/>
          </a:prstGeom>
          <a:noFill/>
          <a:ln/>
        </p:spPr>
        <p:txBody>
          <a:bodyPr wrap="square" lIns="0" tIns="0" rIns="0" bIns="0" rtlCol="0" anchor="ctr"/>
          <a:lstStyle/>
          <a:p>
            <a:pPr marL="0" indent="0" algn="r">
              <a:buNone/>
            </a:pPr>
            <a:r>
              <a:rPr lang="en-US" sz="1000" b="1" kern="0" spc="50">
                <a:solidFill>
                  <a:srgbClr val="6E7480"/>
                </a:solidFill>
                <a:latin typeface="Helvetica Neue Light" pitchFamily="34" charset="0"/>
                <a:ea typeface="Helvetica Neue Light" pitchFamily="34" charset="-122"/>
                <a:cs typeface="Helvetica Neue Light" pitchFamily="34" charset="-120"/>
              </a:rPr>
              <a:t>TOTAL AGREE</a:t>
            </a:r>
            <a:endParaRPr lang="en-US" sz="1000"/>
          </a:p>
        </p:txBody>
      </p:sp>
      <p:sp>
        <p:nvSpPr>
          <p:cNvPr id="9" name="Text 7"/>
          <p:cNvSpPr/>
          <p:nvPr/>
        </p:nvSpPr>
        <p:spPr>
          <a:xfrm>
            <a:off x="10378440" y="1984248"/>
            <a:ext cx="850392" cy="274320"/>
          </a:xfrm>
          <a:prstGeom prst="rect">
            <a:avLst/>
          </a:prstGeom>
          <a:noFill/>
          <a:ln/>
        </p:spPr>
        <p:txBody>
          <a:bodyPr wrap="square" lIns="0" tIns="0" rIns="0" bIns="0" rtlCol="0" anchor="ctr"/>
          <a:lstStyle/>
          <a:p>
            <a:pPr marL="0" indent="0" algn="r">
              <a:buNone/>
            </a:pPr>
            <a:r>
              <a:rPr lang="en-US" sz="1000" b="1" kern="0" spc="50">
                <a:solidFill>
                  <a:srgbClr val="A8AEB8"/>
                </a:solidFill>
                <a:latin typeface="Helvetica Neue Light" pitchFamily="34" charset="0"/>
                <a:ea typeface="Helvetica Neue Light" pitchFamily="34" charset="-122"/>
                <a:cs typeface="Helvetica Neue Light" pitchFamily="34" charset="-120"/>
              </a:rPr>
              <a:t>UNSURE</a:t>
            </a:r>
            <a:endParaRPr lang="en-US" sz="1000"/>
          </a:p>
        </p:txBody>
      </p:sp>
      <p:sp>
        <p:nvSpPr>
          <p:cNvPr id="10" name="Text 8"/>
          <p:cNvSpPr/>
          <p:nvPr/>
        </p:nvSpPr>
        <p:spPr>
          <a:xfrm>
            <a:off x="960120" y="2834640"/>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The Liberal Party is deeply divided</a:t>
            </a:r>
            <a:endParaRPr lang="en-US" sz="1300"/>
          </a:p>
        </p:txBody>
      </p:sp>
      <p:sp>
        <p:nvSpPr>
          <p:cNvPr id="11" name="Shape 9"/>
          <p:cNvSpPr/>
          <p:nvPr/>
        </p:nvSpPr>
        <p:spPr>
          <a:xfrm>
            <a:off x="4892040" y="2834640"/>
            <a:ext cx="883310" cy="29260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4892040" y="2834640"/>
            <a:ext cx="883310"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23%</a:t>
            </a:r>
            <a:endParaRPr lang="en-US" sz="1100"/>
          </a:p>
        </p:txBody>
      </p:sp>
      <p:sp>
        <p:nvSpPr>
          <p:cNvPr id="13" name="Shape 11"/>
          <p:cNvSpPr/>
          <p:nvPr/>
        </p:nvSpPr>
        <p:spPr>
          <a:xfrm>
            <a:off x="5775350" y="2834640"/>
            <a:ext cx="1728216" cy="292608"/>
          </a:xfrm>
          <a:prstGeom prst="rect">
            <a:avLst/>
          </a:prstGeom>
          <a:solidFill>
            <a:srgbClr val="9FB6EE"/>
          </a:solidFill>
          <a:ln w="12700">
            <a:solidFill>
              <a:srgbClr val="9FB6EE"/>
            </a:solidFill>
            <a:prstDash val="solid"/>
          </a:ln>
        </p:spPr>
        <p:txBody>
          <a:bodyPr/>
          <a:lstStyle/>
          <a:p>
            <a:endParaRPr lang="en-AU"/>
          </a:p>
        </p:txBody>
      </p:sp>
      <p:sp>
        <p:nvSpPr>
          <p:cNvPr id="14" name="Text 12"/>
          <p:cNvSpPr/>
          <p:nvPr/>
        </p:nvSpPr>
        <p:spPr>
          <a:xfrm>
            <a:off x="5775350" y="2834640"/>
            <a:ext cx="1728216"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45%</a:t>
            </a:r>
            <a:endParaRPr lang="en-US" sz="1100"/>
          </a:p>
        </p:txBody>
      </p:sp>
      <p:sp>
        <p:nvSpPr>
          <p:cNvPr id="15" name="Text 13"/>
          <p:cNvSpPr/>
          <p:nvPr/>
        </p:nvSpPr>
        <p:spPr>
          <a:xfrm>
            <a:off x="9189720" y="2834640"/>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68%</a:t>
            </a:r>
            <a:endParaRPr lang="en-US" sz="1350"/>
          </a:p>
        </p:txBody>
      </p:sp>
      <p:sp>
        <p:nvSpPr>
          <p:cNvPr id="16" name="Text 14"/>
          <p:cNvSpPr/>
          <p:nvPr/>
        </p:nvSpPr>
        <p:spPr>
          <a:xfrm>
            <a:off x="10378440" y="2834640"/>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15%</a:t>
            </a:r>
            <a:endParaRPr lang="en-US" sz="1250"/>
          </a:p>
        </p:txBody>
      </p:sp>
      <p:sp>
        <p:nvSpPr>
          <p:cNvPr id="17" name="Text 15"/>
          <p:cNvSpPr/>
          <p:nvPr/>
        </p:nvSpPr>
        <p:spPr>
          <a:xfrm>
            <a:off x="960120" y="3566160"/>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More interested in fighting each other than taking on Labor</a:t>
            </a:r>
            <a:endParaRPr lang="en-US" sz="1300"/>
          </a:p>
        </p:txBody>
      </p:sp>
      <p:sp>
        <p:nvSpPr>
          <p:cNvPr id="18" name="Shape 16"/>
          <p:cNvSpPr/>
          <p:nvPr/>
        </p:nvSpPr>
        <p:spPr>
          <a:xfrm>
            <a:off x="4892040" y="3566160"/>
            <a:ext cx="806501" cy="292608"/>
          </a:xfrm>
          <a:prstGeom prst="rect">
            <a:avLst/>
          </a:prstGeom>
          <a:solidFill>
            <a:srgbClr val="2251FF"/>
          </a:solidFill>
          <a:ln w="12700">
            <a:solidFill>
              <a:srgbClr val="2251FF"/>
            </a:solidFill>
            <a:prstDash val="solid"/>
          </a:ln>
        </p:spPr>
        <p:txBody>
          <a:bodyPr/>
          <a:lstStyle/>
          <a:p>
            <a:endParaRPr lang="en-AU"/>
          </a:p>
        </p:txBody>
      </p:sp>
      <p:sp>
        <p:nvSpPr>
          <p:cNvPr id="19" name="Text 17"/>
          <p:cNvSpPr/>
          <p:nvPr/>
        </p:nvSpPr>
        <p:spPr>
          <a:xfrm>
            <a:off x="4892040" y="3566160"/>
            <a:ext cx="806501"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21%</a:t>
            </a:r>
            <a:endParaRPr lang="en-US" sz="1100"/>
          </a:p>
        </p:txBody>
      </p:sp>
      <p:sp>
        <p:nvSpPr>
          <p:cNvPr id="20" name="Shape 18"/>
          <p:cNvSpPr/>
          <p:nvPr/>
        </p:nvSpPr>
        <p:spPr>
          <a:xfrm>
            <a:off x="5698541" y="3566160"/>
            <a:ext cx="1574597" cy="292608"/>
          </a:xfrm>
          <a:prstGeom prst="rect">
            <a:avLst/>
          </a:prstGeom>
          <a:solidFill>
            <a:srgbClr val="9FB6EE"/>
          </a:solidFill>
          <a:ln w="12700">
            <a:solidFill>
              <a:srgbClr val="9FB6EE"/>
            </a:solidFill>
            <a:prstDash val="solid"/>
          </a:ln>
        </p:spPr>
        <p:txBody>
          <a:bodyPr/>
          <a:lstStyle/>
          <a:p>
            <a:endParaRPr lang="en-AU"/>
          </a:p>
        </p:txBody>
      </p:sp>
      <p:sp>
        <p:nvSpPr>
          <p:cNvPr id="21" name="Text 19"/>
          <p:cNvSpPr/>
          <p:nvPr/>
        </p:nvSpPr>
        <p:spPr>
          <a:xfrm>
            <a:off x="5698541" y="3566160"/>
            <a:ext cx="1574597"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41%</a:t>
            </a:r>
            <a:endParaRPr lang="en-US" sz="1100"/>
          </a:p>
        </p:txBody>
      </p:sp>
      <p:sp>
        <p:nvSpPr>
          <p:cNvPr id="22" name="Text 20"/>
          <p:cNvSpPr/>
          <p:nvPr/>
        </p:nvSpPr>
        <p:spPr>
          <a:xfrm>
            <a:off x="9189720" y="3566160"/>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62%</a:t>
            </a:r>
            <a:endParaRPr lang="en-US" sz="1350"/>
          </a:p>
        </p:txBody>
      </p:sp>
      <p:sp>
        <p:nvSpPr>
          <p:cNvPr id="23" name="Text 21"/>
          <p:cNvSpPr/>
          <p:nvPr/>
        </p:nvSpPr>
        <p:spPr>
          <a:xfrm>
            <a:off x="10378440" y="3566160"/>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15%</a:t>
            </a:r>
            <a:endParaRPr lang="en-US" sz="1250"/>
          </a:p>
        </p:txBody>
      </p:sp>
      <p:sp>
        <p:nvSpPr>
          <p:cNvPr id="24" name="Text 22"/>
          <p:cNvSpPr/>
          <p:nvPr/>
        </p:nvSpPr>
        <p:spPr>
          <a:xfrm>
            <a:off x="960120" y="4297680"/>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The Liberal Party has no clear policies or direction</a:t>
            </a:r>
            <a:endParaRPr lang="en-US" sz="1300"/>
          </a:p>
        </p:txBody>
      </p:sp>
      <p:sp>
        <p:nvSpPr>
          <p:cNvPr id="25" name="Shape 23"/>
          <p:cNvSpPr/>
          <p:nvPr/>
        </p:nvSpPr>
        <p:spPr>
          <a:xfrm>
            <a:off x="4892040" y="4297680"/>
            <a:ext cx="691286" cy="292608"/>
          </a:xfrm>
          <a:prstGeom prst="rect">
            <a:avLst/>
          </a:prstGeom>
          <a:solidFill>
            <a:srgbClr val="2251FF"/>
          </a:solidFill>
          <a:ln w="12700">
            <a:solidFill>
              <a:srgbClr val="2251FF"/>
            </a:solidFill>
            <a:prstDash val="solid"/>
          </a:ln>
        </p:spPr>
        <p:txBody>
          <a:bodyPr/>
          <a:lstStyle/>
          <a:p>
            <a:endParaRPr lang="en-AU"/>
          </a:p>
        </p:txBody>
      </p:sp>
      <p:sp>
        <p:nvSpPr>
          <p:cNvPr id="26" name="Text 24"/>
          <p:cNvSpPr/>
          <p:nvPr/>
        </p:nvSpPr>
        <p:spPr>
          <a:xfrm>
            <a:off x="4892040" y="4297680"/>
            <a:ext cx="691286"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18%</a:t>
            </a:r>
            <a:endParaRPr lang="en-US" sz="1100"/>
          </a:p>
        </p:txBody>
      </p:sp>
      <p:sp>
        <p:nvSpPr>
          <p:cNvPr id="27" name="Shape 25"/>
          <p:cNvSpPr/>
          <p:nvPr/>
        </p:nvSpPr>
        <p:spPr>
          <a:xfrm>
            <a:off x="5583326" y="4297680"/>
            <a:ext cx="1574597" cy="292608"/>
          </a:xfrm>
          <a:prstGeom prst="rect">
            <a:avLst/>
          </a:prstGeom>
          <a:solidFill>
            <a:srgbClr val="9FB6EE"/>
          </a:solidFill>
          <a:ln w="12700">
            <a:solidFill>
              <a:srgbClr val="9FB6EE"/>
            </a:solidFill>
            <a:prstDash val="solid"/>
          </a:ln>
        </p:spPr>
        <p:txBody>
          <a:bodyPr/>
          <a:lstStyle/>
          <a:p>
            <a:endParaRPr lang="en-AU"/>
          </a:p>
        </p:txBody>
      </p:sp>
      <p:sp>
        <p:nvSpPr>
          <p:cNvPr id="28" name="Text 26"/>
          <p:cNvSpPr/>
          <p:nvPr/>
        </p:nvSpPr>
        <p:spPr>
          <a:xfrm>
            <a:off x="5583326" y="4297680"/>
            <a:ext cx="1574597"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41%</a:t>
            </a:r>
            <a:endParaRPr lang="en-US" sz="1100"/>
          </a:p>
        </p:txBody>
      </p:sp>
      <p:sp>
        <p:nvSpPr>
          <p:cNvPr id="29" name="Text 27"/>
          <p:cNvSpPr/>
          <p:nvPr/>
        </p:nvSpPr>
        <p:spPr>
          <a:xfrm>
            <a:off x="9189720" y="4297680"/>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59%</a:t>
            </a:r>
            <a:endParaRPr lang="en-US" sz="1350"/>
          </a:p>
        </p:txBody>
      </p:sp>
      <p:sp>
        <p:nvSpPr>
          <p:cNvPr id="30" name="Text 28"/>
          <p:cNvSpPr/>
          <p:nvPr/>
        </p:nvSpPr>
        <p:spPr>
          <a:xfrm>
            <a:off x="10378440" y="4297680"/>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14%</a:t>
            </a:r>
            <a:endParaRPr lang="en-US" sz="1250"/>
          </a:p>
        </p:txBody>
      </p:sp>
      <p:sp>
        <p:nvSpPr>
          <p:cNvPr id="31" name="Text 29"/>
          <p:cNvSpPr/>
          <p:nvPr/>
        </p:nvSpPr>
        <p:spPr>
          <a:xfrm>
            <a:off x="960120" y="5212080"/>
            <a:ext cx="10268712" cy="457200"/>
          </a:xfrm>
          <a:prstGeom prst="rect">
            <a:avLst/>
          </a:prstGeom>
          <a:noFill/>
          <a:ln/>
        </p:spPr>
        <p:txBody>
          <a:bodyPr wrap="square" lIns="0" tIns="0" rIns="0" bIns="0" rtlCol="0" anchor="t"/>
          <a:lstStyle/>
          <a:p>
            <a:pPr marL="0" indent="0">
              <a:lnSpc>
                <a:spcPct val="125000"/>
              </a:lnSpc>
              <a:buNone/>
            </a:pPr>
            <a:endParaRPr lang="en-US" sz="1150"/>
          </a:p>
        </p:txBody>
      </p:sp>
      <p:sp>
        <p:nvSpPr>
          <p:cNvPr id="33" name="Text 3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4" name="Text 3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47</a:t>
            </a:r>
            <a:endParaRPr lang="en-US" sz="95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About one in four could go back to the Liberals.</a:t>
            </a:r>
            <a:endParaRPr lang="en-US" sz="2500"/>
          </a:p>
        </p:txBody>
      </p:sp>
      <p:sp>
        <p:nvSpPr>
          <p:cNvPr id="3" name="Text 1"/>
          <p:cNvSpPr/>
          <p:nvPr/>
        </p:nvSpPr>
        <p:spPr>
          <a:xfrm>
            <a:off x="960120" y="1097280"/>
            <a:ext cx="10789920" cy="32004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How likely is it that a united, credible Liberal Party could win back your vote from One Nation?</a:t>
            </a:r>
            <a:endParaRPr lang="en-US" sz="1250"/>
          </a:p>
        </p:txBody>
      </p:sp>
      <p:sp>
        <p:nvSpPr>
          <p:cNvPr id="4" name="Text 2"/>
          <p:cNvSpPr/>
          <p:nvPr/>
        </p:nvSpPr>
        <p:spPr>
          <a:xfrm>
            <a:off x="960120" y="1783080"/>
            <a:ext cx="2926080" cy="1005840"/>
          </a:xfrm>
          <a:prstGeom prst="rect">
            <a:avLst/>
          </a:prstGeom>
          <a:noFill/>
          <a:ln/>
        </p:spPr>
        <p:txBody>
          <a:bodyPr wrap="square" lIns="0" tIns="0" rIns="0" bIns="0" rtlCol="0" anchor="ctr"/>
          <a:lstStyle/>
          <a:p>
            <a:pPr marL="0" indent="0">
              <a:buNone/>
            </a:pPr>
            <a:r>
              <a:rPr lang="en-US" sz="6600">
                <a:solidFill>
                  <a:srgbClr val="2251FF"/>
                </a:solidFill>
                <a:latin typeface="Avenir" pitchFamily="34" charset="0"/>
                <a:ea typeface="Avenir" pitchFamily="34" charset="-122"/>
                <a:cs typeface="Avenir" pitchFamily="34" charset="-120"/>
              </a:rPr>
              <a:t>27%</a:t>
            </a:r>
            <a:endParaRPr lang="en-US" sz="6600"/>
          </a:p>
        </p:txBody>
      </p:sp>
      <p:sp>
        <p:nvSpPr>
          <p:cNvPr id="5" name="Text 3"/>
          <p:cNvSpPr/>
          <p:nvPr/>
        </p:nvSpPr>
        <p:spPr>
          <a:xfrm>
            <a:off x="960120" y="2788920"/>
            <a:ext cx="3383280" cy="777240"/>
          </a:xfrm>
          <a:prstGeom prst="rect">
            <a:avLst/>
          </a:prstGeom>
          <a:noFill/>
          <a:ln/>
        </p:spPr>
        <p:txBody>
          <a:bodyPr wrap="square" lIns="0" tIns="0" rIns="0" bIns="0" rtlCol="0" anchor="t"/>
          <a:lstStyle/>
          <a:p>
            <a:pPr marL="0" indent="0">
              <a:lnSpc>
                <a:spcPct val="120000"/>
              </a:lnSpc>
              <a:buNone/>
            </a:pPr>
            <a:r>
              <a:rPr lang="en-US" sz="1450" b="1">
                <a:solidFill>
                  <a:srgbClr val="1A1A1A"/>
                </a:solidFill>
                <a:latin typeface="Helvetica Neue Light" pitchFamily="34" charset="0"/>
                <a:ea typeface="Helvetica Neue Light" pitchFamily="34" charset="-122"/>
                <a:cs typeface="Helvetica Neue Light" pitchFamily="34" charset="-120"/>
              </a:rPr>
              <a:t>say a united, credible Liberal Party would be likely to win their vote back</a:t>
            </a:r>
            <a:endParaRPr lang="en-US" sz="1450"/>
          </a:p>
        </p:txBody>
      </p:sp>
      <p:sp>
        <p:nvSpPr>
          <p:cNvPr id="107" name="Text 105"/>
          <p:cNvSpPr/>
          <p:nvPr/>
        </p:nvSpPr>
        <p:spPr>
          <a:xfrm>
            <a:off x="960120" y="5413248"/>
            <a:ext cx="4206240" cy="256032"/>
          </a:xfrm>
          <a:prstGeom prst="rect">
            <a:avLst/>
          </a:prstGeom>
          <a:noFill/>
          <a:ln/>
        </p:spPr>
        <p:txBody>
          <a:bodyPr wrap="square" lIns="0" tIns="0" rIns="0" bIns="0" rtlCol="0" anchor="ctr"/>
          <a:lstStyle/>
          <a:p>
            <a:pPr marL="0" indent="0">
              <a:buNone/>
            </a:pPr>
            <a:r>
              <a:rPr lang="en-US" sz="1050">
                <a:solidFill>
                  <a:srgbClr val="A8AEB8"/>
                </a:solidFill>
                <a:latin typeface="Helvetica Neue Light" pitchFamily="34" charset="0"/>
                <a:ea typeface="Helvetica Neue Light" pitchFamily="34" charset="-122"/>
                <a:cs typeface="Helvetica Neue Light" pitchFamily="34" charset="-120"/>
              </a:rPr>
              <a:t>d</a:t>
            </a:r>
            <a:endParaRPr lang="en-US" sz="1050"/>
          </a:p>
        </p:txBody>
      </p:sp>
      <p:sp>
        <p:nvSpPr>
          <p:cNvPr id="108" name="Text 106"/>
          <p:cNvSpPr/>
          <p:nvPr/>
        </p:nvSpPr>
        <p:spPr>
          <a:xfrm>
            <a:off x="5532120" y="1723544"/>
            <a:ext cx="5486400" cy="274320"/>
          </a:xfrm>
          <a:prstGeom prst="rect">
            <a:avLst/>
          </a:prstGeom>
          <a:noFill/>
          <a:ln/>
        </p:spPr>
        <p:txBody>
          <a:bodyPr wrap="square" lIns="0" tIns="0" rIns="0" bIns="0" rtlCol="0" anchor="ctr"/>
          <a:lstStyle/>
          <a:p>
            <a:pPr marL="0" indent="0">
              <a:buNone/>
            </a:pPr>
            <a:r>
              <a:rPr lang="en-US" sz="1050" b="1" kern="0" spc="70">
                <a:solidFill>
                  <a:srgbClr val="6E7480"/>
                </a:solidFill>
                <a:latin typeface="Helvetica Neue Light" pitchFamily="34" charset="0"/>
                <a:ea typeface="Helvetica Neue Light" pitchFamily="34" charset="-122"/>
                <a:cs typeface="Helvetica Neue Light" pitchFamily="34" charset="-120"/>
              </a:rPr>
              <a:t>THE SOFTER THE VOTE, THE GREATER CHANCE OF RETURNING TO THE LIBS.</a:t>
            </a:r>
            <a:endParaRPr lang="en-US" sz="1050"/>
          </a:p>
        </p:txBody>
      </p:sp>
      <p:sp>
        <p:nvSpPr>
          <p:cNvPr id="109" name="Text 107"/>
          <p:cNvSpPr/>
          <p:nvPr/>
        </p:nvSpPr>
        <p:spPr>
          <a:xfrm>
            <a:off x="5486400" y="2048256"/>
            <a:ext cx="5486400" cy="256032"/>
          </a:xfrm>
          <a:prstGeom prst="rect">
            <a:avLst/>
          </a:prstGeom>
          <a:noFill/>
          <a:ln/>
        </p:spPr>
        <p:txBody>
          <a:bodyPr wrap="square" lIns="0" tIns="0" rIns="0" bIns="0" rtlCol="0" anchor="ctr"/>
          <a:lstStyle/>
          <a:p>
            <a:pPr marL="0" indent="0">
              <a:buNone/>
            </a:pPr>
            <a:r>
              <a:rPr lang="en-US" sz="1150">
                <a:solidFill>
                  <a:srgbClr val="A8AEB8"/>
                </a:solidFill>
                <a:latin typeface="Helvetica Neue Light" pitchFamily="34" charset="0"/>
                <a:ea typeface="Helvetica Neue Light" pitchFamily="34" charset="-122"/>
                <a:cs typeface="Helvetica Neue Light" pitchFamily="34" charset="-120"/>
              </a:rPr>
              <a:t>How likely each group is to go back to the Liberals</a:t>
            </a:r>
            <a:endParaRPr lang="en-US" sz="1150"/>
          </a:p>
        </p:txBody>
      </p:sp>
      <p:sp>
        <p:nvSpPr>
          <p:cNvPr id="110" name="Text 108"/>
          <p:cNvSpPr/>
          <p:nvPr/>
        </p:nvSpPr>
        <p:spPr>
          <a:xfrm>
            <a:off x="5486400" y="2450592"/>
            <a:ext cx="2103120" cy="566928"/>
          </a:xfrm>
          <a:prstGeom prst="rect">
            <a:avLst/>
          </a:prstGeom>
          <a:noFill/>
          <a:ln/>
        </p:spPr>
        <p:txBody>
          <a:bodyPr wrap="square" lIns="0" tIns="0" rIns="0" bIns="0" rtlCol="0" anchor="ctr"/>
          <a:lstStyle/>
          <a:p>
            <a:pPr marL="0" indent="0">
              <a:lnSpc>
                <a:spcPct val="115000"/>
              </a:lnSpc>
              <a:buNone/>
            </a:pPr>
            <a:r>
              <a:rPr lang="en-US" sz="1300">
                <a:solidFill>
                  <a:srgbClr val="1A1A1A"/>
                </a:solidFill>
                <a:latin typeface="Helvetica Neue Light" pitchFamily="34" charset="0"/>
                <a:ea typeface="Helvetica Neue Light" pitchFamily="34" charset="-122"/>
                <a:cs typeface="Helvetica Neue Light" pitchFamily="34" charset="-120"/>
              </a:rPr>
              <a:t>Absolutely certain</a:t>
            </a:r>
            <a:endParaRPr lang="en-US" sz="1300"/>
          </a:p>
          <a:p>
            <a:pPr marL="0" indent="0">
              <a:lnSpc>
                <a:spcPct val="115000"/>
              </a:lnSpc>
              <a:buNone/>
            </a:pPr>
            <a:r>
              <a:rPr lang="en-US" sz="1300">
                <a:solidFill>
                  <a:srgbClr val="1A1A1A"/>
                </a:solidFill>
                <a:latin typeface="Helvetica Neue Light" pitchFamily="34" charset="0"/>
                <a:ea typeface="Helvetica Neue Light" pitchFamily="34" charset="-122"/>
                <a:cs typeface="Helvetica Neue Light" pitchFamily="34" charset="-120"/>
              </a:rPr>
              <a:t>to vote One Nation</a:t>
            </a:r>
            <a:endParaRPr lang="en-US" sz="1300"/>
          </a:p>
        </p:txBody>
      </p:sp>
      <p:sp>
        <p:nvSpPr>
          <p:cNvPr id="111" name="Text 109"/>
          <p:cNvSpPr/>
          <p:nvPr/>
        </p:nvSpPr>
        <p:spPr>
          <a:xfrm>
            <a:off x="7635240" y="2450592"/>
            <a:ext cx="914400" cy="566928"/>
          </a:xfrm>
          <a:prstGeom prst="rect">
            <a:avLst/>
          </a:prstGeom>
          <a:noFill/>
          <a:ln/>
        </p:spPr>
        <p:txBody>
          <a:bodyPr wrap="square" lIns="0" tIns="0" rIns="0" bIns="0" rtlCol="0" anchor="ctr"/>
          <a:lstStyle/>
          <a:p>
            <a:pPr marL="0" indent="0">
              <a:lnSpc>
                <a:spcPct val="110000"/>
              </a:lnSpc>
              <a:buNone/>
            </a:pPr>
            <a:r>
              <a:rPr lang="en-US" sz="950">
                <a:solidFill>
                  <a:srgbClr val="A8AEB8"/>
                </a:solidFill>
                <a:latin typeface="Helvetica Neue Light" pitchFamily="34" charset="0"/>
                <a:ea typeface="Helvetica Neue Light" pitchFamily="34" charset="-122"/>
                <a:cs typeface="Helvetica Neue Light" pitchFamily="34" charset="-120"/>
              </a:rPr>
              <a:t>more than half of all One Nation voters</a:t>
            </a:r>
            <a:endParaRPr lang="en-US" sz="950"/>
          </a:p>
        </p:txBody>
      </p:sp>
      <p:sp>
        <p:nvSpPr>
          <p:cNvPr id="112" name="Shape 110"/>
          <p:cNvSpPr/>
          <p:nvPr/>
        </p:nvSpPr>
        <p:spPr>
          <a:xfrm>
            <a:off x="8595360" y="2596896"/>
            <a:ext cx="804672" cy="274320"/>
          </a:xfrm>
          <a:prstGeom prst="rect">
            <a:avLst/>
          </a:prstGeom>
          <a:solidFill>
            <a:srgbClr val="C4CAD4"/>
          </a:solidFill>
          <a:ln w="12700">
            <a:solidFill>
              <a:srgbClr val="C4CAD4"/>
            </a:solidFill>
            <a:prstDash val="solid"/>
          </a:ln>
        </p:spPr>
        <p:txBody>
          <a:bodyPr/>
          <a:lstStyle/>
          <a:p>
            <a:endParaRPr lang="en-AU"/>
          </a:p>
        </p:txBody>
      </p:sp>
      <p:sp>
        <p:nvSpPr>
          <p:cNvPr id="113" name="Text 111"/>
          <p:cNvSpPr/>
          <p:nvPr/>
        </p:nvSpPr>
        <p:spPr>
          <a:xfrm>
            <a:off x="9528048" y="2569464"/>
            <a:ext cx="731520" cy="329184"/>
          </a:xfrm>
          <a:prstGeom prst="rect">
            <a:avLst/>
          </a:prstGeom>
          <a:noFill/>
          <a:ln/>
        </p:spPr>
        <p:txBody>
          <a:bodyPr wrap="square" lIns="0" tIns="0" rIns="0" bIns="0" rtlCol="0" anchor="ctr"/>
          <a:lstStyle/>
          <a:p>
            <a:pPr marL="0" indent="0">
              <a:buNone/>
            </a:pPr>
            <a:r>
              <a:rPr lang="en-US" sz="1500" b="1">
                <a:solidFill>
                  <a:srgbClr val="1A1A1A"/>
                </a:solidFill>
                <a:latin typeface="Helvetica Neue Light" pitchFamily="34" charset="0"/>
                <a:ea typeface="Helvetica Neue Light" pitchFamily="34" charset="-122"/>
                <a:cs typeface="Helvetica Neue Light" pitchFamily="34" charset="-120"/>
              </a:rPr>
              <a:t>16%</a:t>
            </a:r>
            <a:endParaRPr lang="en-US" sz="1500"/>
          </a:p>
        </p:txBody>
      </p:sp>
      <p:sp>
        <p:nvSpPr>
          <p:cNvPr id="114" name="Text 112"/>
          <p:cNvSpPr/>
          <p:nvPr/>
        </p:nvSpPr>
        <p:spPr>
          <a:xfrm>
            <a:off x="5486400" y="3200400"/>
            <a:ext cx="2103120" cy="566928"/>
          </a:xfrm>
          <a:prstGeom prst="rect">
            <a:avLst/>
          </a:prstGeom>
          <a:noFill/>
          <a:ln/>
        </p:spPr>
        <p:txBody>
          <a:bodyPr wrap="square" lIns="0" tIns="0" rIns="0" bIns="0" rtlCol="0" anchor="ctr"/>
          <a:lstStyle/>
          <a:p>
            <a:pPr marL="0" indent="0">
              <a:lnSpc>
                <a:spcPct val="115000"/>
              </a:lnSpc>
              <a:buNone/>
            </a:pPr>
            <a:r>
              <a:rPr lang="en-US" sz="1300">
                <a:solidFill>
                  <a:srgbClr val="1A1A1A"/>
                </a:solidFill>
                <a:latin typeface="Helvetica Neue Light" pitchFamily="34" charset="0"/>
                <a:ea typeface="Helvetica Neue Light" pitchFamily="34" charset="-122"/>
                <a:cs typeface="Helvetica Neue Light" pitchFamily="34" charset="-120"/>
              </a:rPr>
              <a:t>Very likely to,</a:t>
            </a:r>
            <a:endParaRPr lang="en-US" sz="1300"/>
          </a:p>
          <a:p>
            <a:pPr marL="0" indent="0">
              <a:lnSpc>
                <a:spcPct val="115000"/>
              </a:lnSpc>
              <a:buNone/>
            </a:pPr>
            <a:r>
              <a:rPr lang="en-US" sz="1300">
                <a:solidFill>
                  <a:srgbClr val="1A1A1A"/>
                </a:solidFill>
                <a:latin typeface="Helvetica Neue Light" pitchFamily="34" charset="0"/>
                <a:ea typeface="Helvetica Neue Light" pitchFamily="34" charset="-122"/>
                <a:cs typeface="Helvetica Neue Light" pitchFamily="34" charset="-120"/>
              </a:rPr>
              <a:t>but not certain</a:t>
            </a:r>
            <a:endParaRPr lang="en-US" sz="1300"/>
          </a:p>
        </p:txBody>
      </p:sp>
      <p:sp>
        <p:nvSpPr>
          <p:cNvPr id="115" name="Text 113"/>
          <p:cNvSpPr/>
          <p:nvPr/>
        </p:nvSpPr>
        <p:spPr>
          <a:xfrm>
            <a:off x="7635240" y="3200400"/>
            <a:ext cx="914400" cy="566928"/>
          </a:xfrm>
          <a:prstGeom prst="rect">
            <a:avLst/>
          </a:prstGeom>
          <a:noFill/>
          <a:ln/>
        </p:spPr>
        <p:txBody>
          <a:bodyPr wrap="square" lIns="0" tIns="0" rIns="0" bIns="0" rtlCol="0" anchor="ctr"/>
          <a:lstStyle/>
          <a:p>
            <a:pPr marL="0" indent="0">
              <a:lnSpc>
                <a:spcPct val="110000"/>
              </a:lnSpc>
              <a:buNone/>
            </a:pPr>
            <a:r>
              <a:rPr lang="en-US" sz="950">
                <a:solidFill>
                  <a:srgbClr val="A8AEB8"/>
                </a:solidFill>
                <a:latin typeface="Helvetica Neue Light" pitchFamily="34" charset="0"/>
                <a:ea typeface="Helvetica Neue Light" pitchFamily="34" charset="-122"/>
                <a:cs typeface="Helvetica Neue Light" pitchFamily="34" charset="-120"/>
              </a:rPr>
              <a:t>about one in four</a:t>
            </a:r>
            <a:endParaRPr lang="en-US" sz="950"/>
          </a:p>
        </p:txBody>
      </p:sp>
      <p:sp>
        <p:nvSpPr>
          <p:cNvPr id="116" name="Shape 114"/>
          <p:cNvSpPr/>
          <p:nvPr/>
        </p:nvSpPr>
        <p:spPr>
          <a:xfrm>
            <a:off x="8595360" y="3346704"/>
            <a:ext cx="1760220" cy="274320"/>
          </a:xfrm>
          <a:prstGeom prst="rect">
            <a:avLst/>
          </a:prstGeom>
          <a:solidFill>
            <a:srgbClr val="2251FF"/>
          </a:solidFill>
          <a:ln w="12700">
            <a:solidFill>
              <a:srgbClr val="2251FF"/>
            </a:solidFill>
            <a:prstDash val="solid"/>
          </a:ln>
        </p:spPr>
        <p:txBody>
          <a:bodyPr/>
          <a:lstStyle/>
          <a:p>
            <a:endParaRPr lang="en-AU"/>
          </a:p>
        </p:txBody>
      </p:sp>
      <p:sp>
        <p:nvSpPr>
          <p:cNvPr id="117" name="Text 115"/>
          <p:cNvSpPr/>
          <p:nvPr/>
        </p:nvSpPr>
        <p:spPr>
          <a:xfrm>
            <a:off x="10483596" y="3319272"/>
            <a:ext cx="731520" cy="329184"/>
          </a:xfrm>
          <a:prstGeom prst="rect">
            <a:avLst/>
          </a:prstGeom>
          <a:noFill/>
          <a:ln/>
        </p:spPr>
        <p:txBody>
          <a:bodyPr wrap="square" lIns="0" tIns="0" rIns="0" bIns="0" rtlCol="0" anchor="ctr"/>
          <a:lstStyle/>
          <a:p>
            <a:pPr marL="0" indent="0">
              <a:buNone/>
            </a:pPr>
            <a:r>
              <a:rPr lang="en-US" sz="1500" b="1">
                <a:solidFill>
                  <a:srgbClr val="1A1A1A"/>
                </a:solidFill>
                <a:latin typeface="Helvetica Neue Light" pitchFamily="34" charset="0"/>
                <a:ea typeface="Helvetica Neue Light" pitchFamily="34" charset="-122"/>
                <a:cs typeface="Helvetica Neue Light" pitchFamily="34" charset="-120"/>
              </a:rPr>
              <a:t>35%</a:t>
            </a:r>
            <a:endParaRPr lang="en-US" sz="1500"/>
          </a:p>
        </p:txBody>
      </p:sp>
      <p:sp>
        <p:nvSpPr>
          <p:cNvPr id="118" name="Text 116"/>
          <p:cNvSpPr/>
          <p:nvPr/>
        </p:nvSpPr>
        <p:spPr>
          <a:xfrm>
            <a:off x="5486400" y="3950208"/>
            <a:ext cx="2103120" cy="566928"/>
          </a:xfrm>
          <a:prstGeom prst="rect">
            <a:avLst/>
          </a:prstGeom>
          <a:noFill/>
          <a:ln/>
        </p:spPr>
        <p:txBody>
          <a:bodyPr wrap="square" lIns="0" tIns="0" rIns="0" bIns="0" rtlCol="0" anchor="ctr"/>
          <a:lstStyle/>
          <a:p>
            <a:pPr marL="0" indent="0">
              <a:lnSpc>
                <a:spcPct val="115000"/>
              </a:lnSpc>
              <a:buNone/>
            </a:pPr>
            <a:r>
              <a:rPr lang="en-US" sz="1300">
                <a:solidFill>
                  <a:srgbClr val="1A1A1A"/>
                </a:solidFill>
                <a:latin typeface="Helvetica Neue Light" pitchFamily="34" charset="0"/>
                <a:ea typeface="Helvetica Neue Light" pitchFamily="34" charset="-122"/>
                <a:cs typeface="Helvetica Neue Light" pitchFamily="34" charset="-120"/>
              </a:rPr>
              <a:t>Only leaning</a:t>
            </a:r>
            <a:endParaRPr lang="en-US" sz="1300"/>
          </a:p>
          <a:p>
            <a:pPr marL="0" indent="0">
              <a:lnSpc>
                <a:spcPct val="115000"/>
              </a:lnSpc>
              <a:buNone/>
            </a:pPr>
            <a:r>
              <a:rPr lang="en-US" sz="1300">
                <a:solidFill>
                  <a:srgbClr val="1A1A1A"/>
                </a:solidFill>
                <a:latin typeface="Helvetica Neue Light" pitchFamily="34" charset="0"/>
                <a:ea typeface="Helvetica Neue Light" pitchFamily="34" charset="-122"/>
                <a:cs typeface="Helvetica Neue Light" pitchFamily="34" charset="-120"/>
              </a:rPr>
              <a:t>towards them</a:t>
            </a:r>
            <a:endParaRPr lang="en-US" sz="1300"/>
          </a:p>
        </p:txBody>
      </p:sp>
      <p:sp>
        <p:nvSpPr>
          <p:cNvPr id="119" name="Text 117"/>
          <p:cNvSpPr/>
          <p:nvPr/>
        </p:nvSpPr>
        <p:spPr>
          <a:xfrm>
            <a:off x="7635240" y="3950208"/>
            <a:ext cx="914400" cy="566928"/>
          </a:xfrm>
          <a:prstGeom prst="rect">
            <a:avLst/>
          </a:prstGeom>
          <a:noFill/>
          <a:ln/>
        </p:spPr>
        <p:txBody>
          <a:bodyPr wrap="square" lIns="0" tIns="0" rIns="0" bIns="0" rtlCol="0" anchor="ctr"/>
          <a:lstStyle/>
          <a:p>
            <a:pPr marL="0" indent="0">
              <a:lnSpc>
                <a:spcPct val="110000"/>
              </a:lnSpc>
              <a:buNone/>
            </a:pPr>
            <a:r>
              <a:rPr lang="en-US" sz="950">
                <a:solidFill>
                  <a:srgbClr val="A8AEB8"/>
                </a:solidFill>
                <a:latin typeface="Helvetica Neue Light" pitchFamily="34" charset="0"/>
                <a:ea typeface="Helvetica Neue Light" pitchFamily="34" charset="-122"/>
                <a:cs typeface="Helvetica Neue Light" pitchFamily="34" charset="-120"/>
              </a:rPr>
              <a:t>about one in six</a:t>
            </a:r>
            <a:endParaRPr lang="en-US" sz="950"/>
          </a:p>
        </p:txBody>
      </p:sp>
      <p:sp>
        <p:nvSpPr>
          <p:cNvPr id="120" name="Shape 118"/>
          <p:cNvSpPr/>
          <p:nvPr/>
        </p:nvSpPr>
        <p:spPr>
          <a:xfrm>
            <a:off x="8595360" y="4096512"/>
            <a:ext cx="2162556" cy="274320"/>
          </a:xfrm>
          <a:prstGeom prst="rect">
            <a:avLst/>
          </a:prstGeom>
          <a:solidFill>
            <a:srgbClr val="2251FF"/>
          </a:solidFill>
          <a:ln w="12700">
            <a:solidFill>
              <a:srgbClr val="2251FF"/>
            </a:solidFill>
            <a:prstDash val="solid"/>
          </a:ln>
        </p:spPr>
        <p:txBody>
          <a:bodyPr/>
          <a:lstStyle/>
          <a:p>
            <a:endParaRPr lang="en-AU"/>
          </a:p>
        </p:txBody>
      </p:sp>
      <p:sp>
        <p:nvSpPr>
          <p:cNvPr id="121" name="Text 119"/>
          <p:cNvSpPr/>
          <p:nvPr/>
        </p:nvSpPr>
        <p:spPr>
          <a:xfrm>
            <a:off x="10885932" y="4069080"/>
            <a:ext cx="731520" cy="329184"/>
          </a:xfrm>
          <a:prstGeom prst="rect">
            <a:avLst/>
          </a:prstGeom>
          <a:noFill/>
          <a:ln/>
        </p:spPr>
        <p:txBody>
          <a:bodyPr wrap="square" lIns="0" tIns="0" rIns="0" bIns="0" rtlCol="0" anchor="ctr"/>
          <a:lstStyle/>
          <a:p>
            <a:pPr marL="0" indent="0">
              <a:buNone/>
            </a:pPr>
            <a:r>
              <a:rPr lang="en-US" sz="1500" b="1">
                <a:solidFill>
                  <a:srgbClr val="1A1A1A"/>
                </a:solidFill>
                <a:latin typeface="Helvetica Neue Light" pitchFamily="34" charset="0"/>
                <a:ea typeface="Helvetica Neue Light" pitchFamily="34" charset="-122"/>
                <a:cs typeface="Helvetica Neue Light" pitchFamily="34" charset="-120"/>
              </a:rPr>
              <a:t>43%</a:t>
            </a:r>
            <a:endParaRPr lang="en-US" sz="1500"/>
          </a:p>
        </p:txBody>
      </p:sp>
      <p:sp>
        <p:nvSpPr>
          <p:cNvPr id="122" name="Text 120"/>
          <p:cNvSpPr/>
          <p:nvPr/>
        </p:nvSpPr>
        <p:spPr>
          <a:xfrm>
            <a:off x="5486400" y="4700016"/>
            <a:ext cx="2103120" cy="566928"/>
          </a:xfrm>
          <a:prstGeom prst="rect">
            <a:avLst/>
          </a:prstGeom>
          <a:noFill/>
          <a:ln/>
        </p:spPr>
        <p:txBody>
          <a:bodyPr wrap="square" lIns="0" tIns="0" rIns="0" bIns="0" rtlCol="0" anchor="ctr"/>
          <a:lstStyle/>
          <a:p>
            <a:pPr marL="0" indent="0">
              <a:lnSpc>
                <a:spcPct val="115000"/>
              </a:lnSpc>
              <a:buNone/>
            </a:pPr>
            <a:r>
              <a:rPr lang="en-US" sz="1300">
                <a:solidFill>
                  <a:srgbClr val="1A1A1A"/>
                </a:solidFill>
                <a:latin typeface="Helvetica Neue Light" pitchFamily="34" charset="0"/>
                <a:ea typeface="Helvetica Neue Light" pitchFamily="34" charset="-122"/>
                <a:cs typeface="Helvetica Neue Light" pitchFamily="34" charset="-120"/>
              </a:rPr>
              <a:t>Not locked in</a:t>
            </a:r>
            <a:endParaRPr lang="en-US" sz="1300"/>
          </a:p>
          <a:p>
            <a:pPr marL="0" indent="0">
              <a:lnSpc>
                <a:spcPct val="115000"/>
              </a:lnSpc>
              <a:buNone/>
            </a:pPr>
            <a:r>
              <a:rPr lang="en-US" sz="1300">
                <a:solidFill>
                  <a:srgbClr val="1A1A1A"/>
                </a:solidFill>
                <a:latin typeface="Helvetica Neue Light" pitchFamily="34" charset="0"/>
                <a:ea typeface="Helvetica Neue Light" pitchFamily="34" charset="-122"/>
                <a:cs typeface="Helvetica Neue Light" pitchFamily="34" charset="-120"/>
              </a:rPr>
              <a:t>at all*</a:t>
            </a:r>
            <a:endParaRPr lang="en-US" sz="1300"/>
          </a:p>
        </p:txBody>
      </p:sp>
      <p:sp>
        <p:nvSpPr>
          <p:cNvPr id="123" name="Text 121"/>
          <p:cNvSpPr/>
          <p:nvPr/>
        </p:nvSpPr>
        <p:spPr>
          <a:xfrm>
            <a:off x="7635240" y="4700016"/>
            <a:ext cx="914400" cy="566928"/>
          </a:xfrm>
          <a:prstGeom prst="rect">
            <a:avLst/>
          </a:prstGeom>
          <a:noFill/>
          <a:ln/>
        </p:spPr>
        <p:txBody>
          <a:bodyPr wrap="square" lIns="0" tIns="0" rIns="0" bIns="0" rtlCol="0" anchor="ctr"/>
          <a:lstStyle/>
          <a:p>
            <a:pPr marL="0" indent="0">
              <a:lnSpc>
                <a:spcPct val="110000"/>
              </a:lnSpc>
              <a:buNone/>
            </a:pPr>
            <a:r>
              <a:rPr lang="en-US" sz="950">
                <a:solidFill>
                  <a:srgbClr val="A8AEB8"/>
                </a:solidFill>
                <a:latin typeface="Helvetica Neue Light" pitchFamily="34" charset="0"/>
                <a:ea typeface="Helvetica Neue Light" pitchFamily="34" charset="-122"/>
                <a:cs typeface="Helvetica Neue Light" pitchFamily="34" charset="-120"/>
              </a:rPr>
              <a:t>a small group</a:t>
            </a:r>
            <a:endParaRPr lang="en-US" sz="950"/>
          </a:p>
        </p:txBody>
      </p:sp>
      <p:sp>
        <p:nvSpPr>
          <p:cNvPr id="124" name="Shape 122"/>
          <p:cNvSpPr/>
          <p:nvPr/>
        </p:nvSpPr>
        <p:spPr>
          <a:xfrm>
            <a:off x="8595360" y="4846320"/>
            <a:ext cx="2212848" cy="274320"/>
          </a:xfrm>
          <a:prstGeom prst="rect">
            <a:avLst/>
          </a:prstGeom>
          <a:solidFill>
            <a:srgbClr val="2251FF"/>
          </a:solidFill>
          <a:ln w="12700">
            <a:solidFill>
              <a:srgbClr val="2251FF"/>
            </a:solidFill>
            <a:prstDash val="solid"/>
          </a:ln>
        </p:spPr>
        <p:txBody>
          <a:bodyPr/>
          <a:lstStyle/>
          <a:p>
            <a:endParaRPr lang="en-AU"/>
          </a:p>
        </p:txBody>
      </p:sp>
      <p:sp>
        <p:nvSpPr>
          <p:cNvPr id="125" name="Text 123"/>
          <p:cNvSpPr/>
          <p:nvPr/>
        </p:nvSpPr>
        <p:spPr>
          <a:xfrm>
            <a:off x="10936224" y="4818888"/>
            <a:ext cx="731520" cy="329184"/>
          </a:xfrm>
          <a:prstGeom prst="rect">
            <a:avLst/>
          </a:prstGeom>
          <a:noFill/>
          <a:ln/>
        </p:spPr>
        <p:txBody>
          <a:bodyPr wrap="square" lIns="0" tIns="0" rIns="0" bIns="0" rtlCol="0" anchor="ctr"/>
          <a:lstStyle/>
          <a:p>
            <a:pPr marL="0" indent="0">
              <a:buNone/>
            </a:pPr>
            <a:r>
              <a:rPr lang="en-US" sz="1500" b="1">
                <a:solidFill>
                  <a:srgbClr val="1A1A1A"/>
                </a:solidFill>
                <a:latin typeface="Helvetica Neue Light" pitchFamily="34" charset="0"/>
                <a:ea typeface="Helvetica Neue Light" pitchFamily="34" charset="-122"/>
                <a:cs typeface="Helvetica Neue Light" pitchFamily="34" charset="-120"/>
              </a:rPr>
              <a:t>44%</a:t>
            </a:r>
            <a:endParaRPr lang="en-US" sz="1500"/>
          </a:p>
        </p:txBody>
      </p:sp>
      <p:sp>
        <p:nvSpPr>
          <p:cNvPr id="126" name="Shape 124"/>
          <p:cNvSpPr/>
          <p:nvPr/>
        </p:nvSpPr>
        <p:spPr>
          <a:xfrm>
            <a:off x="5349240" y="5623560"/>
            <a:ext cx="6172200" cy="566928"/>
          </a:xfrm>
          <a:prstGeom prst="rect">
            <a:avLst/>
          </a:prstGeom>
          <a:solidFill>
            <a:srgbClr val="EDF1FB"/>
          </a:solidFill>
          <a:ln w="12700">
            <a:solidFill>
              <a:srgbClr val="FFFFFF"/>
            </a:solidFill>
            <a:prstDash val="solid"/>
          </a:ln>
        </p:spPr>
        <p:txBody>
          <a:bodyPr/>
          <a:lstStyle/>
          <a:p>
            <a:endParaRPr lang="en-AU"/>
          </a:p>
        </p:txBody>
      </p:sp>
      <p:sp>
        <p:nvSpPr>
          <p:cNvPr id="128" name="Text 126"/>
          <p:cNvSpPr/>
          <p:nvPr/>
        </p:nvSpPr>
        <p:spPr>
          <a:xfrm>
            <a:off x="960120" y="6309360"/>
            <a:ext cx="10268712" cy="320040"/>
          </a:xfrm>
          <a:prstGeom prst="rect">
            <a:avLst/>
          </a:prstGeom>
          <a:noFill/>
          <a:ln/>
        </p:spPr>
        <p:txBody>
          <a:bodyPr wrap="square" lIns="0" tIns="0" rIns="0" bIns="0" rtlCol="0" anchor="ctr"/>
          <a:lstStyle/>
          <a:p>
            <a:pPr marL="0" indent="0">
              <a:lnSpc>
                <a:spcPct val="115000"/>
              </a:lnSpc>
              <a:buNone/>
            </a:pPr>
            <a:endParaRPr lang="en-US" sz="900"/>
          </a:p>
        </p:txBody>
      </p:sp>
      <p:sp>
        <p:nvSpPr>
          <p:cNvPr id="129" name="Text 127"/>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130" name="Text 128"/>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48</a:t>
            </a:r>
            <a:endParaRPr lang="en-US" sz="950"/>
          </a:p>
        </p:txBody>
      </p:sp>
      <p:sp>
        <p:nvSpPr>
          <p:cNvPr id="127" name="TextBox 126">
            <a:extLst>
              <a:ext uri="{FF2B5EF4-FFF2-40B4-BE49-F238E27FC236}">
                <a16:creationId xmlns:a16="http://schemas.microsoft.com/office/drawing/2014/main" id="{460B34AC-C16C-18CD-6148-011D892FC666}"/>
              </a:ext>
            </a:extLst>
          </p:cNvPr>
          <p:cNvSpPr txBox="1"/>
          <p:nvPr/>
        </p:nvSpPr>
        <p:spPr>
          <a:xfrm>
            <a:off x="198120" y="3870491"/>
            <a:ext cx="4572000" cy="2031325"/>
          </a:xfrm>
          <a:prstGeom prst="rect">
            <a:avLst/>
          </a:prstGeom>
          <a:noFill/>
        </p:spPr>
        <p:txBody>
          <a:bodyPr wrap="square">
            <a:spAutoFit/>
          </a:bodyPr>
          <a:lstStyle/>
          <a:p>
            <a:pPr rtl="0">
              <a:buNone/>
            </a:pPr>
            <a:r>
              <a:rPr lang="en-AU" sz="1400" i="1"/>
              <a:t>"If the Coalition can put forward strong conservative policies and actually follow through with them, I could be tempted to vote for them again."</a:t>
            </a:r>
            <a:br>
              <a:rPr lang="en-AU" sz="1400"/>
            </a:br>
            <a:r>
              <a:rPr lang="en-AU" sz="1400"/>
              <a:t>Man, 35–49, Greater Adelaide</a:t>
            </a:r>
            <a:br>
              <a:rPr lang="en-AU" sz="1400"/>
            </a:br>
            <a:endParaRPr lang="en-AU" sz="1400"/>
          </a:p>
          <a:p>
            <a:pPr rtl="0">
              <a:buNone/>
            </a:pPr>
            <a:r>
              <a:rPr lang="en-AU" sz="1400" i="1"/>
              <a:t>"If the Coalition can stop bickering amongst themselves and deliver stronger policies and show strength, I would look to continue to support them."</a:t>
            </a:r>
            <a:br>
              <a:rPr lang="en-AU" sz="1400"/>
            </a:br>
            <a:r>
              <a:rPr lang="en-AU" sz="1400"/>
              <a:t>Man, 50–64, regional Victoria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What the Coalition would have to do.</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Thinking about the Coalition parties, what policies would they need to introduce to get you interested in voting for them? If nothing would, please say so.</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28%</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name immigration cuts as what the Coalition must deliver</a:t>
            </a:r>
            <a:endParaRPr lang="en-US" sz="150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22% say nothing could interest them — fewer refusals than Labor drew, at 34%.</a:t>
            </a:r>
            <a:endParaRPr lang="en-US" sz="1250"/>
          </a:p>
        </p:txBody>
      </p:sp>
      <p:sp>
        <p:nvSpPr>
          <p:cNvPr id="7" name="Text 5"/>
          <p:cNvSpPr/>
          <p:nvPr/>
        </p:nvSpPr>
        <p:spPr>
          <a:xfrm>
            <a:off x="6035040" y="246888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Cut immigration</a:t>
            </a:r>
            <a:endParaRPr lang="en-US" sz="1350"/>
          </a:p>
        </p:txBody>
      </p:sp>
      <p:sp>
        <p:nvSpPr>
          <p:cNvPr id="8" name="Shape 6"/>
          <p:cNvSpPr/>
          <p:nvPr/>
        </p:nvSpPr>
        <p:spPr>
          <a:xfrm>
            <a:off x="9006840" y="2606040"/>
            <a:ext cx="2080260"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1205972" y="246888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28%</a:t>
            </a:r>
            <a:endParaRPr lang="en-US" sz="1350"/>
          </a:p>
        </p:txBody>
      </p:sp>
      <p:sp>
        <p:nvSpPr>
          <p:cNvPr id="10" name="Text 8"/>
          <p:cNvSpPr/>
          <p:nvPr/>
        </p:nvSpPr>
        <p:spPr>
          <a:xfrm>
            <a:off x="6035040" y="301752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Nothing, ever</a:t>
            </a:r>
            <a:endParaRPr lang="en-US" sz="1350"/>
          </a:p>
        </p:txBody>
      </p:sp>
      <p:sp>
        <p:nvSpPr>
          <p:cNvPr id="11" name="Shape 9"/>
          <p:cNvSpPr/>
          <p:nvPr/>
        </p:nvSpPr>
        <p:spPr>
          <a:xfrm>
            <a:off x="9006840" y="3154680"/>
            <a:ext cx="1634490"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10760202" y="301752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22%</a:t>
            </a:r>
            <a:endParaRPr lang="en-US" sz="1350"/>
          </a:p>
        </p:txBody>
      </p:sp>
      <p:sp>
        <p:nvSpPr>
          <p:cNvPr id="13" name="Text 11"/>
          <p:cNvSpPr/>
          <p:nvPr/>
        </p:nvSpPr>
        <p:spPr>
          <a:xfrm>
            <a:off x="6035040" y="356616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Cost of living relief</a:t>
            </a:r>
            <a:endParaRPr lang="en-US" sz="1350"/>
          </a:p>
        </p:txBody>
      </p:sp>
      <p:sp>
        <p:nvSpPr>
          <p:cNvPr id="14" name="Shape 12"/>
          <p:cNvSpPr/>
          <p:nvPr/>
        </p:nvSpPr>
        <p:spPr>
          <a:xfrm>
            <a:off x="9006840" y="3703320"/>
            <a:ext cx="1040130"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10165842" y="356616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14%</a:t>
            </a:r>
            <a:endParaRPr lang="en-US" sz="1350"/>
          </a:p>
        </p:txBody>
      </p:sp>
      <p:sp>
        <p:nvSpPr>
          <p:cNvPr id="16" name="Text 14"/>
          <p:cNvSpPr/>
          <p:nvPr/>
        </p:nvSpPr>
        <p:spPr>
          <a:xfrm>
            <a:off x="6035040" y="411480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Cut taxes</a:t>
            </a:r>
            <a:endParaRPr lang="en-US" sz="1350"/>
          </a:p>
        </p:txBody>
      </p:sp>
      <p:sp>
        <p:nvSpPr>
          <p:cNvPr id="17" name="Shape 15"/>
          <p:cNvSpPr/>
          <p:nvPr/>
        </p:nvSpPr>
        <p:spPr>
          <a:xfrm>
            <a:off x="9006840" y="4251960"/>
            <a:ext cx="668655"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9794367" y="411480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a:t>
            </a:r>
            <a:endParaRPr lang="en-US" sz="1350"/>
          </a:p>
        </p:txBody>
      </p:sp>
      <p:sp>
        <p:nvSpPr>
          <p:cNvPr id="19" name="Text 17"/>
          <p:cNvSpPr/>
          <p:nvPr/>
        </p:nvSpPr>
        <p:spPr>
          <a:xfrm>
            <a:off x="6035040" y="466344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Fix housing</a:t>
            </a:r>
            <a:endParaRPr lang="en-US" sz="1350"/>
          </a:p>
        </p:txBody>
      </p:sp>
      <p:sp>
        <p:nvSpPr>
          <p:cNvPr id="20" name="Shape 18"/>
          <p:cNvSpPr/>
          <p:nvPr/>
        </p:nvSpPr>
        <p:spPr>
          <a:xfrm>
            <a:off x="9006840" y="4800600"/>
            <a:ext cx="520065"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9645777" y="466344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a:t>
            </a:r>
            <a:endParaRPr lang="en-US" sz="1350"/>
          </a:p>
        </p:txBody>
      </p:sp>
      <p:sp>
        <p:nvSpPr>
          <p:cNvPr id="23" name="Text 2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4" name="Text 2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49</a:t>
            </a:r>
            <a:endParaRPr lang="en-US" sz="95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7</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The Nationals and Matt Canavan</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What One Nation voters know, and think, of the Nationals' leader</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50</a:t>
            </a:r>
            <a:endParaRPr lang="en-US" sz="95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502920"/>
            <a:ext cx="10607040" cy="868680"/>
          </a:xfrm>
          <a:prstGeom prst="rect">
            <a:avLst/>
          </a:prstGeom>
          <a:noFill/>
          <a:ln/>
        </p:spPr>
        <p:txBody>
          <a:bodyPr wrap="square" lIns="0" tIns="0" rIns="0" bIns="0" rtlCol="0" anchor="t"/>
          <a:lstStyle/>
          <a:p>
            <a:pPr marL="0" indent="0">
              <a:buNone/>
            </a:pPr>
            <a:r>
              <a:rPr lang="en-US" sz="2600">
                <a:solidFill>
                  <a:srgbClr val="1A1A1A"/>
                </a:solidFill>
                <a:latin typeface="Avenir" pitchFamily="34" charset="0"/>
                <a:ea typeface="Avenir" pitchFamily="34" charset="-122"/>
                <a:cs typeface="Avenir" pitchFamily="34" charset="-120"/>
              </a:rPr>
              <a:t>Four in ten have never heard of him.</a:t>
            </a:r>
            <a:endParaRPr lang="en-US" sz="2600"/>
          </a:p>
        </p:txBody>
      </p:sp>
      <p:sp>
        <p:nvSpPr>
          <p:cNvPr id="3" name="Text 1"/>
          <p:cNvSpPr/>
          <p:nvPr/>
        </p:nvSpPr>
        <p:spPr>
          <a:xfrm>
            <a:off x="960120" y="1481328"/>
            <a:ext cx="10607040" cy="310896"/>
          </a:xfrm>
          <a:prstGeom prst="rect">
            <a:avLst/>
          </a:prstGeom>
          <a:noFill/>
          <a:ln/>
        </p:spPr>
        <p:txBody>
          <a:bodyPr wrap="square" lIns="0" tIns="0" rIns="0" bIns="0" rtlCol="0" anchor="ctr"/>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How much have you seen or heard of Matt Canavan, the Leader of the Nationals?</a:t>
            </a:r>
            <a:endParaRPr lang="en-US" sz="1250"/>
          </a:p>
        </p:txBody>
      </p:sp>
      <p:pic>
        <p:nvPicPr>
          <p:cNvPr id="4" name="Image 0" descr="/home/claude/mc.png"/>
          <p:cNvPicPr>
            <a:picLocks noChangeAspect="1"/>
          </p:cNvPicPr>
          <p:nvPr/>
        </p:nvPicPr>
        <p:blipFill>
          <a:blip r:embed="rId3"/>
          <a:stretch>
            <a:fillRect/>
          </a:stretch>
        </p:blipFill>
        <p:spPr>
          <a:xfrm>
            <a:off x="960120" y="2084832"/>
            <a:ext cx="2331720" cy="2916936"/>
          </a:xfrm>
          <a:prstGeom prst="rect">
            <a:avLst/>
          </a:prstGeom>
        </p:spPr>
      </p:pic>
      <p:sp>
        <p:nvSpPr>
          <p:cNvPr id="5" name="Text 2"/>
          <p:cNvSpPr/>
          <p:nvPr/>
        </p:nvSpPr>
        <p:spPr>
          <a:xfrm>
            <a:off x="3611880" y="2011680"/>
            <a:ext cx="2743200" cy="1051560"/>
          </a:xfrm>
          <a:prstGeom prst="rect">
            <a:avLst/>
          </a:prstGeom>
          <a:noFill/>
          <a:ln/>
        </p:spPr>
        <p:txBody>
          <a:bodyPr wrap="square" lIns="0" tIns="0" rIns="0" bIns="0" rtlCol="0" anchor="ctr"/>
          <a:lstStyle/>
          <a:p>
            <a:pPr marL="0" indent="0">
              <a:buNone/>
            </a:pPr>
            <a:r>
              <a:rPr lang="en-US" sz="5800">
                <a:solidFill>
                  <a:srgbClr val="2251FF"/>
                </a:solidFill>
                <a:latin typeface="Avenir" pitchFamily="34" charset="0"/>
                <a:ea typeface="Avenir" pitchFamily="34" charset="-122"/>
                <a:cs typeface="Avenir" pitchFamily="34" charset="-120"/>
              </a:rPr>
              <a:t>43%</a:t>
            </a:r>
            <a:endParaRPr lang="en-US" sz="5800"/>
          </a:p>
        </p:txBody>
      </p:sp>
      <p:sp>
        <p:nvSpPr>
          <p:cNvPr id="6" name="Text 3"/>
          <p:cNvSpPr/>
          <p:nvPr/>
        </p:nvSpPr>
        <p:spPr>
          <a:xfrm>
            <a:off x="3611880" y="3127248"/>
            <a:ext cx="2743200" cy="960120"/>
          </a:xfrm>
          <a:prstGeom prst="rect">
            <a:avLst/>
          </a:prstGeom>
          <a:noFill/>
          <a:ln/>
        </p:spPr>
        <p:txBody>
          <a:bodyPr wrap="square" lIns="0" tIns="0" rIns="0" bIns="0" rtlCol="0" anchor="t"/>
          <a:lstStyle/>
          <a:p>
            <a:pPr marL="0" indent="0">
              <a:lnSpc>
                <a:spcPts val="2100"/>
              </a:lnSpc>
              <a:buNone/>
            </a:pPr>
            <a:r>
              <a:rPr lang="en-US" sz="1400">
                <a:solidFill>
                  <a:srgbClr val="1A1A1A"/>
                </a:solidFill>
                <a:latin typeface="Helvetica Neue Light" pitchFamily="34" charset="0"/>
                <a:ea typeface="Helvetica Neue Light" pitchFamily="34" charset="-122"/>
                <a:cs typeface="Helvetica Neue Light" pitchFamily="34" charset="-120"/>
              </a:rPr>
              <a:t>have seen or heard nothing of Matt Canavan, or are unsure who he is</a:t>
            </a:r>
            <a:endParaRPr lang="en-US" sz="1400"/>
          </a:p>
        </p:txBody>
      </p:sp>
      <p:sp>
        <p:nvSpPr>
          <p:cNvPr id="7" name="Text 4"/>
          <p:cNvSpPr/>
          <p:nvPr/>
        </p:nvSpPr>
        <p:spPr>
          <a:xfrm>
            <a:off x="3611880" y="4224528"/>
            <a:ext cx="2743200" cy="960120"/>
          </a:xfrm>
          <a:prstGeom prst="rect">
            <a:avLst/>
          </a:prstGeom>
          <a:noFill/>
          <a:ln/>
        </p:spPr>
        <p:txBody>
          <a:bodyPr wrap="square" lIns="0" tIns="0" rIns="0" bIns="0" rtlCol="0" anchor="t"/>
          <a:lstStyle/>
          <a:p>
            <a:pPr marL="0" indent="0">
              <a:lnSpc>
                <a:spcPts val="1900"/>
              </a:lnSpc>
              <a:buNone/>
            </a:pPr>
            <a:r>
              <a:rPr lang="en-US" sz="1200">
                <a:solidFill>
                  <a:srgbClr val="6E7480"/>
                </a:solidFill>
                <a:latin typeface="Helvetica Neue Light" pitchFamily="34" charset="0"/>
                <a:ea typeface="Helvetica Neue Light" pitchFamily="34" charset="-122"/>
                <a:cs typeface="Helvetica Neue Light" pitchFamily="34" charset="-120"/>
              </a:rPr>
              <a:t>Recognition is the Nationals’ first problem with these voters — only 8% say they have heard a lot about him.</a:t>
            </a:r>
            <a:endParaRPr lang="en-US" sz="1200"/>
          </a:p>
        </p:txBody>
      </p:sp>
      <p:sp>
        <p:nvSpPr>
          <p:cNvPr id="8" name="Text 5"/>
          <p:cNvSpPr/>
          <p:nvPr/>
        </p:nvSpPr>
        <p:spPr>
          <a:xfrm>
            <a:off x="6812280" y="2185416"/>
            <a:ext cx="1691640" cy="32918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Nothing at all / unsure</a:t>
            </a:r>
            <a:endParaRPr lang="en-US" sz="1250"/>
          </a:p>
        </p:txBody>
      </p:sp>
      <p:sp>
        <p:nvSpPr>
          <p:cNvPr id="9" name="Shape 6"/>
          <p:cNvSpPr/>
          <p:nvPr/>
        </p:nvSpPr>
        <p:spPr>
          <a:xfrm>
            <a:off x="8549640" y="2231136"/>
            <a:ext cx="2162556" cy="237744"/>
          </a:xfrm>
          <a:prstGeom prst="rect">
            <a:avLst/>
          </a:prstGeom>
          <a:solidFill>
            <a:srgbClr val="2251FF"/>
          </a:solidFill>
          <a:ln w="12700">
            <a:solidFill>
              <a:srgbClr val="2251FF"/>
            </a:solidFill>
            <a:prstDash val="solid"/>
          </a:ln>
        </p:spPr>
        <p:txBody>
          <a:bodyPr/>
          <a:lstStyle/>
          <a:p>
            <a:endParaRPr lang="en-US"/>
          </a:p>
        </p:txBody>
      </p:sp>
      <p:sp>
        <p:nvSpPr>
          <p:cNvPr id="10" name="Text 7"/>
          <p:cNvSpPr/>
          <p:nvPr/>
        </p:nvSpPr>
        <p:spPr>
          <a:xfrm>
            <a:off x="10840212" y="2185416"/>
            <a:ext cx="731520" cy="329184"/>
          </a:xfrm>
          <a:prstGeom prst="rect">
            <a:avLst/>
          </a:prstGeom>
          <a:noFill/>
          <a:ln/>
        </p:spPr>
        <p:txBody>
          <a:bodyPr wrap="square" lIns="0" tIns="0" rIns="0" bIns="0" rtlCol="0" anchor="ctr"/>
          <a:lstStyle/>
          <a:p>
            <a:pPr marL="0" indent="0">
              <a:buNone/>
            </a:pPr>
            <a:r>
              <a:rPr lang="en-US" sz="1400" b="1">
                <a:solidFill>
                  <a:srgbClr val="2251FF"/>
                </a:solidFill>
                <a:latin typeface="Helvetica Neue Light" pitchFamily="34" charset="0"/>
                <a:ea typeface="Helvetica Neue Light" pitchFamily="34" charset="-122"/>
                <a:cs typeface="Helvetica Neue Light" pitchFamily="34" charset="-120"/>
              </a:rPr>
              <a:t>43%</a:t>
            </a:r>
            <a:endParaRPr lang="en-US" sz="1400"/>
          </a:p>
        </p:txBody>
      </p:sp>
      <p:sp>
        <p:nvSpPr>
          <p:cNvPr id="11" name="Text 8"/>
          <p:cNvSpPr/>
          <p:nvPr/>
        </p:nvSpPr>
        <p:spPr>
          <a:xfrm>
            <a:off x="6812280" y="2788920"/>
            <a:ext cx="1691640" cy="32918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 little</a:t>
            </a:r>
            <a:endParaRPr lang="en-US" sz="1250"/>
          </a:p>
        </p:txBody>
      </p:sp>
      <p:sp>
        <p:nvSpPr>
          <p:cNvPr id="12" name="Shape 9"/>
          <p:cNvSpPr/>
          <p:nvPr/>
        </p:nvSpPr>
        <p:spPr>
          <a:xfrm>
            <a:off x="8549640" y="2834640"/>
            <a:ext cx="1659636" cy="237744"/>
          </a:xfrm>
          <a:prstGeom prst="rect">
            <a:avLst/>
          </a:prstGeom>
          <a:solidFill>
            <a:srgbClr val="2251FF"/>
          </a:solidFill>
          <a:ln w="12700">
            <a:solidFill>
              <a:srgbClr val="2251FF"/>
            </a:solidFill>
            <a:prstDash val="solid"/>
          </a:ln>
        </p:spPr>
        <p:txBody>
          <a:bodyPr/>
          <a:lstStyle/>
          <a:p>
            <a:endParaRPr lang="en-US"/>
          </a:p>
        </p:txBody>
      </p:sp>
      <p:sp>
        <p:nvSpPr>
          <p:cNvPr id="13" name="Text 10"/>
          <p:cNvSpPr/>
          <p:nvPr/>
        </p:nvSpPr>
        <p:spPr>
          <a:xfrm>
            <a:off x="10337292" y="2788920"/>
            <a:ext cx="731520" cy="32918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33%</a:t>
            </a:r>
            <a:endParaRPr lang="en-US" sz="1250"/>
          </a:p>
        </p:txBody>
      </p:sp>
      <p:sp>
        <p:nvSpPr>
          <p:cNvPr id="14" name="Text 11"/>
          <p:cNvSpPr/>
          <p:nvPr/>
        </p:nvSpPr>
        <p:spPr>
          <a:xfrm>
            <a:off x="6812280" y="3392424"/>
            <a:ext cx="1691640" cy="32918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Some</a:t>
            </a:r>
            <a:endParaRPr lang="en-US" sz="1250"/>
          </a:p>
        </p:txBody>
      </p:sp>
      <p:sp>
        <p:nvSpPr>
          <p:cNvPr id="15" name="Shape 12"/>
          <p:cNvSpPr/>
          <p:nvPr/>
        </p:nvSpPr>
        <p:spPr>
          <a:xfrm>
            <a:off x="8549640" y="3438144"/>
            <a:ext cx="854964" cy="237744"/>
          </a:xfrm>
          <a:prstGeom prst="rect">
            <a:avLst/>
          </a:prstGeom>
          <a:solidFill>
            <a:srgbClr val="2251FF"/>
          </a:solidFill>
          <a:ln w="12700">
            <a:solidFill>
              <a:srgbClr val="2251FF"/>
            </a:solidFill>
            <a:prstDash val="solid"/>
          </a:ln>
        </p:spPr>
        <p:txBody>
          <a:bodyPr/>
          <a:lstStyle/>
          <a:p>
            <a:endParaRPr lang="en-US"/>
          </a:p>
        </p:txBody>
      </p:sp>
      <p:sp>
        <p:nvSpPr>
          <p:cNvPr id="16" name="Text 13"/>
          <p:cNvSpPr/>
          <p:nvPr/>
        </p:nvSpPr>
        <p:spPr>
          <a:xfrm>
            <a:off x="9532620" y="3392424"/>
            <a:ext cx="731520" cy="32918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17%</a:t>
            </a:r>
            <a:endParaRPr lang="en-US" sz="1250"/>
          </a:p>
        </p:txBody>
      </p:sp>
      <p:sp>
        <p:nvSpPr>
          <p:cNvPr id="17" name="Text 14"/>
          <p:cNvSpPr/>
          <p:nvPr/>
        </p:nvSpPr>
        <p:spPr>
          <a:xfrm>
            <a:off x="6812280" y="3995928"/>
            <a:ext cx="1691640" cy="32918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 lot</a:t>
            </a:r>
            <a:endParaRPr lang="en-US" sz="1250"/>
          </a:p>
        </p:txBody>
      </p:sp>
      <p:sp>
        <p:nvSpPr>
          <p:cNvPr id="18" name="Shape 15"/>
          <p:cNvSpPr/>
          <p:nvPr/>
        </p:nvSpPr>
        <p:spPr>
          <a:xfrm>
            <a:off x="8549640" y="4041648"/>
            <a:ext cx="402336" cy="237744"/>
          </a:xfrm>
          <a:prstGeom prst="rect">
            <a:avLst/>
          </a:prstGeom>
          <a:solidFill>
            <a:srgbClr val="2251FF"/>
          </a:solidFill>
          <a:ln w="12700">
            <a:solidFill>
              <a:srgbClr val="2251FF"/>
            </a:solidFill>
            <a:prstDash val="solid"/>
          </a:ln>
        </p:spPr>
        <p:txBody>
          <a:bodyPr/>
          <a:lstStyle/>
          <a:p>
            <a:endParaRPr lang="en-US"/>
          </a:p>
        </p:txBody>
      </p:sp>
      <p:sp>
        <p:nvSpPr>
          <p:cNvPr id="19" name="Text 16"/>
          <p:cNvSpPr/>
          <p:nvPr/>
        </p:nvSpPr>
        <p:spPr>
          <a:xfrm>
            <a:off x="9079992" y="3995928"/>
            <a:ext cx="731520" cy="32918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8%</a:t>
            </a:r>
            <a:endParaRPr lang="en-US" sz="1250"/>
          </a:p>
        </p:txBody>
      </p:sp>
      <p:sp>
        <p:nvSpPr>
          <p:cNvPr id="20" name="Text 17"/>
          <p:cNvSpPr/>
          <p:nvPr/>
        </p:nvSpPr>
        <p:spPr>
          <a:xfrm>
            <a:off x="960120" y="5961888"/>
            <a:ext cx="8229600" cy="256032"/>
          </a:xfrm>
          <a:prstGeom prst="rect">
            <a:avLst/>
          </a:prstGeom>
          <a:noFill/>
          <a:ln/>
        </p:spPr>
        <p:txBody>
          <a:bodyPr wrap="square" lIns="0" tIns="0" rIns="0" bIns="0" rtlCol="0" anchor="ctr"/>
          <a:lstStyle/>
          <a:p>
            <a:pPr marL="0" indent="0">
              <a:buNone/>
            </a:pPr>
            <a:r>
              <a:rPr lang="en-US" sz="900">
                <a:solidFill>
                  <a:srgbClr val="A8AEB8"/>
                </a:solidFill>
                <a:latin typeface="Helvetica Neue Light" pitchFamily="34" charset="0"/>
                <a:ea typeface="Helvetica Neue Light" pitchFamily="34" charset="-122"/>
                <a:cs typeface="Helvetica Neue Light" pitchFamily="34" charset="-120"/>
              </a:rPr>
              <a:t>Asked of all 1,014 One Nation voters, 7–12 August 2026, adjusted for age.</a:t>
            </a:r>
            <a:endParaRPr lang="en-US" sz="900"/>
          </a:p>
        </p:txBody>
      </p:sp>
      <p:sp>
        <p:nvSpPr>
          <p:cNvPr id="21" name="Text 18"/>
          <p:cNvSpPr/>
          <p:nvPr/>
        </p:nvSpPr>
        <p:spPr>
          <a:xfrm>
            <a:off x="960120" y="6327648"/>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2" name="Text 19"/>
          <p:cNvSpPr/>
          <p:nvPr/>
        </p:nvSpPr>
        <p:spPr>
          <a:xfrm>
            <a:off x="10881360" y="6327648"/>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51</a:t>
            </a:r>
            <a:endParaRPr lang="en-US" sz="95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502920"/>
          </a:xfrm>
          <a:prstGeom prst="rect">
            <a:avLst/>
          </a:prstGeom>
          <a:noFill/>
          <a:ln/>
        </p:spPr>
        <p:txBody>
          <a:bodyPr wrap="square" lIns="0" tIns="0" rIns="0" bIns="0" rtlCol="0" anchor="t"/>
          <a:lstStyle/>
          <a:p>
            <a:r>
              <a:rPr lang="en-US" sz="2500">
                <a:solidFill>
                  <a:srgbClr val="1A1A1A"/>
                </a:solidFill>
                <a:latin typeface="Avenir" pitchFamily="34" charset="0"/>
                <a:ea typeface="Avenir" pitchFamily="34" charset="-122"/>
                <a:cs typeface="Avenir" pitchFamily="34" charset="-120"/>
              </a:rPr>
              <a:t>Fossil fuel cut through.</a:t>
            </a:r>
            <a:endParaRPr lang="en-US" sz="24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For each statement about Matt Canavan, how much do you agree or disagree?   (Asked of the 607 who had seen or heard something of him.)</a:t>
            </a:r>
            <a:endParaRPr lang="en-US" sz="1250"/>
          </a:p>
        </p:txBody>
      </p:sp>
      <p:sp>
        <p:nvSpPr>
          <p:cNvPr id="4" name="Shape 2"/>
          <p:cNvSpPr/>
          <p:nvPr/>
        </p:nvSpPr>
        <p:spPr>
          <a:xfrm>
            <a:off x="960120" y="2029968"/>
            <a:ext cx="182880" cy="182880"/>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34440" y="1984248"/>
            <a:ext cx="155448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Strongly agree</a:t>
            </a:r>
            <a:endParaRPr lang="en-US" sz="1150"/>
          </a:p>
        </p:txBody>
      </p:sp>
      <p:sp>
        <p:nvSpPr>
          <p:cNvPr id="6" name="Shape 4"/>
          <p:cNvSpPr/>
          <p:nvPr/>
        </p:nvSpPr>
        <p:spPr>
          <a:xfrm>
            <a:off x="2880360" y="2029968"/>
            <a:ext cx="182880" cy="182880"/>
          </a:xfrm>
          <a:prstGeom prst="rect">
            <a:avLst/>
          </a:prstGeom>
          <a:solidFill>
            <a:srgbClr val="9FB6EE"/>
          </a:solidFill>
          <a:ln w="12700">
            <a:solidFill>
              <a:srgbClr val="9FB6EE"/>
            </a:solidFill>
            <a:prstDash val="solid"/>
          </a:ln>
        </p:spPr>
        <p:txBody>
          <a:bodyPr/>
          <a:lstStyle/>
          <a:p>
            <a:endParaRPr lang="en-AU"/>
          </a:p>
        </p:txBody>
      </p:sp>
      <p:sp>
        <p:nvSpPr>
          <p:cNvPr id="7" name="Text 5"/>
          <p:cNvSpPr/>
          <p:nvPr/>
        </p:nvSpPr>
        <p:spPr>
          <a:xfrm>
            <a:off x="3154680" y="1984248"/>
            <a:ext cx="173736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Somewhat agree</a:t>
            </a:r>
            <a:endParaRPr lang="en-US" sz="1150"/>
          </a:p>
        </p:txBody>
      </p:sp>
      <p:sp>
        <p:nvSpPr>
          <p:cNvPr id="8" name="Text 6"/>
          <p:cNvSpPr/>
          <p:nvPr/>
        </p:nvSpPr>
        <p:spPr>
          <a:xfrm>
            <a:off x="9189720" y="1984248"/>
            <a:ext cx="1097280" cy="274320"/>
          </a:xfrm>
          <a:prstGeom prst="rect">
            <a:avLst/>
          </a:prstGeom>
          <a:noFill/>
          <a:ln/>
        </p:spPr>
        <p:txBody>
          <a:bodyPr wrap="square" lIns="0" tIns="0" rIns="0" bIns="0" rtlCol="0" anchor="ctr"/>
          <a:lstStyle/>
          <a:p>
            <a:pPr marL="0" indent="0" algn="r">
              <a:buNone/>
            </a:pPr>
            <a:r>
              <a:rPr lang="en-US" sz="1000" b="1" kern="0" spc="50">
                <a:solidFill>
                  <a:srgbClr val="6E7480"/>
                </a:solidFill>
                <a:latin typeface="Helvetica Neue Light" pitchFamily="34" charset="0"/>
                <a:ea typeface="Helvetica Neue Light" pitchFamily="34" charset="-122"/>
                <a:cs typeface="Helvetica Neue Light" pitchFamily="34" charset="-120"/>
              </a:rPr>
              <a:t>TOTAL AGREE</a:t>
            </a:r>
            <a:endParaRPr lang="en-US" sz="1000"/>
          </a:p>
        </p:txBody>
      </p:sp>
      <p:sp>
        <p:nvSpPr>
          <p:cNvPr id="9" name="Text 7"/>
          <p:cNvSpPr/>
          <p:nvPr/>
        </p:nvSpPr>
        <p:spPr>
          <a:xfrm>
            <a:off x="10378440" y="1984248"/>
            <a:ext cx="850392" cy="274320"/>
          </a:xfrm>
          <a:prstGeom prst="rect">
            <a:avLst/>
          </a:prstGeom>
          <a:noFill/>
          <a:ln/>
        </p:spPr>
        <p:txBody>
          <a:bodyPr wrap="square" lIns="0" tIns="0" rIns="0" bIns="0" rtlCol="0" anchor="ctr"/>
          <a:lstStyle/>
          <a:p>
            <a:pPr marL="0" indent="0" algn="r">
              <a:buNone/>
            </a:pPr>
            <a:r>
              <a:rPr lang="en-US" sz="1000" b="1" kern="0" spc="50">
                <a:solidFill>
                  <a:srgbClr val="A8AEB8"/>
                </a:solidFill>
                <a:latin typeface="Helvetica Neue Light" pitchFamily="34" charset="0"/>
                <a:ea typeface="Helvetica Neue Light" pitchFamily="34" charset="-122"/>
                <a:cs typeface="Helvetica Neue Light" pitchFamily="34" charset="-120"/>
              </a:rPr>
              <a:t>UNSURE</a:t>
            </a:r>
            <a:endParaRPr lang="en-US" sz="1000"/>
          </a:p>
        </p:txBody>
      </p:sp>
      <p:sp>
        <p:nvSpPr>
          <p:cNvPr id="10" name="Text 8"/>
          <p:cNvSpPr/>
          <p:nvPr/>
        </p:nvSpPr>
        <p:spPr>
          <a:xfrm>
            <a:off x="960120" y="2651760"/>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Will stand up for coal, gas and mining jobs</a:t>
            </a:r>
            <a:endParaRPr lang="en-US" sz="1300"/>
          </a:p>
        </p:txBody>
      </p:sp>
      <p:sp>
        <p:nvSpPr>
          <p:cNvPr id="11" name="Shape 9"/>
          <p:cNvSpPr/>
          <p:nvPr/>
        </p:nvSpPr>
        <p:spPr>
          <a:xfrm>
            <a:off x="4892040" y="2651760"/>
            <a:ext cx="998525" cy="29260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4892040" y="2651760"/>
            <a:ext cx="998525"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26%</a:t>
            </a:r>
            <a:endParaRPr lang="en-US" sz="1100"/>
          </a:p>
        </p:txBody>
      </p:sp>
      <p:sp>
        <p:nvSpPr>
          <p:cNvPr id="13" name="Shape 11"/>
          <p:cNvSpPr/>
          <p:nvPr/>
        </p:nvSpPr>
        <p:spPr>
          <a:xfrm>
            <a:off x="5890565" y="2651760"/>
            <a:ext cx="1459382" cy="292608"/>
          </a:xfrm>
          <a:prstGeom prst="rect">
            <a:avLst/>
          </a:prstGeom>
          <a:solidFill>
            <a:srgbClr val="9FB6EE"/>
          </a:solidFill>
          <a:ln w="12700">
            <a:solidFill>
              <a:srgbClr val="9FB6EE"/>
            </a:solidFill>
            <a:prstDash val="solid"/>
          </a:ln>
        </p:spPr>
        <p:txBody>
          <a:bodyPr/>
          <a:lstStyle/>
          <a:p>
            <a:endParaRPr lang="en-AU"/>
          </a:p>
        </p:txBody>
      </p:sp>
      <p:sp>
        <p:nvSpPr>
          <p:cNvPr id="14" name="Text 12"/>
          <p:cNvSpPr/>
          <p:nvPr/>
        </p:nvSpPr>
        <p:spPr>
          <a:xfrm>
            <a:off x="5890565" y="2651760"/>
            <a:ext cx="1459382"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38%</a:t>
            </a:r>
            <a:endParaRPr lang="en-US" sz="1100"/>
          </a:p>
        </p:txBody>
      </p:sp>
      <p:sp>
        <p:nvSpPr>
          <p:cNvPr id="15" name="Text 13"/>
          <p:cNvSpPr/>
          <p:nvPr/>
        </p:nvSpPr>
        <p:spPr>
          <a:xfrm>
            <a:off x="9189720" y="2651760"/>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64%</a:t>
            </a:r>
            <a:endParaRPr lang="en-US" sz="1350"/>
          </a:p>
        </p:txBody>
      </p:sp>
      <p:sp>
        <p:nvSpPr>
          <p:cNvPr id="16" name="Text 14"/>
          <p:cNvSpPr/>
          <p:nvPr/>
        </p:nvSpPr>
        <p:spPr>
          <a:xfrm>
            <a:off x="10378440" y="2651760"/>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21%</a:t>
            </a:r>
            <a:endParaRPr lang="en-US" sz="1250"/>
          </a:p>
        </p:txBody>
      </p:sp>
      <p:sp>
        <p:nvSpPr>
          <p:cNvPr id="17" name="Text 15"/>
          <p:cNvSpPr/>
          <p:nvPr/>
        </p:nvSpPr>
        <p:spPr>
          <a:xfrm>
            <a:off x="960120" y="3255264"/>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Says what he really thinks</a:t>
            </a:r>
            <a:endParaRPr lang="en-US" sz="1300"/>
          </a:p>
        </p:txBody>
      </p:sp>
      <p:sp>
        <p:nvSpPr>
          <p:cNvPr id="18" name="Shape 16"/>
          <p:cNvSpPr/>
          <p:nvPr/>
        </p:nvSpPr>
        <p:spPr>
          <a:xfrm>
            <a:off x="4892040" y="3255264"/>
            <a:ext cx="806501" cy="292608"/>
          </a:xfrm>
          <a:prstGeom prst="rect">
            <a:avLst/>
          </a:prstGeom>
          <a:solidFill>
            <a:srgbClr val="2251FF"/>
          </a:solidFill>
          <a:ln w="12700">
            <a:solidFill>
              <a:srgbClr val="2251FF"/>
            </a:solidFill>
            <a:prstDash val="solid"/>
          </a:ln>
        </p:spPr>
        <p:txBody>
          <a:bodyPr/>
          <a:lstStyle/>
          <a:p>
            <a:endParaRPr lang="en-AU"/>
          </a:p>
        </p:txBody>
      </p:sp>
      <p:sp>
        <p:nvSpPr>
          <p:cNvPr id="19" name="Text 17"/>
          <p:cNvSpPr/>
          <p:nvPr/>
        </p:nvSpPr>
        <p:spPr>
          <a:xfrm>
            <a:off x="4892040" y="3255264"/>
            <a:ext cx="806501"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21%</a:t>
            </a:r>
            <a:endParaRPr lang="en-US" sz="1100"/>
          </a:p>
        </p:txBody>
      </p:sp>
      <p:sp>
        <p:nvSpPr>
          <p:cNvPr id="20" name="Shape 18"/>
          <p:cNvSpPr/>
          <p:nvPr/>
        </p:nvSpPr>
        <p:spPr>
          <a:xfrm>
            <a:off x="5698541" y="3255264"/>
            <a:ext cx="1536192" cy="292608"/>
          </a:xfrm>
          <a:prstGeom prst="rect">
            <a:avLst/>
          </a:prstGeom>
          <a:solidFill>
            <a:srgbClr val="9FB6EE"/>
          </a:solidFill>
          <a:ln w="12700">
            <a:solidFill>
              <a:srgbClr val="9FB6EE"/>
            </a:solidFill>
            <a:prstDash val="solid"/>
          </a:ln>
        </p:spPr>
        <p:txBody>
          <a:bodyPr/>
          <a:lstStyle/>
          <a:p>
            <a:endParaRPr lang="en-AU"/>
          </a:p>
        </p:txBody>
      </p:sp>
      <p:sp>
        <p:nvSpPr>
          <p:cNvPr id="21" name="Text 19"/>
          <p:cNvSpPr/>
          <p:nvPr/>
        </p:nvSpPr>
        <p:spPr>
          <a:xfrm>
            <a:off x="5698541" y="3255264"/>
            <a:ext cx="1536192"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40%</a:t>
            </a:r>
            <a:endParaRPr lang="en-US" sz="1100"/>
          </a:p>
        </p:txBody>
      </p:sp>
      <p:sp>
        <p:nvSpPr>
          <p:cNvPr id="22" name="Text 20"/>
          <p:cNvSpPr/>
          <p:nvPr/>
        </p:nvSpPr>
        <p:spPr>
          <a:xfrm>
            <a:off x="9189720" y="3255264"/>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60%</a:t>
            </a:r>
            <a:endParaRPr lang="en-US" sz="1350"/>
          </a:p>
        </p:txBody>
      </p:sp>
      <p:sp>
        <p:nvSpPr>
          <p:cNvPr id="23" name="Text 21"/>
          <p:cNvSpPr/>
          <p:nvPr/>
        </p:nvSpPr>
        <p:spPr>
          <a:xfrm>
            <a:off x="10378440" y="3255264"/>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19%</a:t>
            </a:r>
            <a:endParaRPr lang="en-US" sz="1250"/>
          </a:p>
        </p:txBody>
      </p:sp>
      <p:sp>
        <p:nvSpPr>
          <p:cNvPr id="24" name="Text 22"/>
          <p:cNvSpPr/>
          <p:nvPr/>
        </p:nvSpPr>
        <p:spPr>
          <a:xfrm>
            <a:off x="960120" y="3858768"/>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Is just another Canberra politician</a:t>
            </a:r>
            <a:endParaRPr lang="en-US" sz="1300"/>
          </a:p>
        </p:txBody>
      </p:sp>
      <p:sp>
        <p:nvSpPr>
          <p:cNvPr id="25" name="Shape 23"/>
          <p:cNvSpPr/>
          <p:nvPr/>
        </p:nvSpPr>
        <p:spPr>
          <a:xfrm>
            <a:off x="4892040" y="3858768"/>
            <a:ext cx="460858" cy="292608"/>
          </a:xfrm>
          <a:prstGeom prst="rect">
            <a:avLst/>
          </a:prstGeom>
          <a:solidFill>
            <a:srgbClr val="2251FF"/>
          </a:solidFill>
          <a:ln w="12700">
            <a:solidFill>
              <a:srgbClr val="2251FF"/>
            </a:solidFill>
            <a:prstDash val="solid"/>
          </a:ln>
        </p:spPr>
        <p:txBody>
          <a:bodyPr/>
          <a:lstStyle/>
          <a:p>
            <a:endParaRPr lang="en-AU"/>
          </a:p>
        </p:txBody>
      </p:sp>
      <p:sp>
        <p:nvSpPr>
          <p:cNvPr id="26" name="Text 24"/>
          <p:cNvSpPr/>
          <p:nvPr/>
        </p:nvSpPr>
        <p:spPr>
          <a:xfrm>
            <a:off x="4892040" y="3858768"/>
            <a:ext cx="460858"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12%</a:t>
            </a:r>
            <a:endParaRPr lang="en-US" sz="1100"/>
          </a:p>
        </p:txBody>
      </p:sp>
      <p:sp>
        <p:nvSpPr>
          <p:cNvPr id="27" name="Shape 25"/>
          <p:cNvSpPr/>
          <p:nvPr/>
        </p:nvSpPr>
        <p:spPr>
          <a:xfrm>
            <a:off x="5352898" y="3858768"/>
            <a:ext cx="1344168" cy="292608"/>
          </a:xfrm>
          <a:prstGeom prst="rect">
            <a:avLst/>
          </a:prstGeom>
          <a:solidFill>
            <a:srgbClr val="9FB6EE"/>
          </a:solidFill>
          <a:ln w="12700">
            <a:solidFill>
              <a:srgbClr val="9FB6EE"/>
            </a:solidFill>
            <a:prstDash val="solid"/>
          </a:ln>
        </p:spPr>
        <p:txBody>
          <a:bodyPr/>
          <a:lstStyle/>
          <a:p>
            <a:endParaRPr lang="en-AU"/>
          </a:p>
        </p:txBody>
      </p:sp>
      <p:sp>
        <p:nvSpPr>
          <p:cNvPr id="28" name="Text 26"/>
          <p:cNvSpPr/>
          <p:nvPr/>
        </p:nvSpPr>
        <p:spPr>
          <a:xfrm>
            <a:off x="5352898" y="3858768"/>
            <a:ext cx="1344168"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35%</a:t>
            </a:r>
            <a:endParaRPr lang="en-US" sz="1100"/>
          </a:p>
        </p:txBody>
      </p:sp>
      <p:sp>
        <p:nvSpPr>
          <p:cNvPr id="29" name="Text 27"/>
          <p:cNvSpPr/>
          <p:nvPr/>
        </p:nvSpPr>
        <p:spPr>
          <a:xfrm>
            <a:off x="9189720" y="3858768"/>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47%</a:t>
            </a:r>
            <a:endParaRPr lang="en-US" sz="1350"/>
          </a:p>
        </p:txBody>
      </p:sp>
      <p:sp>
        <p:nvSpPr>
          <p:cNvPr id="30" name="Text 28"/>
          <p:cNvSpPr/>
          <p:nvPr/>
        </p:nvSpPr>
        <p:spPr>
          <a:xfrm>
            <a:off x="10378440" y="3858768"/>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11%</a:t>
            </a:r>
            <a:endParaRPr lang="en-US" sz="1250"/>
          </a:p>
        </p:txBody>
      </p:sp>
      <p:sp>
        <p:nvSpPr>
          <p:cNvPr id="31" name="Text 29"/>
          <p:cNvSpPr/>
          <p:nvPr/>
        </p:nvSpPr>
        <p:spPr>
          <a:xfrm>
            <a:off x="960120" y="4462272"/>
            <a:ext cx="379476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Is only copying One Nation to win back votes</a:t>
            </a:r>
            <a:endParaRPr lang="en-US" sz="1300"/>
          </a:p>
        </p:txBody>
      </p:sp>
      <p:sp>
        <p:nvSpPr>
          <p:cNvPr id="32" name="Shape 30"/>
          <p:cNvSpPr/>
          <p:nvPr/>
        </p:nvSpPr>
        <p:spPr>
          <a:xfrm>
            <a:off x="4892040" y="4462272"/>
            <a:ext cx="307238" cy="292608"/>
          </a:xfrm>
          <a:prstGeom prst="rect">
            <a:avLst/>
          </a:prstGeom>
          <a:solidFill>
            <a:srgbClr val="2251FF"/>
          </a:solidFill>
          <a:ln w="12700">
            <a:solidFill>
              <a:srgbClr val="2251FF"/>
            </a:solidFill>
            <a:prstDash val="solid"/>
          </a:ln>
        </p:spPr>
        <p:txBody>
          <a:bodyPr/>
          <a:lstStyle/>
          <a:p>
            <a:endParaRPr lang="en-AU"/>
          </a:p>
        </p:txBody>
      </p:sp>
      <p:sp>
        <p:nvSpPr>
          <p:cNvPr id="33" name="Text 31"/>
          <p:cNvSpPr/>
          <p:nvPr/>
        </p:nvSpPr>
        <p:spPr>
          <a:xfrm>
            <a:off x="4892040" y="4462272"/>
            <a:ext cx="307238" cy="292608"/>
          </a:xfrm>
          <a:prstGeom prst="rect">
            <a:avLst/>
          </a:prstGeom>
          <a:noFill/>
          <a:ln/>
        </p:spPr>
        <p:txBody>
          <a:bodyPr wrap="square" lIns="0" tIns="0" rIns="0" bIns="0" rtlCol="0" anchor="ctr"/>
          <a:lstStyle/>
          <a:p>
            <a:pPr marL="0" indent="0" algn="ctr">
              <a:buNone/>
            </a:pPr>
            <a:r>
              <a:rPr lang="en-US" sz="1100" b="1">
                <a:solidFill>
                  <a:srgbClr val="FFFFFF"/>
                </a:solidFill>
                <a:latin typeface="Helvetica Neue Light" pitchFamily="34" charset="0"/>
                <a:ea typeface="Helvetica Neue Light" pitchFamily="34" charset="-122"/>
                <a:cs typeface="Helvetica Neue Light" pitchFamily="34" charset="-120"/>
              </a:rPr>
              <a:t>8%</a:t>
            </a:r>
            <a:endParaRPr lang="en-US" sz="1100"/>
          </a:p>
        </p:txBody>
      </p:sp>
      <p:sp>
        <p:nvSpPr>
          <p:cNvPr id="34" name="Shape 32"/>
          <p:cNvSpPr/>
          <p:nvPr/>
        </p:nvSpPr>
        <p:spPr>
          <a:xfrm>
            <a:off x="5199278" y="4462272"/>
            <a:ext cx="1344168" cy="292608"/>
          </a:xfrm>
          <a:prstGeom prst="rect">
            <a:avLst/>
          </a:prstGeom>
          <a:solidFill>
            <a:srgbClr val="9FB6EE"/>
          </a:solidFill>
          <a:ln w="12700">
            <a:solidFill>
              <a:srgbClr val="9FB6EE"/>
            </a:solidFill>
            <a:prstDash val="solid"/>
          </a:ln>
        </p:spPr>
        <p:txBody>
          <a:bodyPr/>
          <a:lstStyle/>
          <a:p>
            <a:endParaRPr lang="en-AU"/>
          </a:p>
        </p:txBody>
      </p:sp>
      <p:sp>
        <p:nvSpPr>
          <p:cNvPr id="35" name="Text 33"/>
          <p:cNvSpPr/>
          <p:nvPr/>
        </p:nvSpPr>
        <p:spPr>
          <a:xfrm>
            <a:off x="5199278" y="4462272"/>
            <a:ext cx="1344168" cy="292608"/>
          </a:xfrm>
          <a:prstGeom prst="rect">
            <a:avLst/>
          </a:prstGeom>
          <a:noFill/>
          <a:ln/>
        </p:spPr>
        <p:txBody>
          <a:bodyPr wrap="square" lIns="0" tIns="0" rIns="0" bIns="0" rtlCol="0" anchor="ctr"/>
          <a:lstStyle/>
          <a:p>
            <a:pPr marL="0" indent="0" algn="ctr">
              <a:buNone/>
            </a:pPr>
            <a:r>
              <a:rPr lang="en-US" sz="1100" b="1">
                <a:solidFill>
                  <a:srgbClr val="1F3A7A"/>
                </a:solidFill>
                <a:latin typeface="Helvetica Neue Light" pitchFamily="34" charset="0"/>
                <a:ea typeface="Helvetica Neue Light" pitchFamily="34" charset="-122"/>
                <a:cs typeface="Helvetica Neue Light" pitchFamily="34" charset="-120"/>
              </a:rPr>
              <a:t>35%</a:t>
            </a:r>
            <a:endParaRPr lang="en-US" sz="1100"/>
          </a:p>
        </p:txBody>
      </p:sp>
      <p:sp>
        <p:nvSpPr>
          <p:cNvPr id="36" name="Text 34"/>
          <p:cNvSpPr/>
          <p:nvPr/>
        </p:nvSpPr>
        <p:spPr>
          <a:xfrm>
            <a:off x="9189720" y="4462272"/>
            <a:ext cx="1097280" cy="292608"/>
          </a:xfrm>
          <a:prstGeom prst="rect">
            <a:avLst/>
          </a:prstGeom>
          <a:noFill/>
          <a:ln/>
        </p:spPr>
        <p:txBody>
          <a:bodyPr wrap="square" lIns="0" tIns="0" rIns="0" bIns="0" rtlCol="0" anchor="ctr"/>
          <a:lstStyle/>
          <a:p>
            <a:pPr marL="0" indent="0" algn="r">
              <a:buNone/>
            </a:pPr>
            <a:r>
              <a:rPr lang="en-US" sz="1350" b="1">
                <a:solidFill>
                  <a:srgbClr val="1A1A1A"/>
                </a:solidFill>
                <a:latin typeface="Helvetica Neue Light" pitchFamily="34" charset="0"/>
                <a:ea typeface="Helvetica Neue Light" pitchFamily="34" charset="-122"/>
                <a:cs typeface="Helvetica Neue Light" pitchFamily="34" charset="-120"/>
              </a:rPr>
              <a:t>42%</a:t>
            </a:r>
            <a:endParaRPr lang="en-US" sz="1350"/>
          </a:p>
        </p:txBody>
      </p:sp>
      <p:sp>
        <p:nvSpPr>
          <p:cNvPr id="37" name="Text 35"/>
          <p:cNvSpPr/>
          <p:nvPr/>
        </p:nvSpPr>
        <p:spPr>
          <a:xfrm>
            <a:off x="10378440" y="4462272"/>
            <a:ext cx="850392" cy="292608"/>
          </a:xfrm>
          <a:prstGeom prst="rect">
            <a:avLst/>
          </a:prstGeom>
          <a:noFill/>
          <a:ln/>
        </p:spPr>
        <p:txBody>
          <a:bodyPr wrap="square" lIns="0" tIns="0" rIns="0" bIns="0" rtlCol="0" anchor="ctr"/>
          <a:lstStyle/>
          <a:p>
            <a:pPr marL="0" indent="0" algn="r">
              <a:buNone/>
            </a:pPr>
            <a:r>
              <a:rPr lang="en-US" sz="1250">
                <a:solidFill>
                  <a:srgbClr val="A8AEB8"/>
                </a:solidFill>
                <a:latin typeface="Helvetica Neue Light" pitchFamily="34" charset="0"/>
                <a:ea typeface="Helvetica Neue Light" pitchFamily="34" charset="-122"/>
                <a:cs typeface="Helvetica Neue Light" pitchFamily="34" charset="-120"/>
              </a:rPr>
              <a:t>17%</a:t>
            </a:r>
            <a:endParaRPr lang="en-US" sz="1250"/>
          </a:p>
        </p:txBody>
      </p:sp>
      <p:sp>
        <p:nvSpPr>
          <p:cNvPr id="38" name="Text 36"/>
          <p:cNvSpPr/>
          <p:nvPr/>
        </p:nvSpPr>
        <p:spPr>
          <a:xfrm>
            <a:off x="960120" y="5248656"/>
            <a:ext cx="10268712" cy="457200"/>
          </a:xfrm>
          <a:prstGeom prst="rect">
            <a:avLst/>
          </a:prstGeom>
          <a:noFill/>
          <a:ln/>
        </p:spPr>
        <p:txBody>
          <a:bodyPr wrap="square" lIns="0" tIns="0" rIns="0" bIns="0" rtlCol="0" anchor="t"/>
          <a:lstStyle/>
          <a:p>
            <a:pPr marL="0" indent="0">
              <a:lnSpc>
                <a:spcPct val="125000"/>
              </a:lnSpc>
              <a:buNone/>
            </a:pPr>
            <a:endParaRPr lang="en-US" sz="1150"/>
          </a:p>
        </p:txBody>
      </p:sp>
      <p:sp>
        <p:nvSpPr>
          <p:cNvPr id="40" name="Text 38"/>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41" name="Text 39"/>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52</a:t>
            </a:r>
            <a:endParaRPr lang="en-US" sz="95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9</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Pauline Hanson</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Her standing, what concerns them, and what happens without her</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53</a:t>
            </a:r>
            <a:endParaRPr lang="en-US" sz="950"/>
          </a:p>
        </p:txBody>
      </p:sp>
    </p:spTree>
    <p:extLst>
      <p:ext uri="{BB962C8B-B14F-4D97-AF65-F5344CB8AC3E}">
        <p14:creationId xmlns:p14="http://schemas.microsoft.com/office/powerpoint/2010/main" val="41761797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r>
              <a:rPr lang="en-US" sz="2500">
                <a:solidFill>
                  <a:srgbClr val="1A1A1A"/>
                </a:solidFill>
                <a:latin typeface="Avenir" pitchFamily="34" charset="0"/>
                <a:ea typeface="Avenir" pitchFamily="34" charset="-122"/>
                <a:cs typeface="Avenir" pitchFamily="34" charset="-120"/>
              </a:rPr>
              <a:t>Pauline Hanson has enormous appeal. .</a:t>
            </a:r>
            <a:endParaRPr lang="en-US" sz="25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For each statement about Pauline Hanson, how much do you agree or disagree?   Strongly agree, somewhat agree, somewhat disagree, strongly disagree, or unsure?</a:t>
            </a:r>
            <a:endParaRPr lang="en-US" sz="1250"/>
          </a:p>
        </p:txBody>
      </p:sp>
      <p:sp>
        <p:nvSpPr>
          <p:cNvPr id="4" name="Shape 2"/>
          <p:cNvSpPr/>
          <p:nvPr/>
        </p:nvSpPr>
        <p:spPr>
          <a:xfrm>
            <a:off x="960120" y="1975104"/>
            <a:ext cx="182880" cy="182880"/>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34440" y="1929384"/>
            <a:ext cx="155448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Strongly agree</a:t>
            </a:r>
            <a:endParaRPr lang="en-US" sz="1150"/>
          </a:p>
        </p:txBody>
      </p:sp>
      <p:sp>
        <p:nvSpPr>
          <p:cNvPr id="6" name="Shape 4"/>
          <p:cNvSpPr/>
          <p:nvPr/>
        </p:nvSpPr>
        <p:spPr>
          <a:xfrm>
            <a:off x="2880360" y="1975104"/>
            <a:ext cx="182880" cy="182880"/>
          </a:xfrm>
          <a:prstGeom prst="rect">
            <a:avLst/>
          </a:prstGeom>
          <a:solidFill>
            <a:srgbClr val="9FB6EE"/>
          </a:solidFill>
          <a:ln w="12700">
            <a:solidFill>
              <a:srgbClr val="9FB6EE"/>
            </a:solidFill>
            <a:prstDash val="solid"/>
          </a:ln>
        </p:spPr>
        <p:txBody>
          <a:bodyPr/>
          <a:lstStyle/>
          <a:p>
            <a:endParaRPr lang="en-AU"/>
          </a:p>
        </p:txBody>
      </p:sp>
      <p:sp>
        <p:nvSpPr>
          <p:cNvPr id="7" name="Text 5"/>
          <p:cNvSpPr/>
          <p:nvPr/>
        </p:nvSpPr>
        <p:spPr>
          <a:xfrm>
            <a:off x="3154680" y="1929384"/>
            <a:ext cx="173736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Somewhat agree</a:t>
            </a:r>
            <a:endParaRPr lang="en-US" sz="1150"/>
          </a:p>
        </p:txBody>
      </p:sp>
      <p:sp>
        <p:nvSpPr>
          <p:cNvPr id="8" name="Text 6"/>
          <p:cNvSpPr/>
          <p:nvPr/>
        </p:nvSpPr>
        <p:spPr>
          <a:xfrm>
            <a:off x="10058400" y="1929384"/>
            <a:ext cx="1188720" cy="274320"/>
          </a:xfrm>
          <a:prstGeom prst="rect">
            <a:avLst/>
          </a:prstGeom>
          <a:noFill/>
          <a:ln/>
        </p:spPr>
        <p:txBody>
          <a:bodyPr wrap="square" lIns="0" tIns="0" rIns="0" bIns="0" rtlCol="0" anchor="ctr"/>
          <a:lstStyle/>
          <a:p>
            <a:pPr marL="0" indent="0" algn="r">
              <a:buNone/>
            </a:pPr>
            <a:r>
              <a:rPr lang="en-US" sz="1050" b="1" kern="0" spc="60">
                <a:solidFill>
                  <a:srgbClr val="6E7480"/>
                </a:solidFill>
                <a:latin typeface="Helvetica Neue Light" pitchFamily="34" charset="0"/>
                <a:ea typeface="Helvetica Neue Light" pitchFamily="34" charset="-122"/>
                <a:cs typeface="Helvetica Neue Light" pitchFamily="34" charset="-120"/>
              </a:rPr>
              <a:t>TOTAL AGREE</a:t>
            </a:r>
            <a:endParaRPr lang="en-US" sz="1050"/>
          </a:p>
        </p:txBody>
      </p:sp>
      <p:sp>
        <p:nvSpPr>
          <p:cNvPr id="9" name="Text 7"/>
          <p:cNvSpPr/>
          <p:nvPr/>
        </p:nvSpPr>
        <p:spPr>
          <a:xfrm>
            <a:off x="960120" y="2340864"/>
            <a:ext cx="4572000" cy="256032"/>
          </a:xfrm>
          <a:prstGeom prst="rect">
            <a:avLst/>
          </a:prstGeom>
          <a:noFill/>
          <a:ln/>
        </p:spPr>
        <p:txBody>
          <a:bodyPr wrap="square" lIns="0" tIns="0" rIns="0" bIns="0" rtlCol="0" anchor="ctr"/>
          <a:lstStyle/>
          <a:p>
            <a:pPr marL="0" indent="0">
              <a:buNone/>
            </a:pPr>
            <a:r>
              <a:rPr lang="en-US" sz="1100" b="1" kern="0" spc="60">
                <a:solidFill>
                  <a:srgbClr val="6E7480"/>
                </a:solidFill>
                <a:latin typeface="Helvetica Neue Light" pitchFamily="34" charset="0"/>
                <a:ea typeface="Helvetica Neue Light" pitchFamily="34" charset="-122"/>
                <a:cs typeface="Helvetica Neue Light" pitchFamily="34" charset="-120"/>
              </a:rPr>
              <a:t>The praise</a:t>
            </a:r>
            <a:endParaRPr lang="en-US" sz="1100"/>
          </a:p>
        </p:txBody>
      </p:sp>
      <p:sp>
        <p:nvSpPr>
          <p:cNvPr id="10" name="Text 8"/>
          <p:cNvSpPr/>
          <p:nvPr/>
        </p:nvSpPr>
        <p:spPr>
          <a:xfrm>
            <a:off x="960120" y="2688336"/>
            <a:ext cx="393192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Says what a lot of Australians are really thinking</a:t>
            </a:r>
            <a:endParaRPr lang="en-US" sz="1350"/>
          </a:p>
        </p:txBody>
      </p:sp>
      <p:sp>
        <p:nvSpPr>
          <p:cNvPr id="11" name="Shape 9"/>
          <p:cNvSpPr/>
          <p:nvPr/>
        </p:nvSpPr>
        <p:spPr>
          <a:xfrm>
            <a:off x="5029200" y="2688336"/>
            <a:ext cx="4041648" cy="29260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5029200" y="2688336"/>
            <a:ext cx="4041648" cy="292608"/>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85%</a:t>
            </a:r>
            <a:endParaRPr lang="en-US" sz="1150"/>
          </a:p>
        </p:txBody>
      </p:sp>
      <p:sp>
        <p:nvSpPr>
          <p:cNvPr id="13" name="Shape 11"/>
          <p:cNvSpPr/>
          <p:nvPr/>
        </p:nvSpPr>
        <p:spPr>
          <a:xfrm>
            <a:off x="9070848" y="2688336"/>
            <a:ext cx="665683" cy="292608"/>
          </a:xfrm>
          <a:prstGeom prst="rect">
            <a:avLst/>
          </a:prstGeom>
          <a:solidFill>
            <a:srgbClr val="9FB6EE"/>
          </a:solidFill>
          <a:ln w="12700">
            <a:solidFill>
              <a:srgbClr val="9FB6EE"/>
            </a:solidFill>
            <a:prstDash val="solid"/>
          </a:ln>
        </p:spPr>
        <p:txBody>
          <a:bodyPr/>
          <a:lstStyle/>
          <a:p>
            <a:endParaRPr lang="en-AU"/>
          </a:p>
        </p:txBody>
      </p:sp>
      <p:sp>
        <p:nvSpPr>
          <p:cNvPr id="14" name="Text 12"/>
          <p:cNvSpPr/>
          <p:nvPr/>
        </p:nvSpPr>
        <p:spPr>
          <a:xfrm>
            <a:off x="9070848" y="2688336"/>
            <a:ext cx="665683" cy="292608"/>
          </a:xfrm>
          <a:prstGeom prst="rect">
            <a:avLst/>
          </a:prstGeom>
          <a:noFill/>
          <a:ln/>
        </p:spPr>
        <p:txBody>
          <a:bodyPr wrap="square" lIns="0" tIns="0" rIns="0" bIns="0" rtlCol="0" anchor="ctr"/>
          <a:lstStyle/>
          <a:p>
            <a:pPr marL="0" indent="0" algn="ctr">
              <a:buNone/>
            </a:pPr>
            <a:r>
              <a:rPr lang="en-US" sz="1150" b="1">
                <a:solidFill>
                  <a:srgbClr val="1F3A7A"/>
                </a:solidFill>
                <a:latin typeface="Helvetica Neue Light" pitchFamily="34" charset="0"/>
                <a:ea typeface="Helvetica Neue Light" pitchFamily="34" charset="-122"/>
                <a:cs typeface="Helvetica Neue Light" pitchFamily="34" charset="-120"/>
              </a:rPr>
              <a:t>14%</a:t>
            </a:r>
            <a:endParaRPr lang="en-US" sz="1150"/>
          </a:p>
        </p:txBody>
      </p:sp>
      <p:sp>
        <p:nvSpPr>
          <p:cNvPr id="15" name="Text 13"/>
          <p:cNvSpPr/>
          <p:nvPr/>
        </p:nvSpPr>
        <p:spPr>
          <a:xfrm>
            <a:off x="10058400" y="2688336"/>
            <a:ext cx="1188720" cy="292608"/>
          </a:xfrm>
          <a:prstGeom prst="rect">
            <a:avLst/>
          </a:prstGeom>
          <a:noFill/>
          <a:ln/>
        </p:spPr>
        <p:txBody>
          <a:bodyPr wrap="square" lIns="0" tIns="0" rIns="0" bIns="0" rtlCol="0" anchor="ctr"/>
          <a:lstStyle/>
          <a:p>
            <a:pPr marL="0" indent="0" algn="r">
              <a:buNone/>
            </a:pPr>
            <a:r>
              <a:rPr lang="en-US" sz="1400" b="1">
                <a:solidFill>
                  <a:srgbClr val="1A1A1A"/>
                </a:solidFill>
                <a:latin typeface="Helvetica Neue Light" pitchFamily="34" charset="0"/>
                <a:ea typeface="Helvetica Neue Light" pitchFamily="34" charset="-122"/>
                <a:cs typeface="Helvetica Neue Light" pitchFamily="34" charset="-120"/>
              </a:rPr>
              <a:t>98%</a:t>
            </a:r>
            <a:endParaRPr lang="en-US" sz="1400"/>
          </a:p>
        </p:txBody>
      </p:sp>
      <p:sp>
        <p:nvSpPr>
          <p:cNvPr id="16" name="Text 14"/>
          <p:cNvSpPr/>
          <p:nvPr/>
        </p:nvSpPr>
        <p:spPr>
          <a:xfrm>
            <a:off x="960120" y="3182112"/>
            <a:ext cx="393192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Genuinely cares about the country</a:t>
            </a:r>
            <a:endParaRPr lang="en-US" sz="1350"/>
          </a:p>
        </p:txBody>
      </p:sp>
      <p:sp>
        <p:nvSpPr>
          <p:cNvPr id="17" name="Shape 15"/>
          <p:cNvSpPr/>
          <p:nvPr/>
        </p:nvSpPr>
        <p:spPr>
          <a:xfrm>
            <a:off x="5029200" y="3182112"/>
            <a:ext cx="3756355" cy="29260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5029200" y="3182112"/>
            <a:ext cx="3756355" cy="292608"/>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79%</a:t>
            </a:r>
            <a:endParaRPr lang="en-US" sz="1150"/>
          </a:p>
        </p:txBody>
      </p:sp>
      <p:sp>
        <p:nvSpPr>
          <p:cNvPr id="19" name="Shape 17"/>
          <p:cNvSpPr/>
          <p:nvPr/>
        </p:nvSpPr>
        <p:spPr>
          <a:xfrm>
            <a:off x="8785555" y="3182112"/>
            <a:ext cx="855878" cy="292608"/>
          </a:xfrm>
          <a:prstGeom prst="rect">
            <a:avLst/>
          </a:prstGeom>
          <a:solidFill>
            <a:srgbClr val="9FB6EE"/>
          </a:solidFill>
          <a:ln w="12700">
            <a:solidFill>
              <a:srgbClr val="9FB6EE"/>
            </a:solidFill>
            <a:prstDash val="solid"/>
          </a:ln>
        </p:spPr>
        <p:txBody>
          <a:bodyPr/>
          <a:lstStyle/>
          <a:p>
            <a:endParaRPr lang="en-AU"/>
          </a:p>
        </p:txBody>
      </p:sp>
      <p:sp>
        <p:nvSpPr>
          <p:cNvPr id="20" name="Text 18"/>
          <p:cNvSpPr/>
          <p:nvPr/>
        </p:nvSpPr>
        <p:spPr>
          <a:xfrm>
            <a:off x="8785555" y="3182112"/>
            <a:ext cx="855878" cy="292608"/>
          </a:xfrm>
          <a:prstGeom prst="rect">
            <a:avLst/>
          </a:prstGeom>
          <a:noFill/>
          <a:ln/>
        </p:spPr>
        <p:txBody>
          <a:bodyPr wrap="square" lIns="0" tIns="0" rIns="0" bIns="0" rtlCol="0" anchor="ctr"/>
          <a:lstStyle/>
          <a:p>
            <a:pPr marL="0" indent="0" algn="ctr">
              <a:buNone/>
            </a:pPr>
            <a:r>
              <a:rPr lang="en-US" sz="1150" b="1">
                <a:solidFill>
                  <a:srgbClr val="1F3A7A"/>
                </a:solidFill>
                <a:latin typeface="Helvetica Neue Light" pitchFamily="34" charset="0"/>
                <a:ea typeface="Helvetica Neue Light" pitchFamily="34" charset="-122"/>
                <a:cs typeface="Helvetica Neue Light" pitchFamily="34" charset="-120"/>
              </a:rPr>
              <a:t>18%</a:t>
            </a:r>
            <a:endParaRPr lang="en-US" sz="1150"/>
          </a:p>
        </p:txBody>
      </p:sp>
      <p:sp>
        <p:nvSpPr>
          <p:cNvPr id="21" name="Text 19"/>
          <p:cNvSpPr/>
          <p:nvPr/>
        </p:nvSpPr>
        <p:spPr>
          <a:xfrm>
            <a:off x="10058400" y="3182112"/>
            <a:ext cx="1188720" cy="292608"/>
          </a:xfrm>
          <a:prstGeom prst="rect">
            <a:avLst/>
          </a:prstGeom>
          <a:noFill/>
          <a:ln/>
        </p:spPr>
        <p:txBody>
          <a:bodyPr wrap="square" lIns="0" tIns="0" rIns="0" bIns="0" rtlCol="0" anchor="ctr"/>
          <a:lstStyle/>
          <a:p>
            <a:pPr marL="0" indent="0" algn="r">
              <a:buNone/>
            </a:pPr>
            <a:r>
              <a:rPr lang="en-US" sz="1400" b="1">
                <a:solidFill>
                  <a:srgbClr val="1A1A1A"/>
                </a:solidFill>
                <a:latin typeface="Helvetica Neue Light" pitchFamily="34" charset="0"/>
                <a:ea typeface="Helvetica Neue Light" pitchFamily="34" charset="-122"/>
                <a:cs typeface="Helvetica Neue Light" pitchFamily="34" charset="-120"/>
              </a:rPr>
              <a:t>97%</a:t>
            </a:r>
            <a:endParaRPr lang="en-US" sz="1400"/>
          </a:p>
        </p:txBody>
      </p:sp>
      <p:sp>
        <p:nvSpPr>
          <p:cNvPr id="22" name="Text 20"/>
          <p:cNvSpPr/>
          <p:nvPr/>
        </p:nvSpPr>
        <p:spPr>
          <a:xfrm>
            <a:off x="960120" y="3675888"/>
            <a:ext cx="3931920" cy="29260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Stands up for ordinary, working people</a:t>
            </a:r>
            <a:endParaRPr lang="en-US" sz="1350"/>
          </a:p>
        </p:txBody>
      </p:sp>
      <p:sp>
        <p:nvSpPr>
          <p:cNvPr id="23" name="Shape 21"/>
          <p:cNvSpPr/>
          <p:nvPr/>
        </p:nvSpPr>
        <p:spPr>
          <a:xfrm>
            <a:off x="5029200" y="3675888"/>
            <a:ext cx="3613709" cy="292608"/>
          </a:xfrm>
          <a:prstGeom prst="rect">
            <a:avLst/>
          </a:prstGeom>
          <a:solidFill>
            <a:srgbClr val="2251FF"/>
          </a:solidFill>
          <a:ln w="12700">
            <a:solidFill>
              <a:srgbClr val="2251FF"/>
            </a:solidFill>
            <a:prstDash val="solid"/>
          </a:ln>
        </p:spPr>
        <p:txBody>
          <a:bodyPr/>
          <a:lstStyle/>
          <a:p>
            <a:endParaRPr lang="en-AU"/>
          </a:p>
        </p:txBody>
      </p:sp>
      <p:sp>
        <p:nvSpPr>
          <p:cNvPr id="24" name="Text 22"/>
          <p:cNvSpPr/>
          <p:nvPr/>
        </p:nvSpPr>
        <p:spPr>
          <a:xfrm>
            <a:off x="5029200" y="3675888"/>
            <a:ext cx="3613709" cy="292608"/>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76%</a:t>
            </a:r>
            <a:endParaRPr lang="en-US" sz="1150"/>
          </a:p>
        </p:txBody>
      </p:sp>
      <p:sp>
        <p:nvSpPr>
          <p:cNvPr id="25" name="Shape 23"/>
          <p:cNvSpPr/>
          <p:nvPr/>
        </p:nvSpPr>
        <p:spPr>
          <a:xfrm>
            <a:off x="8642909" y="3675888"/>
            <a:ext cx="1046074" cy="292608"/>
          </a:xfrm>
          <a:prstGeom prst="rect">
            <a:avLst/>
          </a:prstGeom>
          <a:solidFill>
            <a:srgbClr val="9FB6EE"/>
          </a:solidFill>
          <a:ln w="12700">
            <a:solidFill>
              <a:srgbClr val="9FB6EE"/>
            </a:solidFill>
            <a:prstDash val="solid"/>
          </a:ln>
        </p:spPr>
        <p:txBody>
          <a:bodyPr/>
          <a:lstStyle/>
          <a:p>
            <a:endParaRPr lang="en-AU"/>
          </a:p>
        </p:txBody>
      </p:sp>
      <p:sp>
        <p:nvSpPr>
          <p:cNvPr id="26" name="Text 24"/>
          <p:cNvSpPr/>
          <p:nvPr/>
        </p:nvSpPr>
        <p:spPr>
          <a:xfrm>
            <a:off x="8642909" y="3675888"/>
            <a:ext cx="1046074" cy="292608"/>
          </a:xfrm>
          <a:prstGeom prst="rect">
            <a:avLst/>
          </a:prstGeom>
          <a:noFill/>
          <a:ln/>
        </p:spPr>
        <p:txBody>
          <a:bodyPr wrap="square" lIns="0" tIns="0" rIns="0" bIns="0" rtlCol="0" anchor="ctr"/>
          <a:lstStyle/>
          <a:p>
            <a:pPr marL="0" indent="0" algn="ctr">
              <a:buNone/>
            </a:pPr>
            <a:r>
              <a:rPr lang="en-US" sz="1150" b="1">
                <a:solidFill>
                  <a:srgbClr val="1F3A7A"/>
                </a:solidFill>
                <a:latin typeface="Helvetica Neue Light" pitchFamily="34" charset="0"/>
                <a:ea typeface="Helvetica Neue Light" pitchFamily="34" charset="-122"/>
                <a:cs typeface="Helvetica Neue Light" pitchFamily="34" charset="-120"/>
              </a:rPr>
              <a:t>22%</a:t>
            </a:r>
            <a:endParaRPr lang="en-US" sz="1150"/>
          </a:p>
        </p:txBody>
      </p:sp>
      <p:sp>
        <p:nvSpPr>
          <p:cNvPr id="27" name="Text 25"/>
          <p:cNvSpPr/>
          <p:nvPr/>
        </p:nvSpPr>
        <p:spPr>
          <a:xfrm>
            <a:off x="10058400" y="3675888"/>
            <a:ext cx="1188720" cy="292608"/>
          </a:xfrm>
          <a:prstGeom prst="rect">
            <a:avLst/>
          </a:prstGeom>
          <a:noFill/>
          <a:ln/>
        </p:spPr>
        <p:txBody>
          <a:bodyPr wrap="square" lIns="0" tIns="0" rIns="0" bIns="0" rtlCol="0" anchor="ctr"/>
          <a:lstStyle/>
          <a:p>
            <a:pPr marL="0" indent="0" algn="r">
              <a:buNone/>
            </a:pPr>
            <a:r>
              <a:rPr lang="en-US" sz="1400" b="1">
                <a:solidFill>
                  <a:srgbClr val="1A1A1A"/>
                </a:solidFill>
                <a:latin typeface="Helvetica Neue Light" pitchFamily="34" charset="0"/>
                <a:ea typeface="Helvetica Neue Light" pitchFamily="34" charset="-122"/>
                <a:cs typeface="Helvetica Neue Light" pitchFamily="34" charset="-120"/>
              </a:rPr>
              <a:t>97%</a:t>
            </a:r>
            <a:endParaRPr lang="en-US" sz="1400"/>
          </a:p>
        </p:txBody>
      </p:sp>
      <p:sp>
        <p:nvSpPr>
          <p:cNvPr id="28" name="Text 26"/>
          <p:cNvSpPr/>
          <p:nvPr/>
        </p:nvSpPr>
        <p:spPr>
          <a:xfrm>
            <a:off x="960120" y="4206240"/>
            <a:ext cx="4572000" cy="256032"/>
          </a:xfrm>
          <a:prstGeom prst="rect">
            <a:avLst/>
          </a:prstGeom>
          <a:noFill/>
          <a:ln/>
        </p:spPr>
        <p:txBody>
          <a:bodyPr wrap="square" lIns="0" tIns="0" rIns="0" bIns="0" rtlCol="0" anchor="ctr"/>
          <a:lstStyle/>
          <a:p>
            <a:pPr marL="0" indent="0">
              <a:buNone/>
            </a:pPr>
            <a:r>
              <a:rPr lang="en-US" sz="1100" b="1" kern="0" spc="60">
                <a:solidFill>
                  <a:srgbClr val="6E7480"/>
                </a:solidFill>
                <a:latin typeface="Helvetica Neue Light" pitchFamily="34" charset="0"/>
                <a:ea typeface="Helvetica Neue Light" pitchFamily="34" charset="-122"/>
                <a:cs typeface="Helvetica Neue Light" pitchFamily="34" charset="-120"/>
              </a:rPr>
              <a:t>The criticisms</a:t>
            </a:r>
            <a:endParaRPr lang="en-US" sz="1100"/>
          </a:p>
        </p:txBody>
      </p:sp>
      <p:sp>
        <p:nvSpPr>
          <p:cNvPr id="29" name="Text 27"/>
          <p:cNvSpPr/>
          <p:nvPr/>
        </p:nvSpPr>
        <p:spPr>
          <a:xfrm>
            <a:off x="960120" y="4553712"/>
            <a:ext cx="393192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Says things before thinking them through</a:t>
            </a:r>
            <a:endParaRPr lang="en-US" sz="1300"/>
          </a:p>
        </p:txBody>
      </p:sp>
      <p:sp>
        <p:nvSpPr>
          <p:cNvPr id="30" name="Shape 28"/>
          <p:cNvSpPr/>
          <p:nvPr/>
        </p:nvSpPr>
        <p:spPr>
          <a:xfrm>
            <a:off x="5029200" y="4553712"/>
            <a:ext cx="237744" cy="292608"/>
          </a:xfrm>
          <a:prstGeom prst="rect">
            <a:avLst/>
          </a:prstGeom>
          <a:solidFill>
            <a:srgbClr val="2251FF"/>
          </a:solidFill>
          <a:ln w="12700">
            <a:solidFill>
              <a:srgbClr val="2251FF"/>
            </a:solidFill>
            <a:prstDash val="solid"/>
          </a:ln>
        </p:spPr>
        <p:txBody>
          <a:bodyPr/>
          <a:lstStyle/>
          <a:p>
            <a:endParaRPr lang="en-AU"/>
          </a:p>
        </p:txBody>
      </p:sp>
      <p:sp>
        <p:nvSpPr>
          <p:cNvPr id="31" name="Text 29"/>
          <p:cNvSpPr/>
          <p:nvPr/>
        </p:nvSpPr>
        <p:spPr>
          <a:xfrm>
            <a:off x="4370832" y="4553712"/>
            <a:ext cx="566928" cy="292608"/>
          </a:xfrm>
          <a:prstGeom prst="rect">
            <a:avLst/>
          </a:prstGeom>
          <a:noFill/>
          <a:ln/>
        </p:spPr>
        <p:txBody>
          <a:bodyPr wrap="square" lIns="0" tIns="0" rIns="0" bIns="0" rtlCol="0" anchor="ctr"/>
          <a:lstStyle/>
          <a:p>
            <a:pPr marL="0" indent="0" algn="r">
              <a:buNone/>
            </a:pPr>
            <a:r>
              <a:rPr lang="en-US" sz="1150" b="1">
                <a:solidFill>
                  <a:srgbClr val="2251FF"/>
                </a:solidFill>
                <a:latin typeface="Helvetica Neue Light" pitchFamily="34" charset="0"/>
                <a:ea typeface="Helvetica Neue Light" pitchFamily="34" charset="-122"/>
                <a:cs typeface="Helvetica Neue Light" pitchFamily="34" charset="-120"/>
              </a:rPr>
              <a:t>5%</a:t>
            </a:r>
            <a:endParaRPr lang="en-US" sz="1150"/>
          </a:p>
        </p:txBody>
      </p:sp>
      <p:sp>
        <p:nvSpPr>
          <p:cNvPr id="32" name="Shape 30"/>
          <p:cNvSpPr/>
          <p:nvPr/>
        </p:nvSpPr>
        <p:spPr>
          <a:xfrm>
            <a:off x="5266944" y="4553712"/>
            <a:ext cx="1664208" cy="292608"/>
          </a:xfrm>
          <a:prstGeom prst="rect">
            <a:avLst/>
          </a:prstGeom>
          <a:solidFill>
            <a:srgbClr val="9FB6EE"/>
          </a:solidFill>
          <a:ln w="12700">
            <a:solidFill>
              <a:srgbClr val="9FB6EE"/>
            </a:solidFill>
            <a:prstDash val="solid"/>
          </a:ln>
        </p:spPr>
        <p:txBody>
          <a:bodyPr/>
          <a:lstStyle/>
          <a:p>
            <a:endParaRPr lang="en-AU"/>
          </a:p>
        </p:txBody>
      </p:sp>
      <p:sp>
        <p:nvSpPr>
          <p:cNvPr id="33" name="Text 31"/>
          <p:cNvSpPr/>
          <p:nvPr/>
        </p:nvSpPr>
        <p:spPr>
          <a:xfrm>
            <a:off x="5266944" y="4553712"/>
            <a:ext cx="1664208" cy="292608"/>
          </a:xfrm>
          <a:prstGeom prst="rect">
            <a:avLst/>
          </a:prstGeom>
          <a:noFill/>
          <a:ln/>
        </p:spPr>
        <p:txBody>
          <a:bodyPr wrap="square" lIns="0" tIns="0" rIns="0" bIns="0" rtlCol="0" anchor="ctr"/>
          <a:lstStyle/>
          <a:p>
            <a:pPr marL="0" indent="0" algn="ctr">
              <a:buNone/>
            </a:pPr>
            <a:r>
              <a:rPr lang="en-US" sz="1150" b="1">
                <a:solidFill>
                  <a:srgbClr val="1F3A7A"/>
                </a:solidFill>
                <a:latin typeface="Helvetica Neue Light" pitchFamily="34" charset="0"/>
                <a:ea typeface="Helvetica Neue Light" pitchFamily="34" charset="-122"/>
                <a:cs typeface="Helvetica Neue Light" pitchFamily="34" charset="-120"/>
              </a:rPr>
              <a:t>35%</a:t>
            </a:r>
            <a:endParaRPr lang="en-US" sz="1150"/>
          </a:p>
        </p:txBody>
      </p:sp>
      <p:sp>
        <p:nvSpPr>
          <p:cNvPr id="34" name="Text 32"/>
          <p:cNvSpPr/>
          <p:nvPr/>
        </p:nvSpPr>
        <p:spPr>
          <a:xfrm>
            <a:off x="10058400" y="4553712"/>
            <a:ext cx="1188720" cy="292608"/>
          </a:xfrm>
          <a:prstGeom prst="rect">
            <a:avLst/>
          </a:prstGeom>
          <a:noFill/>
          <a:ln/>
        </p:spPr>
        <p:txBody>
          <a:bodyPr wrap="square" lIns="0" tIns="0" rIns="0" bIns="0" rtlCol="0" anchor="ctr"/>
          <a:lstStyle/>
          <a:p>
            <a:pPr marL="0" indent="0" algn="r">
              <a:buNone/>
            </a:pPr>
            <a:r>
              <a:rPr lang="en-US" sz="1400" b="1">
                <a:solidFill>
                  <a:srgbClr val="1A1A1A"/>
                </a:solidFill>
                <a:latin typeface="Helvetica Neue Light" pitchFamily="34" charset="0"/>
                <a:ea typeface="Helvetica Neue Light" pitchFamily="34" charset="-122"/>
                <a:cs typeface="Helvetica Neue Light" pitchFamily="34" charset="-120"/>
              </a:rPr>
              <a:t>40%</a:t>
            </a:r>
            <a:endParaRPr lang="en-US" sz="1400"/>
          </a:p>
        </p:txBody>
      </p:sp>
      <p:sp>
        <p:nvSpPr>
          <p:cNvPr id="35" name="Text 33"/>
          <p:cNvSpPr/>
          <p:nvPr/>
        </p:nvSpPr>
        <p:spPr>
          <a:xfrm>
            <a:off x="960120" y="5010912"/>
            <a:ext cx="393192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Would not be taken seriously as a national leader</a:t>
            </a:r>
            <a:endParaRPr lang="en-US" sz="1300"/>
          </a:p>
        </p:txBody>
      </p:sp>
      <p:sp>
        <p:nvSpPr>
          <p:cNvPr id="36" name="Shape 34"/>
          <p:cNvSpPr/>
          <p:nvPr/>
        </p:nvSpPr>
        <p:spPr>
          <a:xfrm>
            <a:off x="5029200" y="5010912"/>
            <a:ext cx="190195" cy="292608"/>
          </a:xfrm>
          <a:prstGeom prst="rect">
            <a:avLst/>
          </a:prstGeom>
          <a:solidFill>
            <a:srgbClr val="2251FF"/>
          </a:solidFill>
          <a:ln w="12700">
            <a:solidFill>
              <a:srgbClr val="2251FF"/>
            </a:solidFill>
            <a:prstDash val="solid"/>
          </a:ln>
        </p:spPr>
        <p:txBody>
          <a:bodyPr/>
          <a:lstStyle/>
          <a:p>
            <a:endParaRPr lang="en-AU"/>
          </a:p>
        </p:txBody>
      </p:sp>
      <p:sp>
        <p:nvSpPr>
          <p:cNvPr id="37" name="Text 35"/>
          <p:cNvSpPr/>
          <p:nvPr/>
        </p:nvSpPr>
        <p:spPr>
          <a:xfrm>
            <a:off x="4370832" y="5010912"/>
            <a:ext cx="566928" cy="292608"/>
          </a:xfrm>
          <a:prstGeom prst="rect">
            <a:avLst/>
          </a:prstGeom>
          <a:noFill/>
          <a:ln/>
        </p:spPr>
        <p:txBody>
          <a:bodyPr wrap="square" lIns="0" tIns="0" rIns="0" bIns="0" rtlCol="0" anchor="ctr"/>
          <a:lstStyle/>
          <a:p>
            <a:pPr marL="0" indent="0" algn="r">
              <a:buNone/>
            </a:pPr>
            <a:r>
              <a:rPr lang="en-US" sz="1150" b="1">
                <a:solidFill>
                  <a:srgbClr val="2251FF"/>
                </a:solidFill>
                <a:latin typeface="Helvetica Neue Light" pitchFamily="34" charset="0"/>
                <a:ea typeface="Helvetica Neue Light" pitchFamily="34" charset="-122"/>
                <a:cs typeface="Helvetica Neue Light" pitchFamily="34" charset="-120"/>
              </a:rPr>
              <a:t>4%</a:t>
            </a:r>
            <a:endParaRPr lang="en-US" sz="1150"/>
          </a:p>
        </p:txBody>
      </p:sp>
      <p:sp>
        <p:nvSpPr>
          <p:cNvPr id="38" name="Shape 36"/>
          <p:cNvSpPr/>
          <p:nvPr/>
        </p:nvSpPr>
        <p:spPr>
          <a:xfrm>
            <a:off x="5219395" y="5010912"/>
            <a:ext cx="998525" cy="292608"/>
          </a:xfrm>
          <a:prstGeom prst="rect">
            <a:avLst/>
          </a:prstGeom>
          <a:solidFill>
            <a:srgbClr val="9FB6EE"/>
          </a:solidFill>
          <a:ln w="12700">
            <a:solidFill>
              <a:srgbClr val="9FB6EE"/>
            </a:solidFill>
            <a:prstDash val="solid"/>
          </a:ln>
        </p:spPr>
        <p:txBody>
          <a:bodyPr/>
          <a:lstStyle/>
          <a:p>
            <a:endParaRPr lang="en-AU"/>
          </a:p>
        </p:txBody>
      </p:sp>
      <p:sp>
        <p:nvSpPr>
          <p:cNvPr id="39" name="Text 37"/>
          <p:cNvSpPr/>
          <p:nvPr/>
        </p:nvSpPr>
        <p:spPr>
          <a:xfrm>
            <a:off x="5219395" y="5010912"/>
            <a:ext cx="998525" cy="292608"/>
          </a:xfrm>
          <a:prstGeom prst="rect">
            <a:avLst/>
          </a:prstGeom>
          <a:noFill/>
          <a:ln/>
        </p:spPr>
        <p:txBody>
          <a:bodyPr wrap="square" lIns="0" tIns="0" rIns="0" bIns="0" rtlCol="0" anchor="ctr"/>
          <a:lstStyle/>
          <a:p>
            <a:pPr marL="0" indent="0" algn="ctr">
              <a:buNone/>
            </a:pPr>
            <a:r>
              <a:rPr lang="en-US" sz="1150" b="1">
                <a:solidFill>
                  <a:srgbClr val="1F3A7A"/>
                </a:solidFill>
                <a:latin typeface="Helvetica Neue Light" pitchFamily="34" charset="0"/>
                <a:ea typeface="Helvetica Neue Light" pitchFamily="34" charset="-122"/>
                <a:cs typeface="Helvetica Neue Light" pitchFamily="34" charset="-120"/>
              </a:rPr>
              <a:t>21%</a:t>
            </a:r>
            <a:endParaRPr lang="en-US" sz="1150"/>
          </a:p>
        </p:txBody>
      </p:sp>
      <p:sp>
        <p:nvSpPr>
          <p:cNvPr id="40" name="Text 38"/>
          <p:cNvSpPr/>
          <p:nvPr/>
        </p:nvSpPr>
        <p:spPr>
          <a:xfrm>
            <a:off x="10058400" y="5010912"/>
            <a:ext cx="1188720" cy="292608"/>
          </a:xfrm>
          <a:prstGeom prst="rect">
            <a:avLst/>
          </a:prstGeom>
          <a:noFill/>
          <a:ln/>
        </p:spPr>
        <p:txBody>
          <a:bodyPr wrap="square" lIns="0" tIns="0" rIns="0" bIns="0" rtlCol="0" anchor="ctr"/>
          <a:lstStyle/>
          <a:p>
            <a:pPr marL="0" indent="0" algn="r">
              <a:buNone/>
            </a:pPr>
            <a:r>
              <a:rPr lang="en-US" sz="1400" b="1">
                <a:solidFill>
                  <a:srgbClr val="1A1A1A"/>
                </a:solidFill>
                <a:latin typeface="Helvetica Neue Light" pitchFamily="34" charset="0"/>
                <a:ea typeface="Helvetica Neue Light" pitchFamily="34" charset="-122"/>
                <a:cs typeface="Helvetica Neue Light" pitchFamily="34" charset="-120"/>
              </a:rPr>
              <a:t>25%</a:t>
            </a:r>
            <a:endParaRPr lang="en-US" sz="1400"/>
          </a:p>
        </p:txBody>
      </p:sp>
      <p:sp>
        <p:nvSpPr>
          <p:cNvPr id="41" name="Text 39"/>
          <p:cNvSpPr/>
          <p:nvPr/>
        </p:nvSpPr>
        <p:spPr>
          <a:xfrm>
            <a:off x="960120" y="5468112"/>
            <a:ext cx="3931920" cy="292608"/>
          </a:xfrm>
          <a:prstGeom prst="rect">
            <a:avLst/>
          </a:prstGeom>
          <a:noFill/>
          <a:ln/>
        </p:spPr>
        <p:txBody>
          <a:bodyPr wrap="square" lIns="0" tIns="0" rIns="0" bIns="0" rtlCol="0" anchor="ctr"/>
          <a:lstStyle/>
          <a:p>
            <a:pPr marL="0" indent="0">
              <a:buNone/>
            </a:pPr>
            <a:r>
              <a:rPr lang="en-US" sz="1300">
                <a:solidFill>
                  <a:srgbClr val="1A1A1A"/>
                </a:solidFill>
                <a:latin typeface="Helvetica Neue Light" pitchFamily="34" charset="0"/>
                <a:ea typeface="Helvetica Neue Light" pitchFamily="34" charset="-122"/>
                <a:cs typeface="Helvetica Neue Light" pitchFamily="34" charset="-120"/>
              </a:rPr>
              <a:t>Is too divisive</a:t>
            </a:r>
            <a:endParaRPr lang="en-US" sz="1300"/>
          </a:p>
        </p:txBody>
      </p:sp>
      <p:sp>
        <p:nvSpPr>
          <p:cNvPr id="42" name="Shape 40"/>
          <p:cNvSpPr/>
          <p:nvPr/>
        </p:nvSpPr>
        <p:spPr>
          <a:xfrm>
            <a:off x="5029200" y="5468112"/>
            <a:ext cx="95098" cy="292608"/>
          </a:xfrm>
          <a:prstGeom prst="rect">
            <a:avLst/>
          </a:prstGeom>
          <a:solidFill>
            <a:srgbClr val="2251FF"/>
          </a:solidFill>
          <a:ln w="12700">
            <a:solidFill>
              <a:srgbClr val="2251FF"/>
            </a:solidFill>
            <a:prstDash val="solid"/>
          </a:ln>
        </p:spPr>
        <p:txBody>
          <a:bodyPr/>
          <a:lstStyle/>
          <a:p>
            <a:endParaRPr lang="en-AU"/>
          </a:p>
        </p:txBody>
      </p:sp>
      <p:sp>
        <p:nvSpPr>
          <p:cNvPr id="43" name="Text 41"/>
          <p:cNvSpPr/>
          <p:nvPr/>
        </p:nvSpPr>
        <p:spPr>
          <a:xfrm>
            <a:off x="4370832" y="5468112"/>
            <a:ext cx="566928" cy="292608"/>
          </a:xfrm>
          <a:prstGeom prst="rect">
            <a:avLst/>
          </a:prstGeom>
          <a:noFill/>
          <a:ln/>
        </p:spPr>
        <p:txBody>
          <a:bodyPr wrap="square" lIns="0" tIns="0" rIns="0" bIns="0" rtlCol="0" anchor="ctr"/>
          <a:lstStyle/>
          <a:p>
            <a:pPr marL="0" indent="0" algn="r">
              <a:buNone/>
            </a:pPr>
            <a:r>
              <a:rPr lang="en-US" sz="1150" b="1">
                <a:solidFill>
                  <a:srgbClr val="2251FF"/>
                </a:solidFill>
                <a:latin typeface="Helvetica Neue Light" pitchFamily="34" charset="0"/>
                <a:ea typeface="Helvetica Neue Light" pitchFamily="34" charset="-122"/>
                <a:cs typeface="Helvetica Neue Light" pitchFamily="34" charset="-120"/>
              </a:rPr>
              <a:t>2%</a:t>
            </a:r>
            <a:endParaRPr lang="en-US" sz="1150"/>
          </a:p>
        </p:txBody>
      </p:sp>
      <p:sp>
        <p:nvSpPr>
          <p:cNvPr id="44" name="Shape 42"/>
          <p:cNvSpPr/>
          <p:nvPr/>
        </p:nvSpPr>
        <p:spPr>
          <a:xfrm>
            <a:off x="5124298" y="5468112"/>
            <a:ext cx="760781" cy="292608"/>
          </a:xfrm>
          <a:prstGeom prst="rect">
            <a:avLst/>
          </a:prstGeom>
          <a:solidFill>
            <a:srgbClr val="9FB6EE"/>
          </a:solidFill>
          <a:ln w="12700">
            <a:solidFill>
              <a:srgbClr val="9FB6EE"/>
            </a:solidFill>
            <a:prstDash val="solid"/>
          </a:ln>
        </p:spPr>
        <p:txBody>
          <a:bodyPr/>
          <a:lstStyle/>
          <a:p>
            <a:endParaRPr lang="en-AU"/>
          </a:p>
        </p:txBody>
      </p:sp>
      <p:sp>
        <p:nvSpPr>
          <p:cNvPr id="45" name="Text 43"/>
          <p:cNvSpPr/>
          <p:nvPr/>
        </p:nvSpPr>
        <p:spPr>
          <a:xfrm>
            <a:off x="5124298" y="5468112"/>
            <a:ext cx="760781" cy="292608"/>
          </a:xfrm>
          <a:prstGeom prst="rect">
            <a:avLst/>
          </a:prstGeom>
          <a:noFill/>
          <a:ln/>
        </p:spPr>
        <p:txBody>
          <a:bodyPr wrap="square" lIns="0" tIns="0" rIns="0" bIns="0" rtlCol="0" anchor="ctr"/>
          <a:lstStyle/>
          <a:p>
            <a:pPr marL="0" indent="0" algn="ctr">
              <a:buNone/>
            </a:pPr>
            <a:r>
              <a:rPr lang="en-US" sz="1150" b="1">
                <a:solidFill>
                  <a:srgbClr val="1F3A7A"/>
                </a:solidFill>
                <a:latin typeface="Helvetica Neue Light" pitchFamily="34" charset="0"/>
                <a:ea typeface="Helvetica Neue Light" pitchFamily="34" charset="-122"/>
                <a:cs typeface="Helvetica Neue Light" pitchFamily="34" charset="-120"/>
              </a:rPr>
              <a:t>16%</a:t>
            </a:r>
            <a:endParaRPr lang="en-US" sz="1150"/>
          </a:p>
        </p:txBody>
      </p:sp>
      <p:sp>
        <p:nvSpPr>
          <p:cNvPr id="46" name="Text 44"/>
          <p:cNvSpPr/>
          <p:nvPr/>
        </p:nvSpPr>
        <p:spPr>
          <a:xfrm>
            <a:off x="10058400" y="5468112"/>
            <a:ext cx="1188720" cy="292608"/>
          </a:xfrm>
          <a:prstGeom prst="rect">
            <a:avLst/>
          </a:prstGeom>
          <a:noFill/>
          <a:ln/>
        </p:spPr>
        <p:txBody>
          <a:bodyPr wrap="square" lIns="0" tIns="0" rIns="0" bIns="0" rtlCol="0" anchor="ctr"/>
          <a:lstStyle/>
          <a:p>
            <a:pPr marL="0" indent="0" algn="r">
              <a:buNone/>
            </a:pPr>
            <a:r>
              <a:rPr lang="en-US" sz="1400" b="1">
                <a:solidFill>
                  <a:srgbClr val="1A1A1A"/>
                </a:solidFill>
                <a:latin typeface="Helvetica Neue Light" pitchFamily="34" charset="0"/>
                <a:ea typeface="Helvetica Neue Light" pitchFamily="34" charset="-122"/>
                <a:cs typeface="Helvetica Neue Light" pitchFamily="34" charset="-120"/>
              </a:rPr>
              <a:t>18%</a:t>
            </a:r>
            <a:endParaRPr lang="en-US" sz="1400"/>
          </a:p>
        </p:txBody>
      </p:sp>
      <p:sp>
        <p:nvSpPr>
          <p:cNvPr id="47" name="Text 45"/>
          <p:cNvSpPr/>
          <p:nvPr/>
        </p:nvSpPr>
        <p:spPr>
          <a:xfrm>
            <a:off x="960120" y="5897880"/>
            <a:ext cx="10268712" cy="292608"/>
          </a:xfrm>
          <a:prstGeom prst="rect">
            <a:avLst/>
          </a:prstGeom>
          <a:noFill/>
          <a:ln/>
        </p:spPr>
        <p:txBody>
          <a:bodyPr wrap="square" lIns="0" tIns="0" rIns="0" bIns="0" rtlCol="0" anchor="ctr"/>
          <a:lstStyle/>
          <a:p>
            <a:pPr marL="0" indent="0">
              <a:buNone/>
            </a:pPr>
            <a:endParaRPr lang="en-US" sz="1150"/>
          </a:p>
        </p:txBody>
      </p:sp>
      <p:sp>
        <p:nvSpPr>
          <p:cNvPr id="49" name="Text 47"/>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50" name="Text 48"/>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54</a:t>
            </a:r>
            <a:endParaRPr lang="en-US" sz="950"/>
          </a:p>
        </p:txBody>
      </p:sp>
    </p:spTree>
    <p:extLst>
      <p:ext uri="{BB962C8B-B14F-4D97-AF65-F5344CB8AC3E}">
        <p14:creationId xmlns:p14="http://schemas.microsoft.com/office/powerpoint/2010/main" val="18917867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8</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The One Nation platform</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How appealing they find each of the party's own positions</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55</a:t>
            </a:r>
            <a:endParaRPr lang="en-US" sz="95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The platform, position by position.</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How appealing is each One Nation position to you personally?   Very appealing, fairly appealing, neither, not very, or not at all appealing?</a:t>
            </a:r>
            <a:endParaRPr lang="en-US" sz="1250"/>
          </a:p>
        </p:txBody>
      </p:sp>
      <p:sp>
        <p:nvSpPr>
          <p:cNvPr id="4" name="Text 2"/>
          <p:cNvSpPr/>
          <p:nvPr/>
        </p:nvSpPr>
        <p:spPr>
          <a:xfrm>
            <a:off x="6583680" y="2176272"/>
            <a:ext cx="1234440" cy="310896"/>
          </a:xfrm>
          <a:prstGeom prst="rect">
            <a:avLst/>
          </a:prstGeom>
          <a:noFill/>
          <a:ln/>
        </p:spPr>
        <p:txBody>
          <a:bodyPr wrap="square" lIns="0" tIns="0" rIns="0" bIns="0" rtlCol="0" anchor="b"/>
          <a:lstStyle/>
          <a:p>
            <a:pPr marL="0" indent="0" algn="r">
              <a:buNone/>
            </a:pPr>
            <a:r>
              <a:rPr lang="en-US" sz="1050" b="1" kern="0" spc="50">
                <a:solidFill>
                  <a:srgbClr val="2251FF"/>
                </a:solidFill>
                <a:latin typeface="Helvetica Neue Light" pitchFamily="34" charset="0"/>
                <a:ea typeface="Helvetica Neue Light" pitchFamily="34" charset="-122"/>
                <a:cs typeface="Helvetica Neue Light" pitchFamily="34" charset="-120"/>
              </a:rPr>
              <a:t>VERY</a:t>
            </a:r>
            <a:endParaRPr lang="en-US" sz="1050"/>
          </a:p>
        </p:txBody>
      </p:sp>
      <p:sp>
        <p:nvSpPr>
          <p:cNvPr id="5" name="Text 3"/>
          <p:cNvSpPr/>
          <p:nvPr/>
        </p:nvSpPr>
        <p:spPr>
          <a:xfrm>
            <a:off x="8092440" y="2176272"/>
            <a:ext cx="1234440" cy="310896"/>
          </a:xfrm>
          <a:prstGeom prst="rect">
            <a:avLst/>
          </a:prstGeom>
          <a:noFill/>
          <a:ln/>
        </p:spPr>
        <p:txBody>
          <a:bodyPr wrap="square" lIns="0" tIns="0" rIns="0" bIns="0" rtlCol="0" anchor="b"/>
          <a:lstStyle/>
          <a:p>
            <a:pPr marL="0" indent="0" algn="r">
              <a:buNone/>
            </a:pPr>
            <a:r>
              <a:rPr lang="en-US" sz="1050" b="1" kern="0" spc="50">
                <a:solidFill>
                  <a:srgbClr val="6E7480"/>
                </a:solidFill>
                <a:latin typeface="Helvetica Neue Light" pitchFamily="34" charset="0"/>
                <a:ea typeface="Helvetica Neue Light" pitchFamily="34" charset="-122"/>
                <a:cs typeface="Helvetica Neue Light" pitchFamily="34" charset="-120"/>
              </a:rPr>
              <a:t>FAIRLY</a:t>
            </a:r>
            <a:endParaRPr lang="en-US" sz="1050"/>
          </a:p>
        </p:txBody>
      </p:sp>
      <p:sp>
        <p:nvSpPr>
          <p:cNvPr id="6" name="Text 4"/>
          <p:cNvSpPr/>
          <p:nvPr/>
        </p:nvSpPr>
        <p:spPr>
          <a:xfrm>
            <a:off x="9601200" y="2176272"/>
            <a:ext cx="1234440" cy="310896"/>
          </a:xfrm>
          <a:prstGeom prst="rect">
            <a:avLst/>
          </a:prstGeom>
          <a:noFill/>
          <a:ln/>
        </p:spPr>
        <p:txBody>
          <a:bodyPr wrap="square" lIns="0" tIns="0" rIns="0" bIns="0" rtlCol="0" anchor="b"/>
          <a:lstStyle/>
          <a:p>
            <a:pPr marL="0" indent="0" algn="r">
              <a:buNone/>
            </a:pPr>
            <a:r>
              <a:rPr lang="en-US" sz="1050" b="1" kern="0" spc="50">
                <a:solidFill>
                  <a:srgbClr val="6E7480"/>
                </a:solidFill>
                <a:latin typeface="Helvetica Neue Light" pitchFamily="34" charset="0"/>
                <a:ea typeface="Helvetica Neue Light" pitchFamily="34" charset="-122"/>
                <a:cs typeface="Helvetica Neue Light" pitchFamily="34" charset="-120"/>
              </a:rPr>
              <a:t>TOTAL</a:t>
            </a:r>
            <a:endParaRPr lang="en-US" sz="1050"/>
          </a:p>
        </p:txBody>
      </p:sp>
      <p:sp>
        <p:nvSpPr>
          <p:cNvPr id="7" name="Shape 5"/>
          <p:cNvSpPr/>
          <p:nvPr/>
        </p:nvSpPr>
        <p:spPr>
          <a:xfrm>
            <a:off x="960120" y="2523744"/>
            <a:ext cx="9875520" cy="10973"/>
          </a:xfrm>
          <a:prstGeom prst="rect">
            <a:avLst/>
          </a:prstGeom>
          <a:solidFill>
            <a:srgbClr val="1A1A1A"/>
          </a:solidFill>
          <a:ln w="12700">
            <a:solidFill>
              <a:srgbClr val="1A1A1A"/>
            </a:solidFill>
            <a:prstDash val="solid"/>
          </a:ln>
        </p:spPr>
        <p:txBody>
          <a:bodyPr/>
          <a:lstStyle/>
          <a:p>
            <a:endParaRPr lang="en-AU"/>
          </a:p>
        </p:txBody>
      </p:sp>
      <p:sp>
        <p:nvSpPr>
          <p:cNvPr id="8" name="Text 6"/>
          <p:cNvSpPr/>
          <p:nvPr/>
        </p:nvSpPr>
        <p:spPr>
          <a:xfrm>
            <a:off x="960120" y="2706624"/>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Substantially reducing immigration</a:t>
            </a:r>
            <a:endParaRPr lang="en-US" sz="1250"/>
          </a:p>
        </p:txBody>
      </p:sp>
      <p:sp>
        <p:nvSpPr>
          <p:cNvPr id="9" name="Text 7"/>
          <p:cNvSpPr/>
          <p:nvPr/>
        </p:nvSpPr>
        <p:spPr>
          <a:xfrm>
            <a:off x="6583680" y="2706624"/>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79%</a:t>
            </a:r>
            <a:endParaRPr lang="en-US" sz="1300"/>
          </a:p>
        </p:txBody>
      </p:sp>
      <p:sp>
        <p:nvSpPr>
          <p:cNvPr id="10" name="Text 8"/>
          <p:cNvSpPr/>
          <p:nvPr/>
        </p:nvSpPr>
        <p:spPr>
          <a:xfrm>
            <a:off x="8092440" y="2706624"/>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14%</a:t>
            </a:r>
            <a:endParaRPr lang="en-US" sz="1300"/>
          </a:p>
        </p:txBody>
      </p:sp>
      <p:sp>
        <p:nvSpPr>
          <p:cNvPr id="11" name="Text 9"/>
          <p:cNvSpPr/>
          <p:nvPr/>
        </p:nvSpPr>
        <p:spPr>
          <a:xfrm>
            <a:off x="9601200" y="2706624"/>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93%</a:t>
            </a:r>
            <a:endParaRPr lang="en-US" sz="1300"/>
          </a:p>
        </p:txBody>
      </p:sp>
      <p:sp>
        <p:nvSpPr>
          <p:cNvPr id="12" name="Shape 10"/>
          <p:cNvSpPr/>
          <p:nvPr/>
        </p:nvSpPr>
        <p:spPr>
          <a:xfrm>
            <a:off x="832104" y="2971800"/>
            <a:ext cx="10131552" cy="246888"/>
          </a:xfrm>
          <a:prstGeom prst="rect">
            <a:avLst/>
          </a:prstGeom>
          <a:solidFill>
            <a:srgbClr val="F5F7FA"/>
          </a:solidFill>
          <a:ln w="12700">
            <a:solidFill>
              <a:srgbClr val="F5F7FA"/>
            </a:solidFill>
            <a:prstDash val="solid"/>
          </a:ln>
        </p:spPr>
        <p:txBody>
          <a:bodyPr/>
          <a:lstStyle/>
          <a:p>
            <a:endParaRPr lang="en-AU"/>
          </a:p>
        </p:txBody>
      </p:sp>
      <p:sp>
        <p:nvSpPr>
          <p:cNvPr id="13" name="Text 11"/>
          <p:cNvSpPr/>
          <p:nvPr/>
        </p:nvSpPr>
        <p:spPr>
          <a:xfrm>
            <a:off x="960120" y="2990088"/>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Banning foreign buyers from Australian homes</a:t>
            </a:r>
            <a:endParaRPr lang="en-US" sz="1250"/>
          </a:p>
        </p:txBody>
      </p:sp>
      <p:sp>
        <p:nvSpPr>
          <p:cNvPr id="14" name="Text 12"/>
          <p:cNvSpPr/>
          <p:nvPr/>
        </p:nvSpPr>
        <p:spPr>
          <a:xfrm>
            <a:off x="6583680" y="2990088"/>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72%</a:t>
            </a:r>
            <a:endParaRPr lang="en-US" sz="1300"/>
          </a:p>
        </p:txBody>
      </p:sp>
      <p:sp>
        <p:nvSpPr>
          <p:cNvPr id="15" name="Text 13"/>
          <p:cNvSpPr/>
          <p:nvPr/>
        </p:nvSpPr>
        <p:spPr>
          <a:xfrm>
            <a:off x="8092440" y="2990088"/>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18%</a:t>
            </a:r>
            <a:endParaRPr lang="en-US" sz="1300"/>
          </a:p>
        </p:txBody>
      </p:sp>
      <p:sp>
        <p:nvSpPr>
          <p:cNvPr id="16" name="Text 14"/>
          <p:cNvSpPr/>
          <p:nvPr/>
        </p:nvSpPr>
        <p:spPr>
          <a:xfrm>
            <a:off x="9601200" y="2990088"/>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90%</a:t>
            </a:r>
            <a:endParaRPr lang="en-US" sz="1300"/>
          </a:p>
        </p:txBody>
      </p:sp>
      <p:sp>
        <p:nvSpPr>
          <p:cNvPr id="17" name="Text 15"/>
          <p:cNvSpPr/>
          <p:nvPr/>
        </p:nvSpPr>
        <p:spPr>
          <a:xfrm>
            <a:off x="960120" y="3273552"/>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Getting rid of Welcome to Country</a:t>
            </a:r>
            <a:endParaRPr lang="en-US" sz="1250"/>
          </a:p>
        </p:txBody>
      </p:sp>
      <p:sp>
        <p:nvSpPr>
          <p:cNvPr id="18" name="Text 16"/>
          <p:cNvSpPr/>
          <p:nvPr/>
        </p:nvSpPr>
        <p:spPr>
          <a:xfrm>
            <a:off x="6583680" y="3273552"/>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72%</a:t>
            </a:r>
            <a:endParaRPr lang="en-US" sz="1300"/>
          </a:p>
        </p:txBody>
      </p:sp>
      <p:sp>
        <p:nvSpPr>
          <p:cNvPr id="19" name="Text 17"/>
          <p:cNvSpPr/>
          <p:nvPr/>
        </p:nvSpPr>
        <p:spPr>
          <a:xfrm>
            <a:off x="8092440" y="3273552"/>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16%</a:t>
            </a:r>
            <a:endParaRPr lang="en-US" sz="1300"/>
          </a:p>
        </p:txBody>
      </p:sp>
      <p:sp>
        <p:nvSpPr>
          <p:cNvPr id="20" name="Text 18"/>
          <p:cNvSpPr/>
          <p:nvPr/>
        </p:nvSpPr>
        <p:spPr>
          <a:xfrm>
            <a:off x="9601200" y="3273552"/>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88%</a:t>
            </a:r>
            <a:endParaRPr lang="en-US" sz="1300"/>
          </a:p>
        </p:txBody>
      </p:sp>
      <p:sp>
        <p:nvSpPr>
          <p:cNvPr id="21" name="Shape 19"/>
          <p:cNvSpPr/>
          <p:nvPr/>
        </p:nvSpPr>
        <p:spPr>
          <a:xfrm>
            <a:off x="832104" y="3538728"/>
            <a:ext cx="10131552" cy="246888"/>
          </a:xfrm>
          <a:prstGeom prst="rect">
            <a:avLst/>
          </a:prstGeom>
          <a:solidFill>
            <a:srgbClr val="F5F7FA"/>
          </a:solidFill>
          <a:ln w="12700">
            <a:solidFill>
              <a:srgbClr val="F5F7FA"/>
            </a:solidFill>
            <a:prstDash val="solid"/>
          </a:ln>
        </p:spPr>
        <p:txBody>
          <a:bodyPr/>
          <a:lstStyle/>
          <a:p>
            <a:endParaRPr lang="en-AU"/>
          </a:p>
        </p:txBody>
      </p:sp>
      <p:sp>
        <p:nvSpPr>
          <p:cNvPr id="22" name="Text 20"/>
          <p:cNvSpPr/>
          <p:nvPr/>
        </p:nvSpPr>
        <p:spPr>
          <a:xfrm>
            <a:off x="960120" y="3557016"/>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Backing coal, gas and nuclear over renewables</a:t>
            </a:r>
            <a:endParaRPr lang="en-US" sz="1250"/>
          </a:p>
        </p:txBody>
      </p:sp>
      <p:sp>
        <p:nvSpPr>
          <p:cNvPr id="23" name="Text 21"/>
          <p:cNvSpPr/>
          <p:nvPr/>
        </p:nvSpPr>
        <p:spPr>
          <a:xfrm>
            <a:off x="6583680" y="3557016"/>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55%</a:t>
            </a:r>
            <a:endParaRPr lang="en-US" sz="1300"/>
          </a:p>
        </p:txBody>
      </p:sp>
      <p:sp>
        <p:nvSpPr>
          <p:cNvPr id="24" name="Text 22"/>
          <p:cNvSpPr/>
          <p:nvPr/>
        </p:nvSpPr>
        <p:spPr>
          <a:xfrm>
            <a:off x="8092440" y="3557016"/>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24%</a:t>
            </a:r>
            <a:endParaRPr lang="en-US" sz="1300"/>
          </a:p>
        </p:txBody>
      </p:sp>
      <p:sp>
        <p:nvSpPr>
          <p:cNvPr id="25" name="Text 23"/>
          <p:cNvSpPr/>
          <p:nvPr/>
        </p:nvSpPr>
        <p:spPr>
          <a:xfrm>
            <a:off x="9601200" y="3557016"/>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79%</a:t>
            </a:r>
            <a:endParaRPr lang="en-US" sz="1300"/>
          </a:p>
        </p:txBody>
      </p:sp>
      <p:sp>
        <p:nvSpPr>
          <p:cNvPr id="26" name="Text 24"/>
          <p:cNvSpPr/>
          <p:nvPr/>
        </p:nvSpPr>
        <p:spPr>
          <a:xfrm>
            <a:off x="960120" y="3840480"/>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Cutting welfare support for Indigenous Australians</a:t>
            </a:r>
            <a:endParaRPr lang="en-US" sz="1250"/>
          </a:p>
        </p:txBody>
      </p:sp>
      <p:sp>
        <p:nvSpPr>
          <p:cNvPr id="27" name="Text 25"/>
          <p:cNvSpPr/>
          <p:nvPr/>
        </p:nvSpPr>
        <p:spPr>
          <a:xfrm>
            <a:off x="6583680" y="3840480"/>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46%</a:t>
            </a:r>
            <a:endParaRPr lang="en-US" sz="1300"/>
          </a:p>
        </p:txBody>
      </p:sp>
      <p:sp>
        <p:nvSpPr>
          <p:cNvPr id="28" name="Text 26"/>
          <p:cNvSpPr/>
          <p:nvPr/>
        </p:nvSpPr>
        <p:spPr>
          <a:xfrm>
            <a:off x="8092440" y="3840480"/>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25%</a:t>
            </a:r>
            <a:endParaRPr lang="en-US" sz="1300"/>
          </a:p>
        </p:txBody>
      </p:sp>
      <p:sp>
        <p:nvSpPr>
          <p:cNvPr id="29" name="Text 27"/>
          <p:cNvSpPr/>
          <p:nvPr/>
        </p:nvSpPr>
        <p:spPr>
          <a:xfrm>
            <a:off x="9601200" y="3840480"/>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71%</a:t>
            </a:r>
            <a:endParaRPr lang="en-US" sz="1300"/>
          </a:p>
        </p:txBody>
      </p:sp>
      <p:sp>
        <p:nvSpPr>
          <p:cNvPr id="30" name="Shape 28"/>
          <p:cNvSpPr/>
          <p:nvPr/>
        </p:nvSpPr>
        <p:spPr>
          <a:xfrm>
            <a:off x="832104" y="4105656"/>
            <a:ext cx="10131552" cy="246888"/>
          </a:xfrm>
          <a:prstGeom prst="rect">
            <a:avLst/>
          </a:prstGeom>
          <a:solidFill>
            <a:srgbClr val="F5F7FA"/>
          </a:solidFill>
          <a:ln w="12700">
            <a:solidFill>
              <a:srgbClr val="F5F7FA"/>
            </a:solidFill>
            <a:prstDash val="solid"/>
          </a:ln>
        </p:spPr>
        <p:txBody>
          <a:bodyPr/>
          <a:lstStyle/>
          <a:p>
            <a:endParaRPr lang="en-AU"/>
          </a:p>
        </p:txBody>
      </p:sp>
      <p:sp>
        <p:nvSpPr>
          <p:cNvPr id="31" name="Text 29"/>
          <p:cNvSpPr/>
          <p:nvPr/>
        </p:nvSpPr>
        <p:spPr>
          <a:xfrm>
            <a:off x="960120" y="4123944"/>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Restructuring the ABC</a:t>
            </a:r>
            <a:endParaRPr lang="en-US" sz="1250"/>
          </a:p>
        </p:txBody>
      </p:sp>
      <p:sp>
        <p:nvSpPr>
          <p:cNvPr id="32" name="Text 30"/>
          <p:cNvSpPr/>
          <p:nvPr/>
        </p:nvSpPr>
        <p:spPr>
          <a:xfrm>
            <a:off x="6583680" y="4123944"/>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48%</a:t>
            </a:r>
            <a:endParaRPr lang="en-US" sz="1300"/>
          </a:p>
        </p:txBody>
      </p:sp>
      <p:sp>
        <p:nvSpPr>
          <p:cNvPr id="33" name="Text 31"/>
          <p:cNvSpPr/>
          <p:nvPr/>
        </p:nvSpPr>
        <p:spPr>
          <a:xfrm>
            <a:off x="8092440" y="4123944"/>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20%</a:t>
            </a:r>
            <a:endParaRPr lang="en-US" sz="1300"/>
          </a:p>
        </p:txBody>
      </p:sp>
      <p:sp>
        <p:nvSpPr>
          <p:cNvPr id="34" name="Text 32"/>
          <p:cNvSpPr/>
          <p:nvPr/>
        </p:nvSpPr>
        <p:spPr>
          <a:xfrm>
            <a:off x="9601200" y="4123944"/>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68%</a:t>
            </a:r>
            <a:endParaRPr lang="en-US" sz="1300"/>
          </a:p>
        </p:txBody>
      </p:sp>
      <p:sp>
        <p:nvSpPr>
          <p:cNvPr id="35" name="Text 33"/>
          <p:cNvSpPr/>
          <p:nvPr/>
        </p:nvSpPr>
        <p:spPr>
          <a:xfrm>
            <a:off x="960120" y="4407408"/>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Ending multiculturalism</a:t>
            </a:r>
            <a:endParaRPr lang="en-US" sz="1250"/>
          </a:p>
        </p:txBody>
      </p:sp>
      <p:sp>
        <p:nvSpPr>
          <p:cNvPr id="36" name="Text 34"/>
          <p:cNvSpPr/>
          <p:nvPr/>
        </p:nvSpPr>
        <p:spPr>
          <a:xfrm>
            <a:off x="6583680" y="4407408"/>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45%</a:t>
            </a:r>
            <a:endParaRPr lang="en-US" sz="1300"/>
          </a:p>
        </p:txBody>
      </p:sp>
      <p:sp>
        <p:nvSpPr>
          <p:cNvPr id="37" name="Text 35"/>
          <p:cNvSpPr/>
          <p:nvPr/>
        </p:nvSpPr>
        <p:spPr>
          <a:xfrm>
            <a:off x="8092440" y="4407408"/>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23%</a:t>
            </a:r>
            <a:endParaRPr lang="en-US" sz="1300"/>
          </a:p>
        </p:txBody>
      </p:sp>
      <p:sp>
        <p:nvSpPr>
          <p:cNvPr id="38" name="Text 36"/>
          <p:cNvSpPr/>
          <p:nvPr/>
        </p:nvSpPr>
        <p:spPr>
          <a:xfrm>
            <a:off x="9601200" y="4407408"/>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68%</a:t>
            </a:r>
            <a:endParaRPr lang="en-US" sz="1300"/>
          </a:p>
        </p:txBody>
      </p:sp>
      <p:sp>
        <p:nvSpPr>
          <p:cNvPr id="39" name="Shape 37"/>
          <p:cNvSpPr/>
          <p:nvPr/>
        </p:nvSpPr>
        <p:spPr>
          <a:xfrm>
            <a:off x="832104" y="4672584"/>
            <a:ext cx="10131552" cy="246888"/>
          </a:xfrm>
          <a:prstGeom prst="rect">
            <a:avLst/>
          </a:prstGeom>
          <a:solidFill>
            <a:srgbClr val="F5F7FA"/>
          </a:solidFill>
          <a:ln w="12700">
            <a:solidFill>
              <a:srgbClr val="F5F7FA"/>
            </a:solidFill>
            <a:prstDash val="solid"/>
          </a:ln>
        </p:spPr>
        <p:txBody>
          <a:bodyPr/>
          <a:lstStyle/>
          <a:p>
            <a:endParaRPr lang="en-AU"/>
          </a:p>
        </p:txBody>
      </p:sp>
      <p:sp>
        <p:nvSpPr>
          <p:cNvPr id="40" name="Text 38"/>
          <p:cNvSpPr/>
          <p:nvPr/>
        </p:nvSpPr>
        <p:spPr>
          <a:xfrm>
            <a:off x="960120" y="4690872"/>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Increasing tariffs to protect Australian industry</a:t>
            </a:r>
            <a:endParaRPr lang="en-US" sz="1250"/>
          </a:p>
        </p:txBody>
      </p:sp>
      <p:sp>
        <p:nvSpPr>
          <p:cNvPr id="41" name="Text 39"/>
          <p:cNvSpPr/>
          <p:nvPr/>
        </p:nvSpPr>
        <p:spPr>
          <a:xfrm>
            <a:off x="6583680" y="4690872"/>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34%</a:t>
            </a:r>
            <a:endParaRPr lang="en-US" sz="1300"/>
          </a:p>
        </p:txBody>
      </p:sp>
      <p:sp>
        <p:nvSpPr>
          <p:cNvPr id="42" name="Text 40"/>
          <p:cNvSpPr/>
          <p:nvPr/>
        </p:nvSpPr>
        <p:spPr>
          <a:xfrm>
            <a:off x="8092440" y="4690872"/>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34%</a:t>
            </a:r>
            <a:endParaRPr lang="en-US" sz="1300"/>
          </a:p>
        </p:txBody>
      </p:sp>
      <p:sp>
        <p:nvSpPr>
          <p:cNvPr id="43" name="Text 41"/>
          <p:cNvSpPr/>
          <p:nvPr/>
        </p:nvSpPr>
        <p:spPr>
          <a:xfrm>
            <a:off x="9601200" y="4690872"/>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68%</a:t>
            </a:r>
            <a:endParaRPr lang="en-US" sz="1300"/>
          </a:p>
        </p:txBody>
      </p:sp>
      <p:sp>
        <p:nvSpPr>
          <p:cNvPr id="44" name="Text 42"/>
          <p:cNvSpPr/>
          <p:nvPr/>
        </p:nvSpPr>
        <p:spPr>
          <a:xfrm>
            <a:off x="960120" y="4974336"/>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Making it easier for employers to fire workers</a:t>
            </a:r>
            <a:endParaRPr lang="en-US" sz="1250"/>
          </a:p>
        </p:txBody>
      </p:sp>
      <p:sp>
        <p:nvSpPr>
          <p:cNvPr id="45" name="Text 43"/>
          <p:cNvSpPr/>
          <p:nvPr/>
        </p:nvSpPr>
        <p:spPr>
          <a:xfrm>
            <a:off x="6583680" y="4974336"/>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19%</a:t>
            </a:r>
            <a:endParaRPr lang="en-US" sz="1300"/>
          </a:p>
        </p:txBody>
      </p:sp>
      <p:sp>
        <p:nvSpPr>
          <p:cNvPr id="46" name="Text 44"/>
          <p:cNvSpPr/>
          <p:nvPr/>
        </p:nvSpPr>
        <p:spPr>
          <a:xfrm>
            <a:off x="8092440" y="4974336"/>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27%</a:t>
            </a:r>
            <a:endParaRPr lang="en-US" sz="1300"/>
          </a:p>
        </p:txBody>
      </p:sp>
      <p:sp>
        <p:nvSpPr>
          <p:cNvPr id="47" name="Text 45"/>
          <p:cNvSpPr/>
          <p:nvPr/>
        </p:nvSpPr>
        <p:spPr>
          <a:xfrm>
            <a:off x="9601200" y="4974336"/>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46%</a:t>
            </a:r>
            <a:endParaRPr lang="en-US" sz="1300"/>
          </a:p>
        </p:txBody>
      </p:sp>
      <p:sp>
        <p:nvSpPr>
          <p:cNvPr id="48" name="Shape 46"/>
          <p:cNvSpPr/>
          <p:nvPr/>
        </p:nvSpPr>
        <p:spPr>
          <a:xfrm>
            <a:off x="832104" y="5239512"/>
            <a:ext cx="10131552" cy="246888"/>
          </a:xfrm>
          <a:prstGeom prst="rect">
            <a:avLst/>
          </a:prstGeom>
          <a:solidFill>
            <a:srgbClr val="F5F7FA"/>
          </a:solidFill>
          <a:ln w="12700">
            <a:solidFill>
              <a:srgbClr val="F5F7FA"/>
            </a:solidFill>
            <a:prstDash val="solid"/>
          </a:ln>
        </p:spPr>
        <p:txBody>
          <a:bodyPr/>
          <a:lstStyle/>
          <a:p>
            <a:endParaRPr lang="en-AU"/>
          </a:p>
        </p:txBody>
      </p:sp>
      <p:sp>
        <p:nvSpPr>
          <p:cNvPr id="49" name="Text 47"/>
          <p:cNvSpPr/>
          <p:nvPr/>
        </p:nvSpPr>
        <p:spPr>
          <a:xfrm>
            <a:off x="960120" y="5257800"/>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Withdrawing from the United Nations</a:t>
            </a:r>
            <a:endParaRPr lang="en-US" sz="1250"/>
          </a:p>
        </p:txBody>
      </p:sp>
      <p:sp>
        <p:nvSpPr>
          <p:cNvPr id="50" name="Text 48"/>
          <p:cNvSpPr/>
          <p:nvPr/>
        </p:nvSpPr>
        <p:spPr>
          <a:xfrm>
            <a:off x="6583680" y="5257800"/>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26%</a:t>
            </a:r>
            <a:endParaRPr lang="en-US" sz="1300"/>
          </a:p>
        </p:txBody>
      </p:sp>
      <p:sp>
        <p:nvSpPr>
          <p:cNvPr id="51" name="Text 49"/>
          <p:cNvSpPr/>
          <p:nvPr/>
        </p:nvSpPr>
        <p:spPr>
          <a:xfrm>
            <a:off x="8092440" y="5257800"/>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17%</a:t>
            </a:r>
            <a:endParaRPr lang="en-US" sz="1300"/>
          </a:p>
        </p:txBody>
      </p:sp>
      <p:sp>
        <p:nvSpPr>
          <p:cNvPr id="52" name="Text 50"/>
          <p:cNvSpPr/>
          <p:nvPr/>
        </p:nvSpPr>
        <p:spPr>
          <a:xfrm>
            <a:off x="9601200" y="5257800"/>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43%</a:t>
            </a:r>
            <a:endParaRPr lang="en-US" sz="1300"/>
          </a:p>
        </p:txBody>
      </p:sp>
      <p:sp>
        <p:nvSpPr>
          <p:cNvPr id="53" name="Text 51"/>
          <p:cNvSpPr/>
          <p:nvPr/>
        </p:nvSpPr>
        <p:spPr>
          <a:xfrm>
            <a:off x="960120" y="5541264"/>
            <a:ext cx="5120640" cy="228600"/>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Cancelling free trade deals</a:t>
            </a:r>
            <a:endParaRPr lang="en-US" sz="1250"/>
          </a:p>
        </p:txBody>
      </p:sp>
      <p:sp>
        <p:nvSpPr>
          <p:cNvPr id="54" name="Text 52"/>
          <p:cNvSpPr/>
          <p:nvPr/>
        </p:nvSpPr>
        <p:spPr>
          <a:xfrm>
            <a:off x="6583680" y="5541264"/>
            <a:ext cx="1234440" cy="228600"/>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19%</a:t>
            </a:r>
            <a:endParaRPr lang="en-US" sz="1300"/>
          </a:p>
        </p:txBody>
      </p:sp>
      <p:sp>
        <p:nvSpPr>
          <p:cNvPr id="55" name="Text 53"/>
          <p:cNvSpPr/>
          <p:nvPr/>
        </p:nvSpPr>
        <p:spPr>
          <a:xfrm>
            <a:off x="8092440" y="5541264"/>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19%</a:t>
            </a:r>
            <a:endParaRPr lang="en-US" sz="1300"/>
          </a:p>
        </p:txBody>
      </p:sp>
      <p:sp>
        <p:nvSpPr>
          <p:cNvPr id="56" name="Text 54"/>
          <p:cNvSpPr/>
          <p:nvPr/>
        </p:nvSpPr>
        <p:spPr>
          <a:xfrm>
            <a:off x="9601200" y="5541264"/>
            <a:ext cx="1234440" cy="228600"/>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38%</a:t>
            </a:r>
            <a:endParaRPr lang="en-US" sz="1300"/>
          </a:p>
        </p:txBody>
      </p:sp>
      <p:sp>
        <p:nvSpPr>
          <p:cNvPr id="57" name="Text 55"/>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r>
              <a:rPr lang="en-US" sz="900">
                <a:solidFill>
                  <a:srgbClr val="A8AEB8"/>
                </a:solidFill>
                <a:latin typeface="Helvetica Neue Light" pitchFamily="34" charset="0"/>
                <a:ea typeface="Helvetica Neue Light" pitchFamily="34" charset="-122"/>
                <a:cs typeface="Helvetica Neue Light" pitchFamily="34" charset="-120"/>
              </a:rPr>
              <a:t>Survey of 1,014 One Nation voters, 7–12 August 2026, adjusted for age. Balance of each row is neither, not very appealing, not at all appealing, or unsure.</a:t>
            </a:r>
            <a:endParaRPr lang="en-US" sz="900"/>
          </a:p>
        </p:txBody>
      </p:sp>
      <p:sp>
        <p:nvSpPr>
          <p:cNvPr id="58" name="Text 56"/>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59" name="Text 57"/>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56</a:t>
            </a:r>
            <a:endParaRPr lang="en-US" sz="95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960120" y="202997"/>
            <a:ext cx="10789920" cy="822960"/>
          </a:xfrm>
          <a:prstGeom prst="rect">
            <a:avLst/>
          </a:prstGeom>
          <a:noFill/>
          <a:ln/>
        </p:spPr>
        <p:txBody>
          <a:bodyPr wrap="square" lIns="0" tIns="0" rIns="0" bIns="0" rtlCol="0" anchor="t"/>
          <a:lstStyle/>
          <a:p>
            <a:r>
              <a:rPr lang="en-US" sz="2400">
                <a:solidFill>
                  <a:srgbClr val="1A1A1A"/>
                </a:solidFill>
                <a:latin typeface="Avenir" pitchFamily="34" charset="0"/>
                <a:ea typeface="Avenir" pitchFamily="34" charset="-122"/>
                <a:cs typeface="Avenir" pitchFamily="34" charset="-120"/>
              </a:rPr>
              <a:t>Long-term supporters vs. new arrivals. </a:t>
            </a:r>
          </a:p>
          <a:p>
            <a:pPr marL="0" indent="0">
              <a:buNone/>
            </a:pPr>
            <a:r>
              <a:rPr lang="en-US">
                <a:solidFill>
                  <a:srgbClr val="1A1A1A"/>
                </a:solidFill>
                <a:latin typeface="Avenir" pitchFamily="34" charset="0"/>
                <a:ea typeface="Avenir" pitchFamily="34" charset="-122"/>
                <a:cs typeface="Avenir" pitchFamily="34" charset="-120"/>
              </a:rPr>
              <a:t>They bought immigration. They did not buy the rest of it.</a:t>
            </a:r>
            <a:endParaRPr lang="en-US"/>
          </a:p>
        </p:txBody>
      </p:sp>
      <p:sp>
        <p:nvSpPr>
          <p:cNvPr id="3" name="Text 1"/>
          <p:cNvSpPr/>
          <p:nvPr/>
        </p:nvSpPr>
        <p:spPr>
          <a:xfrm>
            <a:off x="960120" y="1078992"/>
            <a:ext cx="1078992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How appealing is each One Nation position to you personally?   Share saying very appealing — supporters of under twelve months against those of more than five years’ standing.</a:t>
            </a:r>
            <a:endParaRPr lang="en-US" sz="1250"/>
          </a:p>
        </p:txBody>
      </p:sp>
      <p:sp>
        <p:nvSpPr>
          <p:cNvPr id="4" name="Shape 2"/>
          <p:cNvSpPr/>
          <p:nvPr/>
        </p:nvSpPr>
        <p:spPr>
          <a:xfrm>
            <a:off x="960120" y="1737360"/>
            <a:ext cx="182880" cy="182880"/>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34440" y="1691640"/>
            <a:ext cx="246888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New — under 12 months</a:t>
            </a:r>
            <a:endParaRPr lang="en-US" sz="1150"/>
          </a:p>
        </p:txBody>
      </p:sp>
      <p:sp>
        <p:nvSpPr>
          <p:cNvPr id="6" name="Shape 4"/>
          <p:cNvSpPr/>
          <p:nvPr/>
        </p:nvSpPr>
        <p:spPr>
          <a:xfrm>
            <a:off x="3703320" y="1737360"/>
            <a:ext cx="182880" cy="182880"/>
          </a:xfrm>
          <a:prstGeom prst="rect">
            <a:avLst/>
          </a:prstGeom>
          <a:solidFill>
            <a:srgbClr val="B9BFC9"/>
          </a:solidFill>
          <a:ln w="12700">
            <a:solidFill>
              <a:srgbClr val="B9BFC9"/>
            </a:solidFill>
            <a:prstDash val="solid"/>
          </a:ln>
        </p:spPr>
        <p:txBody>
          <a:bodyPr/>
          <a:lstStyle/>
          <a:p>
            <a:endParaRPr lang="en-AU"/>
          </a:p>
        </p:txBody>
      </p:sp>
      <p:sp>
        <p:nvSpPr>
          <p:cNvPr id="7" name="Text 5"/>
          <p:cNvSpPr/>
          <p:nvPr/>
        </p:nvSpPr>
        <p:spPr>
          <a:xfrm>
            <a:off x="3977640" y="1691640"/>
            <a:ext cx="329184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Long-standing — more than five years</a:t>
            </a:r>
            <a:endParaRPr lang="en-US" sz="1150"/>
          </a:p>
        </p:txBody>
      </p:sp>
      <p:sp>
        <p:nvSpPr>
          <p:cNvPr id="8" name="Text 6"/>
          <p:cNvSpPr/>
          <p:nvPr/>
        </p:nvSpPr>
        <p:spPr>
          <a:xfrm>
            <a:off x="10332720" y="1691640"/>
            <a:ext cx="914400" cy="274320"/>
          </a:xfrm>
          <a:prstGeom prst="rect">
            <a:avLst/>
          </a:prstGeom>
          <a:noFill/>
          <a:ln/>
        </p:spPr>
        <p:txBody>
          <a:bodyPr wrap="square" lIns="0" tIns="0" rIns="0" bIns="0" rtlCol="0" anchor="ctr"/>
          <a:lstStyle/>
          <a:p>
            <a:pPr marL="0" indent="0" algn="r">
              <a:buNone/>
            </a:pPr>
            <a:r>
              <a:rPr lang="en-US" sz="1000" b="1" kern="0" spc="50">
                <a:solidFill>
                  <a:srgbClr val="6E7480"/>
                </a:solidFill>
                <a:latin typeface="Helvetica Neue Light" pitchFamily="34" charset="0"/>
                <a:ea typeface="Helvetica Neue Light" pitchFamily="34" charset="-122"/>
                <a:cs typeface="Helvetica Neue Light" pitchFamily="34" charset="-120"/>
              </a:rPr>
              <a:t>GAP</a:t>
            </a:r>
            <a:endParaRPr lang="en-US" sz="1000"/>
          </a:p>
        </p:txBody>
      </p:sp>
      <p:sp>
        <p:nvSpPr>
          <p:cNvPr id="9" name="Text 7"/>
          <p:cNvSpPr/>
          <p:nvPr/>
        </p:nvSpPr>
        <p:spPr>
          <a:xfrm>
            <a:off x="960120" y="1993392"/>
            <a:ext cx="5486400" cy="237744"/>
          </a:xfrm>
          <a:prstGeom prst="rect">
            <a:avLst/>
          </a:prstGeom>
          <a:noFill/>
          <a:ln/>
        </p:spPr>
        <p:txBody>
          <a:bodyPr wrap="square" lIns="0" tIns="0" rIns="0" bIns="0" rtlCol="0" anchor="ctr"/>
          <a:lstStyle/>
          <a:p>
            <a:pPr marL="0" indent="0">
              <a:buNone/>
            </a:pPr>
            <a:r>
              <a:rPr lang="en-US" sz="1000" b="1" kern="0" spc="80">
                <a:solidFill>
                  <a:srgbClr val="2251FF"/>
                </a:solidFill>
                <a:latin typeface="Helvetica Neue Light" pitchFamily="34" charset="0"/>
                <a:ea typeface="Helvetica Neue Light" pitchFamily="34" charset="-122"/>
                <a:cs typeface="Helvetica Neue Light" pitchFamily="34" charset="-120"/>
              </a:rPr>
              <a:t>WHERE THEY AGREE — the positions that recruit</a:t>
            </a:r>
            <a:endParaRPr lang="en-US" sz="1000"/>
          </a:p>
        </p:txBody>
      </p:sp>
      <p:sp>
        <p:nvSpPr>
          <p:cNvPr id="10" name="Text 8"/>
          <p:cNvSpPr/>
          <p:nvPr/>
        </p:nvSpPr>
        <p:spPr>
          <a:xfrm>
            <a:off x="960120" y="2276856"/>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Substantially reducing immigration</a:t>
            </a:r>
            <a:endParaRPr lang="en-US" sz="1200"/>
          </a:p>
        </p:txBody>
      </p:sp>
      <p:sp>
        <p:nvSpPr>
          <p:cNvPr id="11" name="Shape 9"/>
          <p:cNvSpPr/>
          <p:nvPr/>
        </p:nvSpPr>
        <p:spPr>
          <a:xfrm>
            <a:off x="5760720" y="2267712"/>
            <a:ext cx="3471062" cy="169164"/>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9323222" y="2231136"/>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73%</a:t>
            </a:r>
            <a:endParaRPr lang="en-US" sz="1150"/>
          </a:p>
        </p:txBody>
      </p:sp>
      <p:sp>
        <p:nvSpPr>
          <p:cNvPr id="13" name="Shape 11"/>
          <p:cNvSpPr/>
          <p:nvPr/>
        </p:nvSpPr>
        <p:spPr>
          <a:xfrm>
            <a:off x="5760720" y="2473452"/>
            <a:ext cx="4231843" cy="169164"/>
          </a:xfrm>
          <a:prstGeom prst="rect">
            <a:avLst/>
          </a:prstGeom>
          <a:solidFill>
            <a:srgbClr val="B9BFC9"/>
          </a:solidFill>
          <a:ln w="12700">
            <a:solidFill>
              <a:srgbClr val="B9BFC9"/>
            </a:solidFill>
            <a:prstDash val="solid"/>
          </a:ln>
        </p:spPr>
        <p:txBody>
          <a:bodyPr/>
          <a:lstStyle/>
          <a:p>
            <a:endParaRPr lang="en-AU"/>
          </a:p>
        </p:txBody>
      </p:sp>
      <p:sp>
        <p:nvSpPr>
          <p:cNvPr id="14" name="Text 12"/>
          <p:cNvSpPr/>
          <p:nvPr/>
        </p:nvSpPr>
        <p:spPr>
          <a:xfrm>
            <a:off x="10084003" y="2436876"/>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89%</a:t>
            </a:r>
            <a:endParaRPr lang="en-US" sz="1150"/>
          </a:p>
        </p:txBody>
      </p:sp>
      <p:sp>
        <p:nvSpPr>
          <p:cNvPr id="15" name="Text 13"/>
          <p:cNvSpPr/>
          <p:nvPr/>
        </p:nvSpPr>
        <p:spPr>
          <a:xfrm>
            <a:off x="10332720" y="2295144"/>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-16</a:t>
            </a:r>
            <a:endParaRPr lang="en-US" sz="1500"/>
          </a:p>
        </p:txBody>
      </p:sp>
      <p:sp>
        <p:nvSpPr>
          <p:cNvPr id="16" name="Text 14"/>
          <p:cNvSpPr/>
          <p:nvPr/>
        </p:nvSpPr>
        <p:spPr>
          <a:xfrm>
            <a:off x="960120" y="2734056"/>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Banning foreign buyers from Australian homes</a:t>
            </a:r>
            <a:endParaRPr lang="en-US" sz="1200"/>
          </a:p>
        </p:txBody>
      </p:sp>
      <p:sp>
        <p:nvSpPr>
          <p:cNvPr id="17" name="Shape 15"/>
          <p:cNvSpPr/>
          <p:nvPr/>
        </p:nvSpPr>
        <p:spPr>
          <a:xfrm>
            <a:off x="5760720" y="2724912"/>
            <a:ext cx="3233318" cy="169164"/>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9085478" y="2688336"/>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68%</a:t>
            </a:r>
            <a:endParaRPr lang="en-US" sz="1150"/>
          </a:p>
        </p:txBody>
      </p:sp>
      <p:sp>
        <p:nvSpPr>
          <p:cNvPr id="19" name="Shape 17"/>
          <p:cNvSpPr/>
          <p:nvPr/>
        </p:nvSpPr>
        <p:spPr>
          <a:xfrm>
            <a:off x="5760720" y="2930652"/>
            <a:ext cx="3946550" cy="169164"/>
          </a:xfrm>
          <a:prstGeom prst="rect">
            <a:avLst/>
          </a:prstGeom>
          <a:solidFill>
            <a:srgbClr val="B9BFC9"/>
          </a:solidFill>
          <a:ln w="12700">
            <a:solidFill>
              <a:srgbClr val="B9BFC9"/>
            </a:solidFill>
            <a:prstDash val="solid"/>
          </a:ln>
        </p:spPr>
        <p:txBody>
          <a:bodyPr/>
          <a:lstStyle/>
          <a:p>
            <a:endParaRPr lang="en-AU"/>
          </a:p>
        </p:txBody>
      </p:sp>
      <p:sp>
        <p:nvSpPr>
          <p:cNvPr id="20" name="Text 18"/>
          <p:cNvSpPr/>
          <p:nvPr/>
        </p:nvSpPr>
        <p:spPr>
          <a:xfrm>
            <a:off x="9798710" y="2894076"/>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83%</a:t>
            </a:r>
            <a:endParaRPr lang="en-US" sz="1150"/>
          </a:p>
        </p:txBody>
      </p:sp>
      <p:sp>
        <p:nvSpPr>
          <p:cNvPr id="21" name="Text 19"/>
          <p:cNvSpPr/>
          <p:nvPr/>
        </p:nvSpPr>
        <p:spPr>
          <a:xfrm>
            <a:off x="10332720" y="2752344"/>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-15</a:t>
            </a:r>
            <a:endParaRPr lang="en-US" sz="1500"/>
          </a:p>
        </p:txBody>
      </p:sp>
      <p:sp>
        <p:nvSpPr>
          <p:cNvPr id="22" name="Text 20"/>
          <p:cNvSpPr/>
          <p:nvPr/>
        </p:nvSpPr>
        <p:spPr>
          <a:xfrm>
            <a:off x="960120" y="3191256"/>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Getting rid of Welcome to Country</a:t>
            </a:r>
            <a:endParaRPr lang="en-US" sz="1200"/>
          </a:p>
        </p:txBody>
      </p:sp>
      <p:sp>
        <p:nvSpPr>
          <p:cNvPr id="23" name="Shape 21"/>
          <p:cNvSpPr/>
          <p:nvPr/>
        </p:nvSpPr>
        <p:spPr>
          <a:xfrm>
            <a:off x="5760720" y="3182112"/>
            <a:ext cx="3043123" cy="169164"/>
          </a:xfrm>
          <a:prstGeom prst="rect">
            <a:avLst/>
          </a:prstGeom>
          <a:solidFill>
            <a:srgbClr val="2251FF"/>
          </a:solidFill>
          <a:ln w="12700">
            <a:solidFill>
              <a:srgbClr val="2251FF"/>
            </a:solidFill>
            <a:prstDash val="solid"/>
          </a:ln>
        </p:spPr>
        <p:txBody>
          <a:bodyPr/>
          <a:lstStyle/>
          <a:p>
            <a:endParaRPr lang="en-AU"/>
          </a:p>
        </p:txBody>
      </p:sp>
      <p:sp>
        <p:nvSpPr>
          <p:cNvPr id="24" name="Text 22"/>
          <p:cNvSpPr/>
          <p:nvPr/>
        </p:nvSpPr>
        <p:spPr>
          <a:xfrm>
            <a:off x="8895283" y="3145536"/>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64%</a:t>
            </a:r>
            <a:endParaRPr lang="en-US" sz="1150"/>
          </a:p>
        </p:txBody>
      </p:sp>
      <p:sp>
        <p:nvSpPr>
          <p:cNvPr id="25" name="Shape 23"/>
          <p:cNvSpPr/>
          <p:nvPr/>
        </p:nvSpPr>
        <p:spPr>
          <a:xfrm>
            <a:off x="5760720" y="3387852"/>
            <a:ext cx="3756355" cy="169164"/>
          </a:xfrm>
          <a:prstGeom prst="rect">
            <a:avLst/>
          </a:prstGeom>
          <a:solidFill>
            <a:srgbClr val="B9BFC9"/>
          </a:solidFill>
          <a:ln w="12700">
            <a:solidFill>
              <a:srgbClr val="B9BFC9"/>
            </a:solidFill>
            <a:prstDash val="solid"/>
          </a:ln>
        </p:spPr>
        <p:txBody>
          <a:bodyPr/>
          <a:lstStyle/>
          <a:p>
            <a:endParaRPr lang="en-AU"/>
          </a:p>
        </p:txBody>
      </p:sp>
      <p:sp>
        <p:nvSpPr>
          <p:cNvPr id="26" name="Text 24"/>
          <p:cNvSpPr/>
          <p:nvPr/>
        </p:nvSpPr>
        <p:spPr>
          <a:xfrm>
            <a:off x="9608515" y="3351276"/>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79%</a:t>
            </a:r>
            <a:endParaRPr lang="en-US" sz="1150"/>
          </a:p>
        </p:txBody>
      </p:sp>
      <p:sp>
        <p:nvSpPr>
          <p:cNvPr id="27" name="Text 25"/>
          <p:cNvSpPr/>
          <p:nvPr/>
        </p:nvSpPr>
        <p:spPr>
          <a:xfrm>
            <a:off x="10332720" y="3209544"/>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-15</a:t>
            </a:r>
            <a:endParaRPr lang="en-US" sz="1500"/>
          </a:p>
        </p:txBody>
      </p:sp>
      <p:sp>
        <p:nvSpPr>
          <p:cNvPr id="28" name="Shape 26"/>
          <p:cNvSpPr/>
          <p:nvPr/>
        </p:nvSpPr>
        <p:spPr>
          <a:xfrm>
            <a:off x="960120" y="3621024"/>
            <a:ext cx="10287000" cy="10973"/>
          </a:xfrm>
          <a:prstGeom prst="rect">
            <a:avLst/>
          </a:prstGeom>
          <a:solidFill>
            <a:srgbClr val="D8DBE0"/>
          </a:solidFill>
          <a:ln w="12700">
            <a:solidFill>
              <a:srgbClr val="D8DBE0"/>
            </a:solidFill>
            <a:prstDash val="solid"/>
          </a:ln>
        </p:spPr>
        <p:txBody>
          <a:bodyPr/>
          <a:lstStyle/>
          <a:p>
            <a:endParaRPr lang="en-AU"/>
          </a:p>
        </p:txBody>
      </p:sp>
      <p:sp>
        <p:nvSpPr>
          <p:cNvPr id="29" name="Text 27"/>
          <p:cNvSpPr/>
          <p:nvPr/>
        </p:nvSpPr>
        <p:spPr>
          <a:xfrm>
            <a:off x="960120" y="3712464"/>
            <a:ext cx="5486400" cy="237744"/>
          </a:xfrm>
          <a:prstGeom prst="rect">
            <a:avLst/>
          </a:prstGeom>
          <a:noFill/>
          <a:ln/>
        </p:spPr>
        <p:txBody>
          <a:bodyPr wrap="square" lIns="0" tIns="0" rIns="0" bIns="0" rtlCol="0" anchor="ctr"/>
          <a:lstStyle/>
          <a:p>
            <a:pPr marL="0" indent="0">
              <a:buNone/>
            </a:pPr>
            <a:r>
              <a:rPr lang="en-US" sz="1000" b="1" kern="0" spc="80">
                <a:solidFill>
                  <a:srgbClr val="6E7480"/>
                </a:solidFill>
                <a:latin typeface="Helvetica Neue Light" pitchFamily="34" charset="0"/>
                <a:ea typeface="Helvetica Neue Light" pitchFamily="34" charset="-122"/>
                <a:cs typeface="Helvetica Neue Light" pitchFamily="34" charset="-120"/>
              </a:rPr>
              <a:t>WHERE THEY PART — the wider programme</a:t>
            </a:r>
            <a:endParaRPr lang="en-US" sz="1000"/>
          </a:p>
        </p:txBody>
      </p:sp>
      <p:sp>
        <p:nvSpPr>
          <p:cNvPr id="30" name="Text 28"/>
          <p:cNvSpPr/>
          <p:nvPr/>
        </p:nvSpPr>
        <p:spPr>
          <a:xfrm>
            <a:off x="960120" y="3941064"/>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Backing coal, gas and nuclear over renewables</a:t>
            </a:r>
            <a:endParaRPr lang="en-US" sz="1200"/>
          </a:p>
        </p:txBody>
      </p:sp>
      <p:sp>
        <p:nvSpPr>
          <p:cNvPr id="31" name="Shape 29"/>
          <p:cNvSpPr/>
          <p:nvPr/>
        </p:nvSpPr>
        <p:spPr>
          <a:xfrm>
            <a:off x="5760720" y="3931920"/>
            <a:ext cx="2092147" cy="169164"/>
          </a:xfrm>
          <a:prstGeom prst="rect">
            <a:avLst/>
          </a:prstGeom>
          <a:solidFill>
            <a:srgbClr val="2251FF"/>
          </a:solidFill>
          <a:ln w="12700">
            <a:solidFill>
              <a:srgbClr val="2251FF"/>
            </a:solidFill>
            <a:prstDash val="solid"/>
          </a:ln>
        </p:spPr>
        <p:txBody>
          <a:bodyPr/>
          <a:lstStyle/>
          <a:p>
            <a:endParaRPr lang="en-AU"/>
          </a:p>
        </p:txBody>
      </p:sp>
      <p:sp>
        <p:nvSpPr>
          <p:cNvPr id="32" name="Text 30"/>
          <p:cNvSpPr/>
          <p:nvPr/>
        </p:nvSpPr>
        <p:spPr>
          <a:xfrm>
            <a:off x="7944307" y="3895344"/>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44%</a:t>
            </a:r>
            <a:endParaRPr lang="en-US" sz="1150"/>
          </a:p>
        </p:txBody>
      </p:sp>
      <p:sp>
        <p:nvSpPr>
          <p:cNvPr id="33" name="Shape 31"/>
          <p:cNvSpPr/>
          <p:nvPr/>
        </p:nvSpPr>
        <p:spPr>
          <a:xfrm>
            <a:off x="5760720" y="4137660"/>
            <a:ext cx="3328416" cy="169164"/>
          </a:xfrm>
          <a:prstGeom prst="rect">
            <a:avLst/>
          </a:prstGeom>
          <a:solidFill>
            <a:srgbClr val="B9BFC9"/>
          </a:solidFill>
          <a:ln w="12700">
            <a:solidFill>
              <a:srgbClr val="B9BFC9"/>
            </a:solidFill>
            <a:prstDash val="solid"/>
          </a:ln>
        </p:spPr>
        <p:txBody>
          <a:bodyPr/>
          <a:lstStyle/>
          <a:p>
            <a:endParaRPr lang="en-AU"/>
          </a:p>
        </p:txBody>
      </p:sp>
      <p:sp>
        <p:nvSpPr>
          <p:cNvPr id="34" name="Text 32"/>
          <p:cNvSpPr/>
          <p:nvPr/>
        </p:nvSpPr>
        <p:spPr>
          <a:xfrm>
            <a:off x="9180576" y="4101084"/>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70%</a:t>
            </a:r>
            <a:endParaRPr lang="en-US" sz="1150"/>
          </a:p>
        </p:txBody>
      </p:sp>
      <p:sp>
        <p:nvSpPr>
          <p:cNvPr id="35" name="Text 33"/>
          <p:cNvSpPr/>
          <p:nvPr/>
        </p:nvSpPr>
        <p:spPr>
          <a:xfrm>
            <a:off x="10332720" y="3959352"/>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-26</a:t>
            </a:r>
            <a:endParaRPr lang="en-US" sz="1500"/>
          </a:p>
        </p:txBody>
      </p:sp>
      <p:sp>
        <p:nvSpPr>
          <p:cNvPr id="36" name="Text 34"/>
          <p:cNvSpPr/>
          <p:nvPr/>
        </p:nvSpPr>
        <p:spPr>
          <a:xfrm>
            <a:off x="960120" y="4306824"/>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Cutting welfare support for Indigenous Australians</a:t>
            </a:r>
            <a:endParaRPr lang="en-US" sz="1200"/>
          </a:p>
        </p:txBody>
      </p:sp>
      <p:sp>
        <p:nvSpPr>
          <p:cNvPr id="37" name="Shape 35"/>
          <p:cNvSpPr/>
          <p:nvPr/>
        </p:nvSpPr>
        <p:spPr>
          <a:xfrm>
            <a:off x="5760720" y="4297680"/>
            <a:ext cx="1806854" cy="169164"/>
          </a:xfrm>
          <a:prstGeom prst="rect">
            <a:avLst/>
          </a:prstGeom>
          <a:solidFill>
            <a:srgbClr val="2251FF"/>
          </a:solidFill>
          <a:ln w="12700">
            <a:solidFill>
              <a:srgbClr val="2251FF"/>
            </a:solidFill>
            <a:prstDash val="solid"/>
          </a:ln>
        </p:spPr>
        <p:txBody>
          <a:bodyPr/>
          <a:lstStyle/>
          <a:p>
            <a:endParaRPr lang="en-AU"/>
          </a:p>
        </p:txBody>
      </p:sp>
      <p:sp>
        <p:nvSpPr>
          <p:cNvPr id="38" name="Text 36"/>
          <p:cNvSpPr/>
          <p:nvPr/>
        </p:nvSpPr>
        <p:spPr>
          <a:xfrm>
            <a:off x="7659014" y="4261104"/>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38%</a:t>
            </a:r>
            <a:endParaRPr lang="en-US" sz="1150"/>
          </a:p>
        </p:txBody>
      </p:sp>
      <p:sp>
        <p:nvSpPr>
          <p:cNvPr id="39" name="Shape 37"/>
          <p:cNvSpPr/>
          <p:nvPr/>
        </p:nvSpPr>
        <p:spPr>
          <a:xfrm>
            <a:off x="5760720" y="4503420"/>
            <a:ext cx="3043123" cy="169164"/>
          </a:xfrm>
          <a:prstGeom prst="rect">
            <a:avLst/>
          </a:prstGeom>
          <a:solidFill>
            <a:srgbClr val="B9BFC9"/>
          </a:solidFill>
          <a:ln w="12700">
            <a:solidFill>
              <a:srgbClr val="B9BFC9"/>
            </a:solidFill>
            <a:prstDash val="solid"/>
          </a:ln>
        </p:spPr>
        <p:txBody>
          <a:bodyPr/>
          <a:lstStyle/>
          <a:p>
            <a:endParaRPr lang="en-AU"/>
          </a:p>
        </p:txBody>
      </p:sp>
      <p:sp>
        <p:nvSpPr>
          <p:cNvPr id="40" name="Text 38"/>
          <p:cNvSpPr/>
          <p:nvPr/>
        </p:nvSpPr>
        <p:spPr>
          <a:xfrm>
            <a:off x="8895283" y="4466844"/>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64%</a:t>
            </a:r>
            <a:endParaRPr lang="en-US" sz="1150"/>
          </a:p>
        </p:txBody>
      </p:sp>
      <p:sp>
        <p:nvSpPr>
          <p:cNvPr id="41" name="Text 39"/>
          <p:cNvSpPr/>
          <p:nvPr/>
        </p:nvSpPr>
        <p:spPr>
          <a:xfrm>
            <a:off x="10332720" y="4325112"/>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-26</a:t>
            </a:r>
            <a:endParaRPr lang="en-US" sz="1500"/>
          </a:p>
        </p:txBody>
      </p:sp>
      <p:sp>
        <p:nvSpPr>
          <p:cNvPr id="42" name="Text 40"/>
          <p:cNvSpPr/>
          <p:nvPr/>
        </p:nvSpPr>
        <p:spPr>
          <a:xfrm>
            <a:off x="960120" y="4672584"/>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Ending multiculturalism</a:t>
            </a:r>
            <a:endParaRPr lang="en-US" sz="1200"/>
          </a:p>
        </p:txBody>
      </p:sp>
      <p:sp>
        <p:nvSpPr>
          <p:cNvPr id="43" name="Shape 41"/>
          <p:cNvSpPr/>
          <p:nvPr/>
        </p:nvSpPr>
        <p:spPr>
          <a:xfrm>
            <a:off x="5760720" y="4663440"/>
            <a:ext cx="1664208" cy="169164"/>
          </a:xfrm>
          <a:prstGeom prst="rect">
            <a:avLst/>
          </a:prstGeom>
          <a:solidFill>
            <a:srgbClr val="2251FF"/>
          </a:solidFill>
          <a:ln w="12700">
            <a:solidFill>
              <a:srgbClr val="2251FF"/>
            </a:solidFill>
            <a:prstDash val="solid"/>
          </a:ln>
        </p:spPr>
        <p:txBody>
          <a:bodyPr/>
          <a:lstStyle/>
          <a:p>
            <a:endParaRPr lang="en-AU"/>
          </a:p>
        </p:txBody>
      </p:sp>
      <p:sp>
        <p:nvSpPr>
          <p:cNvPr id="44" name="Text 42"/>
          <p:cNvSpPr/>
          <p:nvPr/>
        </p:nvSpPr>
        <p:spPr>
          <a:xfrm>
            <a:off x="7516368" y="4626864"/>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35%</a:t>
            </a:r>
            <a:endParaRPr lang="en-US" sz="1150"/>
          </a:p>
        </p:txBody>
      </p:sp>
      <p:sp>
        <p:nvSpPr>
          <p:cNvPr id="45" name="Shape 43"/>
          <p:cNvSpPr/>
          <p:nvPr/>
        </p:nvSpPr>
        <p:spPr>
          <a:xfrm>
            <a:off x="5760720" y="4869180"/>
            <a:ext cx="3090672" cy="169164"/>
          </a:xfrm>
          <a:prstGeom prst="rect">
            <a:avLst/>
          </a:prstGeom>
          <a:solidFill>
            <a:srgbClr val="B9BFC9"/>
          </a:solidFill>
          <a:ln w="12700">
            <a:solidFill>
              <a:srgbClr val="B9BFC9"/>
            </a:solidFill>
            <a:prstDash val="solid"/>
          </a:ln>
        </p:spPr>
        <p:txBody>
          <a:bodyPr/>
          <a:lstStyle/>
          <a:p>
            <a:endParaRPr lang="en-AU"/>
          </a:p>
        </p:txBody>
      </p:sp>
      <p:sp>
        <p:nvSpPr>
          <p:cNvPr id="46" name="Text 44"/>
          <p:cNvSpPr/>
          <p:nvPr/>
        </p:nvSpPr>
        <p:spPr>
          <a:xfrm>
            <a:off x="8942832" y="4832604"/>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65%</a:t>
            </a:r>
            <a:endParaRPr lang="en-US" sz="1150"/>
          </a:p>
        </p:txBody>
      </p:sp>
      <p:sp>
        <p:nvSpPr>
          <p:cNvPr id="47" name="Text 45"/>
          <p:cNvSpPr/>
          <p:nvPr/>
        </p:nvSpPr>
        <p:spPr>
          <a:xfrm>
            <a:off x="10332720" y="4690872"/>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-30</a:t>
            </a:r>
            <a:endParaRPr lang="en-US" sz="1500"/>
          </a:p>
        </p:txBody>
      </p:sp>
      <p:sp>
        <p:nvSpPr>
          <p:cNvPr id="48" name="Text 46"/>
          <p:cNvSpPr/>
          <p:nvPr/>
        </p:nvSpPr>
        <p:spPr>
          <a:xfrm>
            <a:off x="960120" y="5038344"/>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Increasing tariffs to protect Australian industry</a:t>
            </a:r>
            <a:endParaRPr lang="en-US" sz="1200"/>
          </a:p>
        </p:txBody>
      </p:sp>
      <p:sp>
        <p:nvSpPr>
          <p:cNvPr id="49" name="Shape 47"/>
          <p:cNvSpPr/>
          <p:nvPr/>
        </p:nvSpPr>
        <p:spPr>
          <a:xfrm>
            <a:off x="5760720" y="5029200"/>
            <a:ext cx="1474013" cy="169164"/>
          </a:xfrm>
          <a:prstGeom prst="rect">
            <a:avLst/>
          </a:prstGeom>
          <a:solidFill>
            <a:srgbClr val="2251FF"/>
          </a:solidFill>
          <a:ln w="12700">
            <a:solidFill>
              <a:srgbClr val="2251FF"/>
            </a:solidFill>
            <a:prstDash val="solid"/>
          </a:ln>
        </p:spPr>
        <p:txBody>
          <a:bodyPr/>
          <a:lstStyle/>
          <a:p>
            <a:endParaRPr lang="en-AU"/>
          </a:p>
        </p:txBody>
      </p:sp>
      <p:sp>
        <p:nvSpPr>
          <p:cNvPr id="50" name="Text 48"/>
          <p:cNvSpPr/>
          <p:nvPr/>
        </p:nvSpPr>
        <p:spPr>
          <a:xfrm>
            <a:off x="7326173" y="4992624"/>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31%</a:t>
            </a:r>
            <a:endParaRPr lang="en-US" sz="1150"/>
          </a:p>
        </p:txBody>
      </p:sp>
      <p:sp>
        <p:nvSpPr>
          <p:cNvPr id="51" name="Shape 49"/>
          <p:cNvSpPr/>
          <p:nvPr/>
        </p:nvSpPr>
        <p:spPr>
          <a:xfrm>
            <a:off x="5760720" y="5234940"/>
            <a:ext cx="2377440" cy="169164"/>
          </a:xfrm>
          <a:prstGeom prst="rect">
            <a:avLst/>
          </a:prstGeom>
          <a:solidFill>
            <a:srgbClr val="B9BFC9"/>
          </a:solidFill>
          <a:ln w="12700">
            <a:solidFill>
              <a:srgbClr val="B9BFC9"/>
            </a:solidFill>
            <a:prstDash val="solid"/>
          </a:ln>
        </p:spPr>
        <p:txBody>
          <a:bodyPr/>
          <a:lstStyle/>
          <a:p>
            <a:endParaRPr lang="en-AU"/>
          </a:p>
        </p:txBody>
      </p:sp>
      <p:sp>
        <p:nvSpPr>
          <p:cNvPr id="52" name="Text 50"/>
          <p:cNvSpPr/>
          <p:nvPr/>
        </p:nvSpPr>
        <p:spPr>
          <a:xfrm>
            <a:off x="8229600" y="5198364"/>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50%</a:t>
            </a:r>
            <a:endParaRPr lang="en-US" sz="1150"/>
          </a:p>
        </p:txBody>
      </p:sp>
      <p:sp>
        <p:nvSpPr>
          <p:cNvPr id="53" name="Text 51"/>
          <p:cNvSpPr/>
          <p:nvPr/>
        </p:nvSpPr>
        <p:spPr>
          <a:xfrm>
            <a:off x="10332720" y="5056632"/>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-19</a:t>
            </a:r>
            <a:endParaRPr lang="en-US" sz="1500"/>
          </a:p>
        </p:txBody>
      </p:sp>
      <p:sp>
        <p:nvSpPr>
          <p:cNvPr id="54" name="Text 52"/>
          <p:cNvSpPr/>
          <p:nvPr/>
        </p:nvSpPr>
        <p:spPr>
          <a:xfrm>
            <a:off x="960120" y="5404104"/>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Withdrawing from the United Nations</a:t>
            </a:r>
            <a:endParaRPr lang="en-US" sz="1200"/>
          </a:p>
        </p:txBody>
      </p:sp>
      <p:sp>
        <p:nvSpPr>
          <p:cNvPr id="55" name="Shape 53"/>
          <p:cNvSpPr/>
          <p:nvPr/>
        </p:nvSpPr>
        <p:spPr>
          <a:xfrm>
            <a:off x="5760720" y="5394960"/>
            <a:ext cx="855878" cy="169164"/>
          </a:xfrm>
          <a:prstGeom prst="rect">
            <a:avLst/>
          </a:prstGeom>
          <a:solidFill>
            <a:srgbClr val="2251FF"/>
          </a:solidFill>
          <a:ln w="12700">
            <a:solidFill>
              <a:srgbClr val="2251FF"/>
            </a:solidFill>
            <a:prstDash val="solid"/>
          </a:ln>
        </p:spPr>
        <p:txBody>
          <a:bodyPr/>
          <a:lstStyle/>
          <a:p>
            <a:endParaRPr lang="en-AU"/>
          </a:p>
        </p:txBody>
      </p:sp>
      <p:sp>
        <p:nvSpPr>
          <p:cNvPr id="56" name="Text 54"/>
          <p:cNvSpPr/>
          <p:nvPr/>
        </p:nvSpPr>
        <p:spPr>
          <a:xfrm>
            <a:off x="6708038" y="5358384"/>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18%</a:t>
            </a:r>
            <a:endParaRPr lang="en-US" sz="1150"/>
          </a:p>
        </p:txBody>
      </p:sp>
      <p:sp>
        <p:nvSpPr>
          <p:cNvPr id="57" name="Shape 55"/>
          <p:cNvSpPr/>
          <p:nvPr/>
        </p:nvSpPr>
        <p:spPr>
          <a:xfrm>
            <a:off x="5760720" y="5600700"/>
            <a:ext cx="2139696" cy="169164"/>
          </a:xfrm>
          <a:prstGeom prst="rect">
            <a:avLst/>
          </a:prstGeom>
          <a:solidFill>
            <a:srgbClr val="B9BFC9"/>
          </a:solidFill>
          <a:ln w="12700">
            <a:solidFill>
              <a:srgbClr val="B9BFC9"/>
            </a:solidFill>
            <a:prstDash val="solid"/>
          </a:ln>
        </p:spPr>
        <p:txBody>
          <a:bodyPr/>
          <a:lstStyle/>
          <a:p>
            <a:endParaRPr lang="en-AU"/>
          </a:p>
        </p:txBody>
      </p:sp>
      <p:sp>
        <p:nvSpPr>
          <p:cNvPr id="58" name="Text 56"/>
          <p:cNvSpPr/>
          <p:nvPr/>
        </p:nvSpPr>
        <p:spPr>
          <a:xfrm>
            <a:off x="7991856" y="5564124"/>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45%</a:t>
            </a:r>
            <a:endParaRPr lang="en-US" sz="1150"/>
          </a:p>
        </p:txBody>
      </p:sp>
      <p:sp>
        <p:nvSpPr>
          <p:cNvPr id="59" name="Text 57"/>
          <p:cNvSpPr/>
          <p:nvPr/>
        </p:nvSpPr>
        <p:spPr>
          <a:xfrm>
            <a:off x="10332720" y="5422392"/>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-27</a:t>
            </a:r>
            <a:endParaRPr lang="en-US" sz="1500"/>
          </a:p>
        </p:txBody>
      </p:sp>
      <p:sp>
        <p:nvSpPr>
          <p:cNvPr id="60" name="Text 58"/>
          <p:cNvSpPr/>
          <p:nvPr/>
        </p:nvSpPr>
        <p:spPr>
          <a:xfrm>
            <a:off x="960120" y="5769864"/>
            <a:ext cx="4663440" cy="365760"/>
          </a:xfrm>
          <a:prstGeom prst="rect">
            <a:avLst/>
          </a:prstGeom>
          <a:noFill/>
          <a:ln/>
        </p:spPr>
        <p:txBody>
          <a:bodyPr wrap="square" lIns="0" tIns="0" rIns="0" bIns="0" rtlCol="0" anchor="ctr"/>
          <a:lstStyle/>
          <a:p>
            <a:pPr marL="0" indent="0">
              <a:lnSpc>
                <a:spcPct val="110000"/>
              </a:lnSpc>
              <a:buNone/>
            </a:pPr>
            <a:r>
              <a:rPr lang="en-US" sz="1200">
                <a:solidFill>
                  <a:srgbClr val="1A1A1A"/>
                </a:solidFill>
                <a:latin typeface="Helvetica Neue Light" pitchFamily="34" charset="0"/>
                <a:ea typeface="Helvetica Neue Light" pitchFamily="34" charset="-122"/>
                <a:cs typeface="Helvetica Neue Light" pitchFamily="34" charset="-120"/>
              </a:rPr>
              <a:t>Making it easier for employers to fire workers</a:t>
            </a:r>
            <a:endParaRPr lang="en-US" sz="1200"/>
          </a:p>
        </p:txBody>
      </p:sp>
      <p:sp>
        <p:nvSpPr>
          <p:cNvPr id="61" name="Shape 59"/>
          <p:cNvSpPr/>
          <p:nvPr/>
        </p:nvSpPr>
        <p:spPr>
          <a:xfrm>
            <a:off x="5760720" y="5760720"/>
            <a:ext cx="760781" cy="169164"/>
          </a:xfrm>
          <a:prstGeom prst="rect">
            <a:avLst/>
          </a:prstGeom>
          <a:solidFill>
            <a:srgbClr val="2251FF"/>
          </a:solidFill>
          <a:ln w="12700">
            <a:solidFill>
              <a:srgbClr val="2251FF"/>
            </a:solidFill>
            <a:prstDash val="solid"/>
          </a:ln>
        </p:spPr>
        <p:txBody>
          <a:bodyPr/>
          <a:lstStyle/>
          <a:p>
            <a:endParaRPr lang="en-AU"/>
          </a:p>
        </p:txBody>
      </p:sp>
      <p:sp>
        <p:nvSpPr>
          <p:cNvPr id="62" name="Text 60"/>
          <p:cNvSpPr/>
          <p:nvPr/>
        </p:nvSpPr>
        <p:spPr>
          <a:xfrm>
            <a:off x="6612941" y="5724144"/>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16%</a:t>
            </a:r>
            <a:endParaRPr lang="en-US" sz="1150"/>
          </a:p>
        </p:txBody>
      </p:sp>
      <p:sp>
        <p:nvSpPr>
          <p:cNvPr id="63" name="Shape 61"/>
          <p:cNvSpPr/>
          <p:nvPr/>
        </p:nvSpPr>
        <p:spPr>
          <a:xfrm>
            <a:off x="5760720" y="5966460"/>
            <a:ext cx="1521562" cy="169164"/>
          </a:xfrm>
          <a:prstGeom prst="rect">
            <a:avLst/>
          </a:prstGeom>
          <a:solidFill>
            <a:srgbClr val="B9BFC9"/>
          </a:solidFill>
          <a:ln w="12700">
            <a:solidFill>
              <a:srgbClr val="B9BFC9"/>
            </a:solidFill>
            <a:prstDash val="solid"/>
          </a:ln>
        </p:spPr>
        <p:txBody>
          <a:bodyPr/>
          <a:lstStyle/>
          <a:p>
            <a:endParaRPr lang="en-AU"/>
          </a:p>
        </p:txBody>
      </p:sp>
      <p:sp>
        <p:nvSpPr>
          <p:cNvPr id="64" name="Text 62"/>
          <p:cNvSpPr/>
          <p:nvPr/>
        </p:nvSpPr>
        <p:spPr>
          <a:xfrm>
            <a:off x="7373722" y="5929884"/>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32%</a:t>
            </a:r>
            <a:endParaRPr lang="en-US" sz="1150"/>
          </a:p>
        </p:txBody>
      </p:sp>
      <p:sp>
        <p:nvSpPr>
          <p:cNvPr id="65" name="Text 63"/>
          <p:cNvSpPr/>
          <p:nvPr/>
        </p:nvSpPr>
        <p:spPr>
          <a:xfrm>
            <a:off x="10332720" y="5788152"/>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-16</a:t>
            </a:r>
            <a:endParaRPr lang="en-US" sz="1500"/>
          </a:p>
        </p:txBody>
      </p:sp>
      <p:sp>
        <p:nvSpPr>
          <p:cNvPr id="66" name="Shape 64"/>
          <p:cNvSpPr/>
          <p:nvPr/>
        </p:nvSpPr>
        <p:spPr>
          <a:xfrm>
            <a:off x="685800" y="6181344"/>
            <a:ext cx="10881360" cy="548640"/>
          </a:xfrm>
          <a:prstGeom prst="rect">
            <a:avLst/>
          </a:prstGeom>
          <a:solidFill>
            <a:srgbClr val="EDF1FB"/>
          </a:solidFill>
          <a:ln w="12700">
            <a:solidFill>
              <a:srgbClr val="FFFFFF"/>
            </a:solidFill>
            <a:prstDash val="solid"/>
          </a:ln>
        </p:spPr>
        <p:txBody>
          <a:bodyPr/>
          <a:lstStyle/>
          <a:p>
            <a:endParaRPr lang="en-AU"/>
          </a:p>
        </p:txBody>
      </p:sp>
      <p:sp>
        <p:nvSpPr>
          <p:cNvPr id="67" name="Text 65"/>
          <p:cNvSpPr/>
          <p:nvPr/>
        </p:nvSpPr>
        <p:spPr>
          <a:xfrm>
            <a:off x="960120" y="6181344"/>
            <a:ext cx="10332720" cy="548640"/>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Broad, not deep.  </a:t>
            </a:r>
            <a:r>
              <a:rPr lang="en-US" sz="1150">
                <a:solidFill>
                  <a:srgbClr val="1A1A1A"/>
                </a:solidFill>
                <a:latin typeface="Helvetica Neue Light" pitchFamily="34" charset="0"/>
                <a:ea typeface="Helvetica Neue Light" pitchFamily="34" charset="-122"/>
                <a:cs typeface="Helvetica Neue Light" pitchFamily="34" charset="-120"/>
              </a:rPr>
              <a:t>On immigration and housing the two groups are within four points once fairly appealing is included. On the ideological programme they are twenty-six points apart and the gap does not close.</a:t>
            </a:r>
            <a:endParaRPr lang="en-US" sz="1150"/>
          </a:p>
        </p:txBody>
      </p:sp>
      <p:sp>
        <p:nvSpPr>
          <p:cNvPr id="69" name="Text 67"/>
          <p:cNvSpPr/>
          <p:nvPr/>
        </p:nvSpPr>
        <p:spPr>
          <a:xfrm>
            <a:off x="960120" y="7059168"/>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0" name="Text 68"/>
          <p:cNvSpPr/>
          <p:nvPr/>
        </p:nvSpPr>
        <p:spPr>
          <a:xfrm>
            <a:off x="10680192" y="7059168"/>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33</a:t>
            </a:r>
            <a:endParaRPr lang="en-US" sz="95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And they believe it can be delivered.</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One Nation has clear, workable plans to actually deliver what it promises. Do you agree or disagree?</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87%</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agree One Nation has clear, workable plans to deliver what it promises</a:t>
            </a:r>
            <a:endParaRPr lang="en-US" sz="150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endParaRPr lang="en-US" sz="1250"/>
          </a:p>
        </p:txBody>
      </p:sp>
      <p:sp>
        <p:nvSpPr>
          <p:cNvPr id="7" name="Text 5"/>
          <p:cNvSpPr/>
          <p:nvPr/>
        </p:nvSpPr>
        <p:spPr>
          <a:xfrm>
            <a:off x="6035040" y="246888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Strongly agree</a:t>
            </a:r>
            <a:endParaRPr lang="en-US" sz="1350"/>
          </a:p>
        </p:txBody>
      </p:sp>
      <p:sp>
        <p:nvSpPr>
          <p:cNvPr id="8" name="Shape 6"/>
          <p:cNvSpPr/>
          <p:nvPr/>
        </p:nvSpPr>
        <p:spPr>
          <a:xfrm>
            <a:off x="9006840" y="2606040"/>
            <a:ext cx="1599369"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0725081" y="246888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37%</a:t>
            </a:r>
            <a:endParaRPr lang="en-US" sz="1350"/>
          </a:p>
        </p:txBody>
      </p:sp>
      <p:sp>
        <p:nvSpPr>
          <p:cNvPr id="10" name="Text 8"/>
          <p:cNvSpPr/>
          <p:nvPr/>
        </p:nvSpPr>
        <p:spPr>
          <a:xfrm>
            <a:off x="6035040" y="301752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Somewhat agree</a:t>
            </a:r>
            <a:endParaRPr lang="en-US" sz="1350"/>
          </a:p>
        </p:txBody>
      </p:sp>
      <p:sp>
        <p:nvSpPr>
          <p:cNvPr id="11" name="Shape 9"/>
          <p:cNvSpPr/>
          <p:nvPr/>
        </p:nvSpPr>
        <p:spPr>
          <a:xfrm>
            <a:off x="9006840" y="3154680"/>
            <a:ext cx="2161309"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11287021" y="301752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50%</a:t>
            </a:r>
            <a:endParaRPr lang="en-US" sz="1350"/>
          </a:p>
        </p:txBody>
      </p:sp>
      <p:sp>
        <p:nvSpPr>
          <p:cNvPr id="13" name="Text 11"/>
          <p:cNvSpPr/>
          <p:nvPr/>
        </p:nvSpPr>
        <p:spPr>
          <a:xfrm>
            <a:off x="6035040" y="356616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Somewhat disagree</a:t>
            </a:r>
            <a:endParaRPr lang="en-US" sz="1350"/>
          </a:p>
        </p:txBody>
      </p:sp>
      <p:sp>
        <p:nvSpPr>
          <p:cNvPr id="14" name="Shape 12"/>
          <p:cNvSpPr/>
          <p:nvPr/>
        </p:nvSpPr>
        <p:spPr>
          <a:xfrm>
            <a:off x="9006840" y="3703320"/>
            <a:ext cx="172905"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9298617" y="356616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4%</a:t>
            </a:r>
            <a:endParaRPr lang="en-US" sz="1350"/>
          </a:p>
        </p:txBody>
      </p:sp>
      <p:sp>
        <p:nvSpPr>
          <p:cNvPr id="16" name="Text 14"/>
          <p:cNvSpPr/>
          <p:nvPr/>
        </p:nvSpPr>
        <p:spPr>
          <a:xfrm>
            <a:off x="6035040" y="411480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Strongly disagree</a:t>
            </a:r>
            <a:endParaRPr lang="en-US" sz="1350"/>
          </a:p>
        </p:txBody>
      </p:sp>
      <p:sp>
        <p:nvSpPr>
          <p:cNvPr id="17" name="Shape 15"/>
          <p:cNvSpPr/>
          <p:nvPr/>
        </p:nvSpPr>
        <p:spPr>
          <a:xfrm>
            <a:off x="9006840" y="4251960"/>
            <a:ext cx="45720" cy="201168"/>
          </a:xfrm>
          <a:prstGeom prst="rect">
            <a:avLst/>
          </a:prstGeom>
          <a:solidFill>
            <a:srgbClr val="E8EBF0"/>
          </a:solidFill>
          <a:ln w="12700">
            <a:solidFill>
              <a:srgbClr val="E8EBF0"/>
            </a:solidFill>
            <a:prstDash val="solid"/>
          </a:ln>
        </p:spPr>
        <p:txBody>
          <a:bodyPr/>
          <a:lstStyle/>
          <a:p>
            <a:endParaRPr lang="en-AU"/>
          </a:p>
        </p:txBody>
      </p:sp>
      <p:sp>
        <p:nvSpPr>
          <p:cNvPr id="18" name="Text 16"/>
          <p:cNvSpPr/>
          <p:nvPr/>
        </p:nvSpPr>
        <p:spPr>
          <a:xfrm>
            <a:off x="9171432" y="411480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&lt;1%</a:t>
            </a:r>
            <a:endParaRPr lang="en-US" sz="1350"/>
          </a:p>
        </p:txBody>
      </p:sp>
      <p:sp>
        <p:nvSpPr>
          <p:cNvPr id="19" name="Text 17"/>
          <p:cNvSpPr/>
          <p:nvPr/>
        </p:nvSpPr>
        <p:spPr>
          <a:xfrm>
            <a:off x="6035040" y="4663440"/>
            <a:ext cx="2651760" cy="4754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Unsure</a:t>
            </a:r>
            <a:endParaRPr lang="en-US" sz="1350"/>
          </a:p>
        </p:txBody>
      </p:sp>
      <p:sp>
        <p:nvSpPr>
          <p:cNvPr id="20" name="Shape 18"/>
          <p:cNvSpPr/>
          <p:nvPr/>
        </p:nvSpPr>
        <p:spPr>
          <a:xfrm>
            <a:off x="9006840" y="4800600"/>
            <a:ext cx="389036"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9514748" y="4663440"/>
            <a:ext cx="868680" cy="4754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a:t>
            </a:r>
            <a:endParaRPr lang="en-US" sz="1350"/>
          </a:p>
        </p:txBody>
      </p:sp>
      <p:sp>
        <p:nvSpPr>
          <p:cNvPr id="23" name="Text 2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4" name="Text 2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57</a:t>
            </a:r>
            <a:endParaRPr lang="en-US" sz="950"/>
          </a:p>
        </p:txBody>
      </p:sp>
      <p:sp>
        <p:nvSpPr>
          <p:cNvPr id="27" name="TextBox 26">
            <a:extLst>
              <a:ext uri="{FF2B5EF4-FFF2-40B4-BE49-F238E27FC236}">
                <a16:creationId xmlns:a16="http://schemas.microsoft.com/office/drawing/2014/main" id="{FD0BB4BD-8340-1036-003E-88660B1D9A1F}"/>
              </a:ext>
            </a:extLst>
          </p:cNvPr>
          <p:cNvSpPr txBox="1"/>
          <p:nvPr/>
        </p:nvSpPr>
        <p:spPr>
          <a:xfrm>
            <a:off x="836526" y="4401603"/>
            <a:ext cx="4370566" cy="954107"/>
          </a:xfrm>
          <a:prstGeom prst="rect">
            <a:avLst/>
          </a:prstGeom>
          <a:noFill/>
        </p:spPr>
        <p:txBody>
          <a:bodyPr wrap="square">
            <a:spAutoFit/>
          </a:bodyPr>
          <a:lstStyle/>
          <a:p>
            <a:pPr rtl="0">
              <a:buNone/>
            </a:pPr>
            <a:r>
              <a:rPr lang="en-AU" sz="1400" b="1"/>
              <a:t>ONE NATION HAS CLEAR, WORKABLE PLANS</a:t>
            </a:r>
            <a:br>
              <a:rPr lang="en-AU" sz="1400"/>
            </a:br>
            <a:r>
              <a:rPr lang="en-AU" sz="1400"/>
              <a:t>Share who </a:t>
            </a:r>
            <a:r>
              <a:rPr lang="en-AU" sz="1400" u="sng"/>
              <a:t>strongly agree</a:t>
            </a:r>
          </a:p>
          <a:p>
            <a:pPr rtl="0">
              <a:buNone/>
            </a:pPr>
            <a:r>
              <a:rPr lang="en-AU" sz="1400" b="1"/>
              <a:t>27%</a:t>
            </a:r>
            <a:r>
              <a:rPr lang="en-AU" sz="1400"/>
              <a:t> of supporters who arrived in the last twelve months</a:t>
            </a:r>
          </a:p>
          <a:p>
            <a:pPr rtl="0">
              <a:buNone/>
            </a:pPr>
            <a:r>
              <a:rPr lang="en-AU" sz="1400" b="1"/>
              <a:t>68%</a:t>
            </a:r>
            <a:r>
              <a:rPr lang="en-AU" sz="1400"/>
              <a:t> of supporters of more than five years' standing</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name="Slide 5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Superannuation: “hands off”.</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Superannuation was not  asked about. It came up unprompted, in answers to other questions — and almost always as something to be defended.</a:t>
            </a:r>
            <a:endParaRPr lang="en-US" sz="1250"/>
          </a:p>
        </p:txBody>
      </p:sp>
      <p:sp>
        <p:nvSpPr>
          <p:cNvPr id="4" name="Text 2"/>
          <p:cNvSpPr/>
          <p:nvPr/>
        </p:nvSpPr>
        <p:spPr>
          <a:xfrm>
            <a:off x="960120" y="2331720"/>
            <a:ext cx="5120640" cy="566928"/>
          </a:xfrm>
          <a:prstGeom prst="rect">
            <a:avLst/>
          </a:prstGeom>
          <a:noFill/>
          <a:ln/>
        </p:spPr>
        <p:txBody>
          <a:bodyPr wrap="square" lIns="0" tIns="0" rIns="0" bIns="0" rtlCol="0" anchor="t"/>
          <a:lstStyle/>
          <a:p>
            <a:pPr marL="0" indent="0">
              <a:lnSpc>
                <a:spcPct val="125000"/>
              </a:lnSpc>
              <a:buNone/>
            </a:pPr>
            <a:r>
              <a:rPr lang="en-US" sz="1350" i="1">
                <a:solidFill>
                  <a:srgbClr val="1A1A1A"/>
                </a:solidFill>
                <a:latin typeface="Helvetica Neue Light" pitchFamily="34" charset="0"/>
                <a:ea typeface="Helvetica Neue Light" pitchFamily="34" charset="-122"/>
                <a:cs typeface="Helvetica Neue Light" pitchFamily="34" charset="-120"/>
              </a:rPr>
              <a:t>“Stop taxing my super, I haven’t even had a chance to use it yet.”</a:t>
            </a:r>
            <a:endParaRPr lang="en-US" sz="1350"/>
          </a:p>
        </p:txBody>
      </p:sp>
      <p:sp>
        <p:nvSpPr>
          <p:cNvPr id="5" name="Text 3"/>
          <p:cNvSpPr/>
          <p:nvPr/>
        </p:nvSpPr>
        <p:spPr>
          <a:xfrm>
            <a:off x="960120" y="2935224"/>
            <a:ext cx="5120640" cy="256032"/>
          </a:xfrm>
          <a:prstGeom prst="rect">
            <a:avLst/>
          </a:prstGeom>
          <a:noFill/>
          <a:ln/>
        </p:spPr>
        <p:txBody>
          <a:bodyPr wrap="square" lIns="0" tIns="0" rIns="0" bIns="0" rtlCol="0" anchor="ctr"/>
          <a:lstStyle/>
          <a:p>
            <a:pPr marL="0" indent="0">
              <a:buNone/>
            </a:pPr>
            <a:r>
              <a:rPr lang="en-US" sz="1050">
                <a:solidFill>
                  <a:srgbClr val="A8AEB8"/>
                </a:solidFill>
                <a:latin typeface="Helvetica Neue Light" pitchFamily="34" charset="0"/>
                <a:ea typeface="Helvetica Neue Light" pitchFamily="34" charset="-122"/>
                <a:cs typeface="Helvetica Neue Light" pitchFamily="34" charset="-120"/>
              </a:rPr>
              <a:t>Household’s biggest problem</a:t>
            </a:r>
            <a:endParaRPr lang="en-US" sz="1050"/>
          </a:p>
        </p:txBody>
      </p:sp>
      <p:sp>
        <p:nvSpPr>
          <p:cNvPr id="6" name="Text 4"/>
          <p:cNvSpPr/>
          <p:nvPr/>
        </p:nvSpPr>
        <p:spPr>
          <a:xfrm>
            <a:off x="960120" y="3383280"/>
            <a:ext cx="5120640" cy="566928"/>
          </a:xfrm>
          <a:prstGeom prst="rect">
            <a:avLst/>
          </a:prstGeom>
          <a:noFill/>
          <a:ln/>
        </p:spPr>
        <p:txBody>
          <a:bodyPr wrap="square" lIns="0" tIns="0" rIns="0" bIns="0" rtlCol="0" anchor="t"/>
          <a:lstStyle/>
          <a:p>
            <a:pPr marL="0" indent="0">
              <a:lnSpc>
                <a:spcPct val="125000"/>
              </a:lnSpc>
              <a:buNone/>
            </a:pPr>
            <a:r>
              <a:rPr lang="en-US" sz="1350" i="1">
                <a:solidFill>
                  <a:srgbClr val="1A1A1A"/>
                </a:solidFill>
                <a:latin typeface="Helvetica Neue Light" pitchFamily="34" charset="0"/>
                <a:ea typeface="Helvetica Neue Light" pitchFamily="34" charset="-122"/>
                <a:cs typeface="Helvetica Neue Light" pitchFamily="34" charset="-120"/>
              </a:rPr>
              <a:t>“We have paid taxes all our lives — do not touch our Superannuation.”</a:t>
            </a:r>
            <a:endParaRPr lang="en-US" sz="1350"/>
          </a:p>
        </p:txBody>
      </p:sp>
      <p:sp>
        <p:nvSpPr>
          <p:cNvPr id="7" name="Text 5"/>
          <p:cNvSpPr/>
          <p:nvPr/>
        </p:nvSpPr>
        <p:spPr>
          <a:xfrm>
            <a:off x="960120" y="3986784"/>
            <a:ext cx="5120640" cy="256032"/>
          </a:xfrm>
          <a:prstGeom prst="rect">
            <a:avLst/>
          </a:prstGeom>
          <a:noFill/>
          <a:ln/>
        </p:spPr>
        <p:txBody>
          <a:bodyPr wrap="square" lIns="0" tIns="0" rIns="0" bIns="0" rtlCol="0" anchor="ctr"/>
          <a:lstStyle/>
          <a:p>
            <a:pPr marL="0" indent="0">
              <a:buNone/>
            </a:pPr>
            <a:r>
              <a:rPr lang="en-US" sz="1050">
                <a:solidFill>
                  <a:srgbClr val="A8AEB8"/>
                </a:solidFill>
                <a:latin typeface="Helvetica Neue Light" pitchFamily="34" charset="0"/>
                <a:ea typeface="Helvetica Neue Light" pitchFamily="34" charset="-122"/>
                <a:cs typeface="Helvetica Neue Light" pitchFamily="34" charset="-120"/>
              </a:rPr>
              <a:t>What Labor would need to do</a:t>
            </a:r>
            <a:endParaRPr lang="en-US" sz="1050"/>
          </a:p>
        </p:txBody>
      </p:sp>
      <p:sp>
        <p:nvSpPr>
          <p:cNvPr id="8" name="Text 6"/>
          <p:cNvSpPr/>
          <p:nvPr/>
        </p:nvSpPr>
        <p:spPr>
          <a:xfrm>
            <a:off x="960120" y="4434840"/>
            <a:ext cx="5120640" cy="566928"/>
          </a:xfrm>
          <a:prstGeom prst="rect">
            <a:avLst/>
          </a:prstGeom>
          <a:noFill/>
          <a:ln/>
        </p:spPr>
        <p:txBody>
          <a:bodyPr wrap="square" lIns="0" tIns="0" rIns="0" bIns="0" rtlCol="0" anchor="t"/>
          <a:lstStyle/>
          <a:p>
            <a:pPr marL="0" indent="0">
              <a:lnSpc>
                <a:spcPct val="125000"/>
              </a:lnSpc>
              <a:buNone/>
            </a:pPr>
            <a:r>
              <a:rPr lang="en-US" sz="1350" i="1">
                <a:solidFill>
                  <a:srgbClr val="1A1A1A"/>
                </a:solidFill>
                <a:latin typeface="Helvetica Neue Light" pitchFamily="34" charset="0"/>
                <a:ea typeface="Helvetica Neue Light" pitchFamily="34" charset="-122"/>
                <a:cs typeface="Helvetica Neue Light" pitchFamily="34" charset="-120"/>
              </a:rPr>
              <a:t>“Leave superannuation in the hands of Australians to build generational wealth.”</a:t>
            </a:r>
            <a:endParaRPr lang="en-US" sz="1350"/>
          </a:p>
        </p:txBody>
      </p:sp>
      <p:sp>
        <p:nvSpPr>
          <p:cNvPr id="9" name="Text 7"/>
          <p:cNvSpPr/>
          <p:nvPr/>
        </p:nvSpPr>
        <p:spPr>
          <a:xfrm>
            <a:off x="960120" y="5038344"/>
            <a:ext cx="5120640" cy="256032"/>
          </a:xfrm>
          <a:prstGeom prst="rect">
            <a:avLst/>
          </a:prstGeom>
          <a:noFill/>
          <a:ln/>
        </p:spPr>
        <p:txBody>
          <a:bodyPr wrap="square" lIns="0" tIns="0" rIns="0" bIns="0" rtlCol="0" anchor="ctr"/>
          <a:lstStyle/>
          <a:p>
            <a:pPr marL="0" indent="0">
              <a:buNone/>
            </a:pPr>
            <a:r>
              <a:rPr lang="en-US" sz="1050">
                <a:solidFill>
                  <a:srgbClr val="A8AEB8"/>
                </a:solidFill>
                <a:latin typeface="Helvetica Neue Light" pitchFamily="34" charset="0"/>
                <a:ea typeface="Helvetica Neue Light" pitchFamily="34" charset="-122"/>
                <a:cs typeface="Helvetica Neue Light" pitchFamily="34" charset="-120"/>
              </a:rPr>
              <a:t>What the Coalition would need to do</a:t>
            </a:r>
            <a:endParaRPr lang="en-US" sz="1050"/>
          </a:p>
        </p:txBody>
      </p:sp>
      <p:sp>
        <p:nvSpPr>
          <p:cNvPr id="10" name="Text 8"/>
          <p:cNvSpPr/>
          <p:nvPr/>
        </p:nvSpPr>
        <p:spPr>
          <a:xfrm>
            <a:off x="6583680" y="2331720"/>
            <a:ext cx="4480560" cy="274320"/>
          </a:xfrm>
          <a:prstGeom prst="rect">
            <a:avLst/>
          </a:prstGeom>
          <a:noFill/>
          <a:ln/>
        </p:spPr>
        <p:txBody>
          <a:bodyPr wrap="square" lIns="0" tIns="0" rIns="0" bIns="0" rtlCol="0" anchor="ctr"/>
          <a:lstStyle/>
          <a:p>
            <a:pPr marL="0" indent="0">
              <a:buNone/>
            </a:pPr>
            <a:r>
              <a:rPr lang="en-US" sz="1300" b="1">
                <a:solidFill>
                  <a:srgbClr val="2251FF"/>
                </a:solidFill>
                <a:latin typeface="Helvetica Neue Light" pitchFamily="34" charset="0"/>
                <a:ea typeface="Helvetica Neue Light" pitchFamily="34" charset="-122"/>
                <a:cs typeface="Helvetica Neue Light" pitchFamily="34" charset="-120"/>
              </a:rPr>
              <a:t>It is theirs, not the government’s</a:t>
            </a:r>
            <a:endParaRPr lang="en-US" sz="1300"/>
          </a:p>
        </p:txBody>
      </p:sp>
      <p:sp>
        <p:nvSpPr>
          <p:cNvPr id="11" name="Text 9"/>
          <p:cNvSpPr/>
          <p:nvPr/>
        </p:nvSpPr>
        <p:spPr>
          <a:xfrm>
            <a:off x="6583680" y="2624328"/>
            <a:ext cx="4480560" cy="457200"/>
          </a:xfrm>
          <a:prstGeom prst="rect">
            <a:avLst/>
          </a:prstGeom>
          <a:noFill/>
          <a:ln/>
        </p:spPr>
        <p:txBody>
          <a:bodyPr wrap="square" lIns="0" tIns="0" rIns="0" bIns="0" rtlCol="0" anchor="t"/>
          <a:lstStyle/>
          <a:p>
            <a:pPr marL="0" indent="0">
              <a:lnSpc>
                <a:spcPct val="120000"/>
              </a:lnSpc>
              <a:buNone/>
            </a:pPr>
            <a:r>
              <a:rPr lang="en-US" sz="1150">
                <a:solidFill>
                  <a:srgbClr val="6E7480"/>
                </a:solidFill>
                <a:latin typeface="Helvetica Neue Light" pitchFamily="34" charset="0"/>
                <a:ea typeface="Helvetica Neue Light" pitchFamily="34" charset="-122"/>
                <a:cs typeface="Helvetica Neue Light" pitchFamily="34" charset="-120"/>
              </a:rPr>
              <a:t>Super is treated as already-taxed private property. Taxing it is a second bite.</a:t>
            </a:r>
            <a:endParaRPr lang="en-US" sz="1150"/>
          </a:p>
        </p:txBody>
      </p:sp>
      <p:sp>
        <p:nvSpPr>
          <p:cNvPr id="12" name="Text 10"/>
          <p:cNvSpPr/>
          <p:nvPr/>
        </p:nvSpPr>
        <p:spPr>
          <a:xfrm>
            <a:off x="6583680" y="3200400"/>
            <a:ext cx="4480560" cy="274320"/>
          </a:xfrm>
          <a:prstGeom prst="rect">
            <a:avLst/>
          </a:prstGeom>
          <a:noFill/>
          <a:ln/>
        </p:spPr>
        <p:txBody>
          <a:bodyPr wrap="square" lIns="0" tIns="0" rIns="0" bIns="0" rtlCol="0" anchor="ctr"/>
          <a:lstStyle/>
          <a:p>
            <a:pPr marL="0" indent="0">
              <a:buNone/>
            </a:pPr>
            <a:r>
              <a:rPr lang="en-US" sz="1300" b="1">
                <a:solidFill>
                  <a:srgbClr val="2251FF"/>
                </a:solidFill>
                <a:latin typeface="Helvetica Neue Light" pitchFamily="34" charset="0"/>
                <a:ea typeface="Helvetica Neue Light" pitchFamily="34" charset="-122"/>
                <a:cs typeface="Helvetica Neue Light" pitchFamily="34" charset="-120"/>
              </a:rPr>
              <a:t>We are owed it</a:t>
            </a:r>
            <a:endParaRPr lang="en-US" sz="1300"/>
          </a:p>
        </p:txBody>
      </p:sp>
      <p:sp>
        <p:nvSpPr>
          <p:cNvPr id="13" name="Text 11"/>
          <p:cNvSpPr/>
          <p:nvPr/>
        </p:nvSpPr>
        <p:spPr>
          <a:xfrm>
            <a:off x="6583680" y="3493008"/>
            <a:ext cx="4480560" cy="457200"/>
          </a:xfrm>
          <a:prstGeom prst="rect">
            <a:avLst/>
          </a:prstGeom>
          <a:noFill/>
          <a:ln/>
        </p:spPr>
        <p:txBody>
          <a:bodyPr wrap="square" lIns="0" tIns="0" rIns="0" bIns="0" rtlCol="0" anchor="t"/>
          <a:lstStyle/>
          <a:p>
            <a:pPr marL="0" indent="0">
              <a:lnSpc>
                <a:spcPct val="120000"/>
              </a:lnSpc>
              <a:buNone/>
            </a:pPr>
            <a:r>
              <a:rPr lang="en-US" sz="1150">
                <a:solidFill>
                  <a:srgbClr val="6E7480"/>
                </a:solidFill>
                <a:latin typeface="Helvetica Neue Light" pitchFamily="34" charset="0"/>
                <a:ea typeface="Helvetica Neue Light" pitchFamily="34" charset="-122"/>
                <a:cs typeface="Helvetica Neue Light" pitchFamily="34" charset="-120"/>
              </a:rPr>
              <a:t>The argument is about what they are owed, not what they lack.</a:t>
            </a:r>
            <a:endParaRPr lang="en-US" sz="1150"/>
          </a:p>
        </p:txBody>
      </p:sp>
      <p:sp>
        <p:nvSpPr>
          <p:cNvPr id="14" name="Text 12"/>
          <p:cNvSpPr/>
          <p:nvPr/>
        </p:nvSpPr>
        <p:spPr>
          <a:xfrm>
            <a:off x="6583680" y="4069080"/>
            <a:ext cx="4480560" cy="274320"/>
          </a:xfrm>
          <a:prstGeom prst="rect">
            <a:avLst/>
          </a:prstGeom>
          <a:noFill/>
          <a:ln/>
        </p:spPr>
        <p:txBody>
          <a:bodyPr wrap="square" lIns="0" tIns="0" rIns="0" bIns="0" rtlCol="0" anchor="ctr"/>
          <a:lstStyle/>
          <a:p>
            <a:pPr marL="0" indent="0">
              <a:buNone/>
            </a:pPr>
            <a:r>
              <a:rPr lang="en-US" sz="1300" b="1">
                <a:solidFill>
                  <a:srgbClr val="2251FF"/>
                </a:solidFill>
                <a:latin typeface="Helvetica Neue Light" pitchFamily="34" charset="0"/>
                <a:ea typeface="Helvetica Neue Light" pitchFamily="34" charset="-122"/>
                <a:cs typeface="Helvetica Neue Light" pitchFamily="34" charset="-120"/>
              </a:rPr>
              <a:t>It is about inheritance</a:t>
            </a:r>
            <a:endParaRPr lang="en-US" sz="1300"/>
          </a:p>
        </p:txBody>
      </p:sp>
      <p:sp>
        <p:nvSpPr>
          <p:cNvPr id="15" name="Text 13"/>
          <p:cNvSpPr/>
          <p:nvPr/>
        </p:nvSpPr>
        <p:spPr>
          <a:xfrm>
            <a:off x="6583680" y="4361688"/>
            <a:ext cx="4480560" cy="457200"/>
          </a:xfrm>
          <a:prstGeom prst="rect">
            <a:avLst/>
          </a:prstGeom>
          <a:noFill/>
          <a:ln/>
        </p:spPr>
        <p:txBody>
          <a:bodyPr wrap="square" lIns="0" tIns="0" rIns="0" bIns="0" rtlCol="0" anchor="t"/>
          <a:lstStyle/>
          <a:p>
            <a:pPr marL="0" indent="0">
              <a:lnSpc>
                <a:spcPct val="120000"/>
              </a:lnSpc>
              <a:buNone/>
            </a:pPr>
            <a:r>
              <a:rPr lang="en-US" sz="1150">
                <a:solidFill>
                  <a:srgbClr val="6E7480"/>
                </a:solidFill>
                <a:latin typeface="Helvetica Neue Light" pitchFamily="34" charset="0"/>
                <a:ea typeface="Helvetica Neue Light" pitchFamily="34" charset="-122"/>
                <a:cs typeface="Helvetica Neue Light" pitchFamily="34" charset="-120"/>
              </a:rPr>
              <a:t>Death taxes and passing wealth to children recur — this is generational.</a:t>
            </a:r>
            <a:endParaRPr lang="en-US" sz="1150"/>
          </a:p>
        </p:txBody>
      </p:sp>
      <p:sp>
        <p:nvSpPr>
          <p:cNvPr id="16" name="Text 14"/>
          <p:cNvSpPr/>
          <p:nvPr/>
        </p:nvSpPr>
        <p:spPr>
          <a:xfrm>
            <a:off x="6583680" y="4937760"/>
            <a:ext cx="4480560" cy="274320"/>
          </a:xfrm>
          <a:prstGeom prst="rect">
            <a:avLst/>
          </a:prstGeom>
          <a:noFill/>
          <a:ln/>
        </p:spPr>
        <p:txBody>
          <a:bodyPr wrap="square" lIns="0" tIns="0" rIns="0" bIns="0" rtlCol="0" anchor="ctr"/>
          <a:lstStyle/>
          <a:p>
            <a:pPr marL="0" indent="0">
              <a:buNone/>
            </a:pPr>
            <a:r>
              <a:rPr lang="en-US" sz="1300" b="1">
                <a:solidFill>
                  <a:srgbClr val="2251FF"/>
                </a:solidFill>
                <a:latin typeface="Helvetica Neue Light" pitchFamily="34" charset="0"/>
                <a:ea typeface="Helvetica Neue Light" pitchFamily="34" charset="-122"/>
                <a:cs typeface="Helvetica Neue Light" pitchFamily="34" charset="-120"/>
              </a:rPr>
              <a:t>Both parties are distrusted</a:t>
            </a:r>
            <a:endParaRPr lang="en-US" sz="1300"/>
          </a:p>
        </p:txBody>
      </p:sp>
      <p:sp>
        <p:nvSpPr>
          <p:cNvPr id="17" name="Text 15"/>
          <p:cNvSpPr/>
          <p:nvPr/>
        </p:nvSpPr>
        <p:spPr>
          <a:xfrm>
            <a:off x="6583680" y="5230368"/>
            <a:ext cx="4480560" cy="457200"/>
          </a:xfrm>
          <a:prstGeom prst="rect">
            <a:avLst/>
          </a:prstGeom>
          <a:noFill/>
          <a:ln/>
        </p:spPr>
        <p:txBody>
          <a:bodyPr wrap="square" lIns="0" tIns="0" rIns="0" bIns="0" rtlCol="0" anchor="t"/>
          <a:lstStyle/>
          <a:p>
            <a:pPr marL="0" indent="0">
              <a:lnSpc>
                <a:spcPct val="120000"/>
              </a:lnSpc>
              <a:buNone/>
            </a:pPr>
            <a:r>
              <a:rPr lang="en-US" sz="1150">
                <a:solidFill>
                  <a:srgbClr val="6E7480"/>
                </a:solidFill>
                <a:latin typeface="Helvetica Neue Light" pitchFamily="34" charset="0"/>
                <a:ea typeface="Helvetica Neue Light" pitchFamily="34" charset="-122"/>
                <a:cs typeface="Helvetica Neue Light" pitchFamily="34" charset="-120"/>
              </a:rPr>
              <a:t>The complaint is meddling by Labor and Coalition alike.</a:t>
            </a:r>
            <a:endParaRPr lang="en-US" sz="1150"/>
          </a:p>
        </p:txBody>
      </p:sp>
      <p:sp>
        <p:nvSpPr>
          <p:cNvPr id="18" name="Text 16"/>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r>
              <a:rPr lang="en-US" sz="900">
                <a:solidFill>
                  <a:srgbClr val="A8AEB8"/>
                </a:solidFill>
                <a:latin typeface="Helvetica Neue Light" pitchFamily="34" charset="0"/>
                <a:ea typeface="Helvetica Neue Light" pitchFamily="34" charset="-122"/>
                <a:cs typeface="Helvetica Neue Light" pitchFamily="34" charset="-120"/>
              </a:rPr>
              <a:t>21 respondents raised superannuation unprompted; a further 50 raised the age pension — a separate group asking for increases rather than protection.</a:t>
            </a:r>
            <a:endParaRPr lang="en-US" sz="900"/>
          </a:p>
        </p:txBody>
      </p:sp>
      <p:sp>
        <p:nvSpPr>
          <p:cNvPr id="19" name="Text 17"/>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0" name="Text 18"/>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58</a:t>
            </a:r>
            <a:endParaRPr lang="en-US" sz="95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11</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One Nation in government</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Whether these voters think One Nation could govern, win, and who it should deal with</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59</a:t>
            </a:r>
            <a:endParaRPr lang="en-US" sz="95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One Nation will govern well.</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How well do you think One Nation would handle each of these in government?   Good job, not so good, or unsure?</a:t>
            </a:r>
            <a:endParaRPr lang="en-US" sz="1250"/>
          </a:p>
        </p:txBody>
      </p:sp>
      <p:sp>
        <p:nvSpPr>
          <p:cNvPr id="4" name="Text 2"/>
          <p:cNvSpPr/>
          <p:nvPr/>
        </p:nvSpPr>
        <p:spPr>
          <a:xfrm>
            <a:off x="960120" y="2286000"/>
            <a:ext cx="5486400" cy="274320"/>
          </a:xfrm>
          <a:prstGeom prst="rect">
            <a:avLst/>
          </a:prstGeom>
          <a:noFill/>
          <a:ln/>
        </p:spPr>
        <p:txBody>
          <a:bodyPr wrap="square" lIns="0" tIns="0" rIns="0" bIns="0" rtlCol="0" anchor="ctr"/>
          <a:lstStyle/>
          <a:p>
            <a:pPr marL="0" indent="0">
              <a:buNone/>
            </a:pPr>
            <a:r>
              <a:rPr lang="en-US" sz="1100" b="1" kern="0" spc="60">
                <a:solidFill>
                  <a:srgbClr val="6E7480"/>
                </a:solidFill>
                <a:latin typeface="Helvetica Neue Light" pitchFamily="34" charset="0"/>
                <a:ea typeface="Helvetica Neue Light" pitchFamily="34" charset="-122"/>
                <a:cs typeface="Helvetica Neue Light" pitchFamily="34" charset="-120"/>
              </a:rPr>
              <a:t>% saying One Nation would do a good job</a:t>
            </a:r>
            <a:endParaRPr lang="en-US" sz="1100"/>
          </a:p>
        </p:txBody>
      </p:sp>
      <p:sp>
        <p:nvSpPr>
          <p:cNvPr id="5" name="Text 3"/>
          <p:cNvSpPr/>
          <p:nvPr/>
        </p:nvSpPr>
        <p:spPr>
          <a:xfrm>
            <a:off x="960120" y="265176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Immigration</a:t>
            </a:r>
            <a:endParaRPr lang="en-US" sz="1350"/>
          </a:p>
        </p:txBody>
      </p:sp>
      <p:sp>
        <p:nvSpPr>
          <p:cNvPr id="6" name="Shape 4"/>
          <p:cNvSpPr/>
          <p:nvPr/>
        </p:nvSpPr>
        <p:spPr>
          <a:xfrm>
            <a:off x="5486400" y="2674620"/>
            <a:ext cx="3741725" cy="201168"/>
          </a:xfrm>
          <a:prstGeom prst="rect">
            <a:avLst/>
          </a:prstGeom>
          <a:solidFill>
            <a:srgbClr val="2251FF"/>
          </a:solidFill>
          <a:ln w="12700">
            <a:solidFill>
              <a:srgbClr val="2251FF"/>
            </a:solidFill>
            <a:prstDash val="solid"/>
          </a:ln>
        </p:spPr>
        <p:txBody>
          <a:bodyPr/>
          <a:lstStyle/>
          <a:p>
            <a:endParaRPr lang="en-AU"/>
          </a:p>
        </p:txBody>
      </p:sp>
      <p:sp>
        <p:nvSpPr>
          <p:cNvPr id="7" name="Text 5"/>
          <p:cNvSpPr/>
          <p:nvPr/>
        </p:nvSpPr>
        <p:spPr>
          <a:xfrm>
            <a:off x="9346997" y="265176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93%</a:t>
            </a:r>
            <a:endParaRPr lang="en-US" sz="1350"/>
          </a:p>
        </p:txBody>
      </p:sp>
      <p:sp>
        <p:nvSpPr>
          <p:cNvPr id="8" name="Text 6"/>
          <p:cNvSpPr/>
          <p:nvPr/>
        </p:nvSpPr>
        <p:spPr>
          <a:xfrm>
            <a:off x="960120" y="297180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Crime</a:t>
            </a:r>
            <a:endParaRPr lang="en-US" sz="1350"/>
          </a:p>
        </p:txBody>
      </p:sp>
      <p:sp>
        <p:nvSpPr>
          <p:cNvPr id="9" name="Shape 7"/>
          <p:cNvSpPr/>
          <p:nvPr/>
        </p:nvSpPr>
        <p:spPr>
          <a:xfrm>
            <a:off x="5486400" y="2994660"/>
            <a:ext cx="3500323" cy="201168"/>
          </a:xfrm>
          <a:prstGeom prst="rect">
            <a:avLst/>
          </a:prstGeom>
          <a:solidFill>
            <a:srgbClr val="2251FF"/>
          </a:solidFill>
          <a:ln w="12700">
            <a:solidFill>
              <a:srgbClr val="2251FF"/>
            </a:solidFill>
            <a:prstDash val="solid"/>
          </a:ln>
        </p:spPr>
        <p:txBody>
          <a:bodyPr/>
          <a:lstStyle/>
          <a:p>
            <a:endParaRPr lang="en-AU"/>
          </a:p>
        </p:txBody>
      </p:sp>
      <p:sp>
        <p:nvSpPr>
          <p:cNvPr id="10" name="Text 8"/>
          <p:cNvSpPr/>
          <p:nvPr/>
        </p:nvSpPr>
        <p:spPr>
          <a:xfrm>
            <a:off x="9105595" y="297180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87%</a:t>
            </a:r>
            <a:endParaRPr lang="en-US" sz="1350"/>
          </a:p>
        </p:txBody>
      </p:sp>
      <p:sp>
        <p:nvSpPr>
          <p:cNvPr id="11" name="Text 9"/>
          <p:cNvSpPr/>
          <p:nvPr/>
        </p:nvSpPr>
        <p:spPr>
          <a:xfrm>
            <a:off x="960120" y="329184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Housing</a:t>
            </a:r>
            <a:endParaRPr lang="en-US" sz="1350"/>
          </a:p>
        </p:txBody>
      </p:sp>
      <p:sp>
        <p:nvSpPr>
          <p:cNvPr id="12" name="Shape 10"/>
          <p:cNvSpPr/>
          <p:nvPr/>
        </p:nvSpPr>
        <p:spPr>
          <a:xfrm>
            <a:off x="5486400" y="3314700"/>
            <a:ext cx="3178454" cy="201168"/>
          </a:xfrm>
          <a:prstGeom prst="rect">
            <a:avLst/>
          </a:prstGeom>
          <a:solidFill>
            <a:srgbClr val="2251FF"/>
          </a:solidFill>
          <a:ln w="12700">
            <a:solidFill>
              <a:srgbClr val="2251FF"/>
            </a:solidFill>
            <a:prstDash val="solid"/>
          </a:ln>
        </p:spPr>
        <p:txBody>
          <a:bodyPr/>
          <a:lstStyle/>
          <a:p>
            <a:endParaRPr lang="en-AU"/>
          </a:p>
        </p:txBody>
      </p:sp>
      <p:sp>
        <p:nvSpPr>
          <p:cNvPr id="13" name="Text 11"/>
          <p:cNvSpPr/>
          <p:nvPr/>
        </p:nvSpPr>
        <p:spPr>
          <a:xfrm>
            <a:off x="8783726" y="329184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79%</a:t>
            </a:r>
            <a:endParaRPr lang="en-US" sz="1350"/>
          </a:p>
        </p:txBody>
      </p:sp>
      <p:sp>
        <p:nvSpPr>
          <p:cNvPr id="14" name="Text 12"/>
          <p:cNvSpPr/>
          <p:nvPr/>
        </p:nvSpPr>
        <p:spPr>
          <a:xfrm>
            <a:off x="960120" y="361188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Cost of living</a:t>
            </a:r>
            <a:endParaRPr lang="en-US" sz="1350"/>
          </a:p>
        </p:txBody>
      </p:sp>
      <p:sp>
        <p:nvSpPr>
          <p:cNvPr id="15" name="Shape 13"/>
          <p:cNvSpPr/>
          <p:nvPr/>
        </p:nvSpPr>
        <p:spPr>
          <a:xfrm>
            <a:off x="5486400" y="3634740"/>
            <a:ext cx="3097987" cy="201168"/>
          </a:xfrm>
          <a:prstGeom prst="rect">
            <a:avLst/>
          </a:prstGeom>
          <a:solidFill>
            <a:srgbClr val="2251FF"/>
          </a:solidFill>
          <a:ln w="12700">
            <a:solidFill>
              <a:srgbClr val="2251FF"/>
            </a:solidFill>
            <a:prstDash val="solid"/>
          </a:ln>
        </p:spPr>
        <p:txBody>
          <a:bodyPr/>
          <a:lstStyle/>
          <a:p>
            <a:endParaRPr lang="en-AU"/>
          </a:p>
        </p:txBody>
      </p:sp>
      <p:sp>
        <p:nvSpPr>
          <p:cNvPr id="16" name="Text 14"/>
          <p:cNvSpPr/>
          <p:nvPr/>
        </p:nvSpPr>
        <p:spPr>
          <a:xfrm>
            <a:off x="8703259" y="361188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77%</a:t>
            </a:r>
            <a:endParaRPr lang="en-US" sz="1350"/>
          </a:p>
        </p:txBody>
      </p:sp>
      <p:sp>
        <p:nvSpPr>
          <p:cNvPr id="17" name="Text 15"/>
          <p:cNvSpPr/>
          <p:nvPr/>
        </p:nvSpPr>
        <p:spPr>
          <a:xfrm>
            <a:off x="960120" y="393192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Defence</a:t>
            </a:r>
            <a:endParaRPr lang="en-US" sz="1350"/>
          </a:p>
        </p:txBody>
      </p:sp>
      <p:sp>
        <p:nvSpPr>
          <p:cNvPr id="18" name="Shape 16"/>
          <p:cNvSpPr/>
          <p:nvPr/>
        </p:nvSpPr>
        <p:spPr>
          <a:xfrm>
            <a:off x="5486400" y="3954780"/>
            <a:ext cx="2937053" cy="201168"/>
          </a:xfrm>
          <a:prstGeom prst="rect">
            <a:avLst/>
          </a:prstGeom>
          <a:solidFill>
            <a:srgbClr val="2251FF"/>
          </a:solidFill>
          <a:ln w="12700">
            <a:solidFill>
              <a:srgbClr val="2251FF"/>
            </a:solidFill>
            <a:prstDash val="solid"/>
          </a:ln>
        </p:spPr>
        <p:txBody>
          <a:bodyPr/>
          <a:lstStyle/>
          <a:p>
            <a:endParaRPr lang="en-AU"/>
          </a:p>
        </p:txBody>
      </p:sp>
      <p:sp>
        <p:nvSpPr>
          <p:cNvPr id="19" name="Text 17"/>
          <p:cNvSpPr/>
          <p:nvPr/>
        </p:nvSpPr>
        <p:spPr>
          <a:xfrm>
            <a:off x="8542325" y="393192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73%</a:t>
            </a:r>
            <a:endParaRPr lang="en-US" sz="1350"/>
          </a:p>
        </p:txBody>
      </p:sp>
      <p:sp>
        <p:nvSpPr>
          <p:cNvPr id="20" name="Text 18"/>
          <p:cNvSpPr/>
          <p:nvPr/>
        </p:nvSpPr>
        <p:spPr>
          <a:xfrm>
            <a:off x="960120" y="425196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Health and education</a:t>
            </a:r>
            <a:endParaRPr lang="en-US" sz="1350"/>
          </a:p>
        </p:txBody>
      </p:sp>
      <p:sp>
        <p:nvSpPr>
          <p:cNvPr id="21" name="Shape 19"/>
          <p:cNvSpPr/>
          <p:nvPr/>
        </p:nvSpPr>
        <p:spPr>
          <a:xfrm>
            <a:off x="5486400" y="4274820"/>
            <a:ext cx="2937053" cy="201168"/>
          </a:xfrm>
          <a:prstGeom prst="rect">
            <a:avLst/>
          </a:prstGeom>
          <a:solidFill>
            <a:srgbClr val="2251FF"/>
          </a:solidFill>
          <a:ln w="12700">
            <a:solidFill>
              <a:srgbClr val="2251FF"/>
            </a:solidFill>
            <a:prstDash val="solid"/>
          </a:ln>
        </p:spPr>
        <p:txBody>
          <a:bodyPr/>
          <a:lstStyle/>
          <a:p>
            <a:endParaRPr lang="en-AU"/>
          </a:p>
        </p:txBody>
      </p:sp>
      <p:sp>
        <p:nvSpPr>
          <p:cNvPr id="22" name="Text 20"/>
          <p:cNvSpPr/>
          <p:nvPr/>
        </p:nvSpPr>
        <p:spPr>
          <a:xfrm>
            <a:off x="8542325" y="425196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73%</a:t>
            </a:r>
            <a:endParaRPr lang="en-US" sz="1350"/>
          </a:p>
        </p:txBody>
      </p:sp>
      <p:sp>
        <p:nvSpPr>
          <p:cNvPr id="23" name="Text 21"/>
          <p:cNvSpPr/>
          <p:nvPr/>
        </p:nvSpPr>
        <p:spPr>
          <a:xfrm>
            <a:off x="960120" y="457200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The economy</a:t>
            </a:r>
            <a:endParaRPr lang="en-US" sz="1350"/>
          </a:p>
        </p:txBody>
      </p:sp>
      <p:sp>
        <p:nvSpPr>
          <p:cNvPr id="24" name="Shape 22"/>
          <p:cNvSpPr/>
          <p:nvPr/>
        </p:nvSpPr>
        <p:spPr>
          <a:xfrm>
            <a:off x="5486400" y="4594860"/>
            <a:ext cx="2816352" cy="201168"/>
          </a:xfrm>
          <a:prstGeom prst="rect">
            <a:avLst/>
          </a:prstGeom>
          <a:solidFill>
            <a:srgbClr val="2251FF"/>
          </a:solidFill>
          <a:ln w="12700">
            <a:solidFill>
              <a:srgbClr val="2251FF"/>
            </a:solidFill>
            <a:prstDash val="solid"/>
          </a:ln>
        </p:spPr>
        <p:txBody>
          <a:bodyPr/>
          <a:lstStyle/>
          <a:p>
            <a:endParaRPr lang="en-AU"/>
          </a:p>
        </p:txBody>
      </p:sp>
      <p:sp>
        <p:nvSpPr>
          <p:cNvPr id="25" name="Text 23"/>
          <p:cNvSpPr/>
          <p:nvPr/>
        </p:nvSpPr>
        <p:spPr>
          <a:xfrm>
            <a:off x="8421624" y="457200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70%</a:t>
            </a:r>
            <a:endParaRPr lang="en-US" sz="1350"/>
          </a:p>
        </p:txBody>
      </p:sp>
      <p:sp>
        <p:nvSpPr>
          <p:cNvPr id="26" name="Text 24"/>
          <p:cNvSpPr/>
          <p:nvPr/>
        </p:nvSpPr>
        <p:spPr>
          <a:xfrm>
            <a:off x="960120" y="489204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Tax</a:t>
            </a:r>
            <a:endParaRPr lang="en-US" sz="1350"/>
          </a:p>
        </p:txBody>
      </p:sp>
      <p:sp>
        <p:nvSpPr>
          <p:cNvPr id="27" name="Shape 25"/>
          <p:cNvSpPr/>
          <p:nvPr/>
        </p:nvSpPr>
        <p:spPr>
          <a:xfrm>
            <a:off x="5486400" y="4914900"/>
            <a:ext cx="2776118" cy="201168"/>
          </a:xfrm>
          <a:prstGeom prst="rect">
            <a:avLst/>
          </a:prstGeom>
          <a:solidFill>
            <a:srgbClr val="2251FF"/>
          </a:solidFill>
          <a:ln w="12700">
            <a:solidFill>
              <a:srgbClr val="2251FF"/>
            </a:solidFill>
            <a:prstDash val="solid"/>
          </a:ln>
        </p:spPr>
        <p:txBody>
          <a:bodyPr/>
          <a:lstStyle/>
          <a:p>
            <a:endParaRPr lang="en-AU"/>
          </a:p>
        </p:txBody>
      </p:sp>
      <p:sp>
        <p:nvSpPr>
          <p:cNvPr id="28" name="Text 26"/>
          <p:cNvSpPr/>
          <p:nvPr/>
        </p:nvSpPr>
        <p:spPr>
          <a:xfrm>
            <a:off x="8381390" y="489204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69%</a:t>
            </a:r>
            <a:endParaRPr lang="en-US" sz="1350"/>
          </a:p>
        </p:txBody>
      </p:sp>
      <p:sp>
        <p:nvSpPr>
          <p:cNvPr id="29" name="Text 27"/>
          <p:cNvSpPr/>
          <p:nvPr/>
        </p:nvSpPr>
        <p:spPr>
          <a:xfrm>
            <a:off x="960120" y="5212080"/>
            <a:ext cx="4206240" cy="24688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International affairs</a:t>
            </a:r>
            <a:endParaRPr lang="en-US" sz="1350"/>
          </a:p>
        </p:txBody>
      </p:sp>
      <p:sp>
        <p:nvSpPr>
          <p:cNvPr id="30" name="Shape 28"/>
          <p:cNvSpPr/>
          <p:nvPr/>
        </p:nvSpPr>
        <p:spPr>
          <a:xfrm>
            <a:off x="5486400" y="5234940"/>
            <a:ext cx="2454250" cy="201168"/>
          </a:xfrm>
          <a:prstGeom prst="rect">
            <a:avLst/>
          </a:prstGeom>
          <a:solidFill>
            <a:srgbClr val="2251FF"/>
          </a:solidFill>
          <a:ln w="12700">
            <a:solidFill>
              <a:srgbClr val="2251FF"/>
            </a:solidFill>
            <a:prstDash val="solid"/>
          </a:ln>
        </p:spPr>
        <p:txBody>
          <a:bodyPr/>
          <a:lstStyle/>
          <a:p>
            <a:endParaRPr lang="en-AU"/>
          </a:p>
        </p:txBody>
      </p:sp>
      <p:sp>
        <p:nvSpPr>
          <p:cNvPr id="31" name="Text 29"/>
          <p:cNvSpPr/>
          <p:nvPr/>
        </p:nvSpPr>
        <p:spPr>
          <a:xfrm>
            <a:off x="8059522" y="5212080"/>
            <a:ext cx="868680" cy="24688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61%</a:t>
            </a:r>
            <a:endParaRPr lang="en-US" sz="1350"/>
          </a:p>
        </p:txBody>
      </p:sp>
      <p:sp>
        <p:nvSpPr>
          <p:cNvPr id="33" name="Text 31"/>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endParaRPr lang="en-US" sz="900"/>
          </a:p>
        </p:txBody>
      </p:sp>
      <p:sp>
        <p:nvSpPr>
          <p:cNvPr id="34" name="Text 32"/>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5" name="Text 33"/>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60</a:t>
            </a:r>
            <a:endParaRPr lang="en-US" sz="95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p:nvPr/>
        </p:nvSpPr>
        <p:spPr>
          <a:xfrm>
            <a:off x="960120" y="438912"/>
            <a:ext cx="10789920" cy="457200"/>
          </a:xfrm>
          <a:prstGeom prst="rect">
            <a:avLst/>
          </a:prstGeom>
          <a:noFill/>
          <a:ln/>
        </p:spPr>
        <p:txBody>
          <a:bodyPr wrap="square" lIns="0" tIns="0" rIns="0" bIns="0" rtlCol="0" anchor="t"/>
          <a:lstStyle/>
          <a:p>
            <a:pPr marL="0" indent="0">
              <a:buNone/>
            </a:pPr>
            <a:r>
              <a:rPr lang="en-US" sz="2400">
                <a:solidFill>
                  <a:srgbClr val="1A1A1A"/>
                </a:solidFill>
                <a:latin typeface="Avenir" pitchFamily="34" charset="0"/>
                <a:ea typeface="Avenir" pitchFamily="34" charset="-122"/>
                <a:cs typeface="Avenir" pitchFamily="34" charset="-120"/>
              </a:rPr>
              <a:t>But there is a difference between recent arrivals vs the old-timers</a:t>
            </a:r>
          </a:p>
        </p:txBody>
      </p:sp>
      <p:sp>
        <p:nvSpPr>
          <p:cNvPr id="3" name="Text 1"/>
          <p:cNvSpPr/>
          <p:nvPr/>
        </p:nvSpPr>
        <p:spPr>
          <a:xfrm>
            <a:off x="960120" y="1211701"/>
            <a:ext cx="1078992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How well do you think One Nation would handle each of these in government?   Share saying a good job — supporters of under twelve months against those of more than five years’ standing.</a:t>
            </a:r>
            <a:endParaRPr lang="en-US" sz="1250"/>
          </a:p>
        </p:txBody>
      </p:sp>
      <p:sp>
        <p:nvSpPr>
          <p:cNvPr id="4" name="Shape 2"/>
          <p:cNvSpPr/>
          <p:nvPr/>
        </p:nvSpPr>
        <p:spPr>
          <a:xfrm>
            <a:off x="960120" y="1737360"/>
            <a:ext cx="182880" cy="182880"/>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34440" y="1691640"/>
            <a:ext cx="246888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New — under 12 months</a:t>
            </a:r>
            <a:endParaRPr lang="en-US" sz="1150"/>
          </a:p>
        </p:txBody>
      </p:sp>
      <p:sp>
        <p:nvSpPr>
          <p:cNvPr id="6" name="Shape 4"/>
          <p:cNvSpPr/>
          <p:nvPr/>
        </p:nvSpPr>
        <p:spPr>
          <a:xfrm>
            <a:off x="3703320" y="1737360"/>
            <a:ext cx="182880" cy="182880"/>
          </a:xfrm>
          <a:prstGeom prst="rect">
            <a:avLst/>
          </a:prstGeom>
          <a:solidFill>
            <a:srgbClr val="B9BFC9"/>
          </a:solidFill>
          <a:ln w="12700">
            <a:solidFill>
              <a:srgbClr val="B9BFC9"/>
            </a:solidFill>
            <a:prstDash val="solid"/>
          </a:ln>
        </p:spPr>
        <p:txBody>
          <a:bodyPr/>
          <a:lstStyle/>
          <a:p>
            <a:endParaRPr lang="en-AU"/>
          </a:p>
        </p:txBody>
      </p:sp>
      <p:sp>
        <p:nvSpPr>
          <p:cNvPr id="7" name="Text 5"/>
          <p:cNvSpPr/>
          <p:nvPr/>
        </p:nvSpPr>
        <p:spPr>
          <a:xfrm>
            <a:off x="3977640" y="1691640"/>
            <a:ext cx="3291840" cy="274320"/>
          </a:xfrm>
          <a:prstGeom prst="rect">
            <a:avLst/>
          </a:prstGeom>
          <a:noFill/>
          <a:ln/>
        </p:spPr>
        <p:txBody>
          <a:bodyPr wrap="square" lIns="0" tIns="0" rIns="0" bIns="0" rtlCol="0" anchor="ctr"/>
          <a:lstStyle/>
          <a:p>
            <a:pPr marL="0" indent="0">
              <a:buNone/>
            </a:pPr>
            <a:r>
              <a:rPr lang="en-US" sz="1150">
                <a:solidFill>
                  <a:srgbClr val="1A1A1A"/>
                </a:solidFill>
                <a:latin typeface="Helvetica Neue Light" pitchFamily="34" charset="0"/>
                <a:ea typeface="Helvetica Neue Light" pitchFamily="34" charset="-122"/>
                <a:cs typeface="Helvetica Neue Light" pitchFamily="34" charset="-120"/>
              </a:rPr>
              <a:t>Long-standing — more than five years</a:t>
            </a:r>
            <a:endParaRPr lang="en-US" sz="1150"/>
          </a:p>
        </p:txBody>
      </p:sp>
      <p:sp>
        <p:nvSpPr>
          <p:cNvPr id="8" name="Text 6"/>
          <p:cNvSpPr/>
          <p:nvPr/>
        </p:nvSpPr>
        <p:spPr>
          <a:xfrm>
            <a:off x="10332720" y="1691640"/>
            <a:ext cx="914400" cy="274320"/>
          </a:xfrm>
          <a:prstGeom prst="rect">
            <a:avLst/>
          </a:prstGeom>
          <a:noFill/>
          <a:ln/>
        </p:spPr>
        <p:txBody>
          <a:bodyPr wrap="square" lIns="0" tIns="0" rIns="0" bIns="0" rtlCol="0" anchor="ctr"/>
          <a:lstStyle/>
          <a:p>
            <a:pPr marL="0" indent="0" algn="r">
              <a:buNone/>
            </a:pPr>
            <a:r>
              <a:rPr lang="en-US" sz="1000" b="1" kern="0" spc="50">
                <a:solidFill>
                  <a:srgbClr val="6E7480"/>
                </a:solidFill>
                <a:latin typeface="Helvetica Neue Light" pitchFamily="34" charset="0"/>
                <a:ea typeface="Helvetica Neue Light" pitchFamily="34" charset="-122"/>
                <a:cs typeface="Helvetica Neue Light" pitchFamily="34" charset="-120"/>
              </a:rPr>
              <a:t>GAP</a:t>
            </a:r>
            <a:endParaRPr lang="en-US" sz="1000"/>
          </a:p>
        </p:txBody>
      </p:sp>
      <p:sp>
        <p:nvSpPr>
          <p:cNvPr id="9" name="Text 7"/>
          <p:cNvSpPr/>
          <p:nvPr/>
        </p:nvSpPr>
        <p:spPr>
          <a:xfrm>
            <a:off x="960120" y="2011680"/>
            <a:ext cx="5486400" cy="237744"/>
          </a:xfrm>
          <a:prstGeom prst="rect">
            <a:avLst/>
          </a:prstGeom>
          <a:noFill/>
          <a:ln/>
        </p:spPr>
        <p:txBody>
          <a:bodyPr wrap="square" lIns="0" tIns="0" rIns="0" bIns="0" rtlCol="0" anchor="ctr"/>
          <a:lstStyle/>
          <a:p>
            <a:pPr marL="0" indent="0">
              <a:buNone/>
            </a:pPr>
            <a:r>
              <a:rPr lang="en-US" sz="1000" b="1" kern="0" spc="80">
                <a:solidFill>
                  <a:srgbClr val="2251FF"/>
                </a:solidFill>
                <a:latin typeface="Helvetica Neue Light" pitchFamily="34" charset="0"/>
                <a:ea typeface="Helvetica Neue Light" pitchFamily="34" charset="-122"/>
                <a:cs typeface="Helvetica Neue Light" pitchFamily="34" charset="-120"/>
              </a:rPr>
              <a:t>ONE NATION’S OWN GROUND</a:t>
            </a:r>
            <a:endParaRPr lang="en-US" sz="1000"/>
          </a:p>
        </p:txBody>
      </p:sp>
      <p:sp>
        <p:nvSpPr>
          <p:cNvPr id="10" name="Text 8"/>
          <p:cNvSpPr/>
          <p:nvPr/>
        </p:nvSpPr>
        <p:spPr>
          <a:xfrm>
            <a:off x="960120" y="2258568"/>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Immigration</a:t>
            </a:r>
            <a:endParaRPr lang="en-US" sz="1200"/>
          </a:p>
        </p:txBody>
      </p:sp>
      <p:sp>
        <p:nvSpPr>
          <p:cNvPr id="11" name="Shape 9"/>
          <p:cNvSpPr/>
          <p:nvPr/>
        </p:nvSpPr>
        <p:spPr>
          <a:xfrm>
            <a:off x="5760720" y="2249424"/>
            <a:ext cx="4326941" cy="169164"/>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10179101" y="2212848"/>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91%</a:t>
            </a:r>
            <a:endParaRPr lang="en-US" sz="1150"/>
          </a:p>
        </p:txBody>
      </p:sp>
      <p:sp>
        <p:nvSpPr>
          <p:cNvPr id="13" name="Shape 11"/>
          <p:cNvSpPr/>
          <p:nvPr/>
        </p:nvSpPr>
        <p:spPr>
          <a:xfrm>
            <a:off x="5760720" y="2455164"/>
            <a:ext cx="4517136" cy="169164"/>
          </a:xfrm>
          <a:prstGeom prst="rect">
            <a:avLst/>
          </a:prstGeom>
          <a:solidFill>
            <a:srgbClr val="B9BFC9"/>
          </a:solidFill>
          <a:ln w="12700">
            <a:solidFill>
              <a:srgbClr val="B9BFC9"/>
            </a:solidFill>
            <a:prstDash val="solid"/>
          </a:ln>
        </p:spPr>
        <p:txBody>
          <a:bodyPr/>
          <a:lstStyle/>
          <a:p>
            <a:endParaRPr lang="en-AU"/>
          </a:p>
        </p:txBody>
      </p:sp>
      <p:sp>
        <p:nvSpPr>
          <p:cNvPr id="14" name="Text 12"/>
          <p:cNvSpPr/>
          <p:nvPr/>
        </p:nvSpPr>
        <p:spPr>
          <a:xfrm>
            <a:off x="10369296" y="2418588"/>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95%</a:t>
            </a:r>
            <a:endParaRPr lang="en-US" sz="1150"/>
          </a:p>
        </p:txBody>
      </p:sp>
      <p:sp>
        <p:nvSpPr>
          <p:cNvPr id="15" name="Text 13"/>
          <p:cNvSpPr/>
          <p:nvPr/>
        </p:nvSpPr>
        <p:spPr>
          <a:xfrm>
            <a:off x="10332720" y="2276856"/>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-4</a:t>
            </a:r>
            <a:endParaRPr lang="en-US" sz="1500"/>
          </a:p>
        </p:txBody>
      </p:sp>
      <p:sp>
        <p:nvSpPr>
          <p:cNvPr id="16" name="Text 14"/>
          <p:cNvSpPr/>
          <p:nvPr/>
        </p:nvSpPr>
        <p:spPr>
          <a:xfrm>
            <a:off x="960120" y="2697480"/>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Crime</a:t>
            </a:r>
            <a:endParaRPr lang="en-US" sz="1200"/>
          </a:p>
        </p:txBody>
      </p:sp>
      <p:sp>
        <p:nvSpPr>
          <p:cNvPr id="17" name="Shape 15"/>
          <p:cNvSpPr/>
          <p:nvPr/>
        </p:nvSpPr>
        <p:spPr>
          <a:xfrm>
            <a:off x="5760720" y="2688336"/>
            <a:ext cx="3994099" cy="169164"/>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9846259" y="2651760"/>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84%</a:t>
            </a:r>
            <a:endParaRPr lang="en-US" sz="1150"/>
          </a:p>
        </p:txBody>
      </p:sp>
      <p:sp>
        <p:nvSpPr>
          <p:cNvPr id="19" name="Shape 17"/>
          <p:cNvSpPr/>
          <p:nvPr/>
        </p:nvSpPr>
        <p:spPr>
          <a:xfrm>
            <a:off x="5760720" y="2894076"/>
            <a:ext cx="4374490" cy="169164"/>
          </a:xfrm>
          <a:prstGeom prst="rect">
            <a:avLst/>
          </a:prstGeom>
          <a:solidFill>
            <a:srgbClr val="B9BFC9"/>
          </a:solidFill>
          <a:ln w="12700">
            <a:solidFill>
              <a:srgbClr val="B9BFC9"/>
            </a:solidFill>
            <a:prstDash val="solid"/>
          </a:ln>
        </p:spPr>
        <p:txBody>
          <a:bodyPr/>
          <a:lstStyle/>
          <a:p>
            <a:endParaRPr lang="en-AU"/>
          </a:p>
        </p:txBody>
      </p:sp>
      <p:sp>
        <p:nvSpPr>
          <p:cNvPr id="20" name="Text 18"/>
          <p:cNvSpPr/>
          <p:nvPr/>
        </p:nvSpPr>
        <p:spPr>
          <a:xfrm>
            <a:off x="10226650" y="2857500"/>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92%</a:t>
            </a:r>
            <a:endParaRPr lang="en-US" sz="1150"/>
          </a:p>
        </p:txBody>
      </p:sp>
      <p:sp>
        <p:nvSpPr>
          <p:cNvPr id="21" name="Text 19"/>
          <p:cNvSpPr/>
          <p:nvPr/>
        </p:nvSpPr>
        <p:spPr>
          <a:xfrm>
            <a:off x="10332720" y="2715768"/>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-8</a:t>
            </a:r>
            <a:endParaRPr lang="en-US" sz="1500"/>
          </a:p>
        </p:txBody>
      </p:sp>
      <p:sp>
        <p:nvSpPr>
          <p:cNvPr id="22" name="Text 20"/>
          <p:cNvSpPr/>
          <p:nvPr/>
        </p:nvSpPr>
        <p:spPr>
          <a:xfrm>
            <a:off x="960120" y="3136392"/>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Housing</a:t>
            </a:r>
            <a:endParaRPr lang="en-US" sz="1200"/>
          </a:p>
        </p:txBody>
      </p:sp>
      <p:sp>
        <p:nvSpPr>
          <p:cNvPr id="23" name="Shape 21"/>
          <p:cNvSpPr/>
          <p:nvPr/>
        </p:nvSpPr>
        <p:spPr>
          <a:xfrm>
            <a:off x="5760720" y="3127248"/>
            <a:ext cx="3566160" cy="169164"/>
          </a:xfrm>
          <a:prstGeom prst="rect">
            <a:avLst/>
          </a:prstGeom>
          <a:solidFill>
            <a:srgbClr val="2251FF"/>
          </a:solidFill>
          <a:ln w="12700">
            <a:solidFill>
              <a:srgbClr val="2251FF"/>
            </a:solidFill>
            <a:prstDash val="solid"/>
          </a:ln>
        </p:spPr>
        <p:txBody>
          <a:bodyPr/>
          <a:lstStyle/>
          <a:p>
            <a:endParaRPr lang="en-AU"/>
          </a:p>
        </p:txBody>
      </p:sp>
      <p:sp>
        <p:nvSpPr>
          <p:cNvPr id="24" name="Text 22"/>
          <p:cNvSpPr/>
          <p:nvPr/>
        </p:nvSpPr>
        <p:spPr>
          <a:xfrm>
            <a:off x="9418320" y="3090672"/>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75%</a:t>
            </a:r>
            <a:endParaRPr lang="en-US" sz="1150"/>
          </a:p>
        </p:txBody>
      </p:sp>
      <p:sp>
        <p:nvSpPr>
          <p:cNvPr id="25" name="Shape 23"/>
          <p:cNvSpPr/>
          <p:nvPr/>
        </p:nvSpPr>
        <p:spPr>
          <a:xfrm>
            <a:off x="5760720" y="3332988"/>
            <a:ext cx="3994099" cy="169164"/>
          </a:xfrm>
          <a:prstGeom prst="rect">
            <a:avLst/>
          </a:prstGeom>
          <a:solidFill>
            <a:srgbClr val="B9BFC9"/>
          </a:solidFill>
          <a:ln w="12700">
            <a:solidFill>
              <a:srgbClr val="B9BFC9"/>
            </a:solidFill>
            <a:prstDash val="solid"/>
          </a:ln>
        </p:spPr>
        <p:txBody>
          <a:bodyPr/>
          <a:lstStyle/>
          <a:p>
            <a:endParaRPr lang="en-AU"/>
          </a:p>
        </p:txBody>
      </p:sp>
      <p:sp>
        <p:nvSpPr>
          <p:cNvPr id="26" name="Text 24"/>
          <p:cNvSpPr/>
          <p:nvPr/>
        </p:nvSpPr>
        <p:spPr>
          <a:xfrm>
            <a:off x="9846259" y="3296412"/>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84%</a:t>
            </a:r>
            <a:endParaRPr lang="en-US" sz="1150"/>
          </a:p>
        </p:txBody>
      </p:sp>
      <p:sp>
        <p:nvSpPr>
          <p:cNvPr id="27" name="Text 25"/>
          <p:cNvSpPr/>
          <p:nvPr/>
        </p:nvSpPr>
        <p:spPr>
          <a:xfrm>
            <a:off x="10332720" y="3154680"/>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-9</a:t>
            </a:r>
            <a:endParaRPr lang="en-US" sz="1500"/>
          </a:p>
        </p:txBody>
      </p:sp>
      <p:sp>
        <p:nvSpPr>
          <p:cNvPr id="28" name="Shape 26"/>
          <p:cNvSpPr/>
          <p:nvPr/>
        </p:nvSpPr>
        <p:spPr>
          <a:xfrm>
            <a:off x="960120" y="3547872"/>
            <a:ext cx="10287000" cy="10973"/>
          </a:xfrm>
          <a:prstGeom prst="rect">
            <a:avLst/>
          </a:prstGeom>
          <a:solidFill>
            <a:srgbClr val="D8DBE0"/>
          </a:solidFill>
          <a:ln w="12700">
            <a:solidFill>
              <a:srgbClr val="D8DBE0"/>
            </a:solidFill>
            <a:prstDash val="solid"/>
          </a:ln>
        </p:spPr>
        <p:txBody>
          <a:bodyPr/>
          <a:lstStyle/>
          <a:p>
            <a:endParaRPr lang="en-AU"/>
          </a:p>
        </p:txBody>
      </p:sp>
      <p:sp>
        <p:nvSpPr>
          <p:cNvPr id="29" name="Text 27"/>
          <p:cNvSpPr/>
          <p:nvPr/>
        </p:nvSpPr>
        <p:spPr>
          <a:xfrm>
            <a:off x="960120" y="3639312"/>
            <a:ext cx="5486400" cy="237744"/>
          </a:xfrm>
          <a:prstGeom prst="rect">
            <a:avLst/>
          </a:prstGeom>
          <a:noFill/>
          <a:ln/>
        </p:spPr>
        <p:txBody>
          <a:bodyPr wrap="square" lIns="0" tIns="0" rIns="0" bIns="0" rtlCol="0" anchor="ctr"/>
          <a:lstStyle/>
          <a:p>
            <a:pPr marL="0" indent="0">
              <a:buNone/>
            </a:pPr>
            <a:r>
              <a:rPr lang="en-US" sz="1000" b="1" kern="0" spc="80">
                <a:solidFill>
                  <a:srgbClr val="6E7480"/>
                </a:solidFill>
                <a:latin typeface="Helvetica Neue Light" pitchFamily="34" charset="0"/>
                <a:ea typeface="Helvetica Neue Light" pitchFamily="34" charset="-122"/>
                <a:cs typeface="Helvetica Neue Light" pitchFamily="34" charset="-120"/>
              </a:rPr>
              <a:t>RUNNING THE COUNTRY</a:t>
            </a:r>
            <a:endParaRPr lang="en-US" sz="1000"/>
          </a:p>
        </p:txBody>
      </p:sp>
      <p:sp>
        <p:nvSpPr>
          <p:cNvPr id="30" name="Text 28"/>
          <p:cNvSpPr/>
          <p:nvPr/>
        </p:nvSpPr>
        <p:spPr>
          <a:xfrm>
            <a:off x="960120" y="3867912"/>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Cost of living</a:t>
            </a:r>
            <a:endParaRPr lang="en-US" sz="1200"/>
          </a:p>
        </p:txBody>
      </p:sp>
      <p:sp>
        <p:nvSpPr>
          <p:cNvPr id="31" name="Shape 29"/>
          <p:cNvSpPr/>
          <p:nvPr/>
        </p:nvSpPr>
        <p:spPr>
          <a:xfrm>
            <a:off x="5760720" y="3858768"/>
            <a:ext cx="3375965" cy="169164"/>
          </a:xfrm>
          <a:prstGeom prst="rect">
            <a:avLst/>
          </a:prstGeom>
          <a:solidFill>
            <a:srgbClr val="2251FF"/>
          </a:solidFill>
          <a:ln w="12700">
            <a:solidFill>
              <a:srgbClr val="2251FF"/>
            </a:solidFill>
            <a:prstDash val="solid"/>
          </a:ln>
        </p:spPr>
        <p:txBody>
          <a:bodyPr/>
          <a:lstStyle/>
          <a:p>
            <a:endParaRPr lang="en-AU"/>
          </a:p>
        </p:txBody>
      </p:sp>
      <p:sp>
        <p:nvSpPr>
          <p:cNvPr id="32" name="Text 30"/>
          <p:cNvSpPr/>
          <p:nvPr/>
        </p:nvSpPr>
        <p:spPr>
          <a:xfrm>
            <a:off x="9228125" y="3822192"/>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71%</a:t>
            </a:r>
            <a:endParaRPr lang="en-US" sz="1150"/>
          </a:p>
        </p:txBody>
      </p:sp>
      <p:sp>
        <p:nvSpPr>
          <p:cNvPr id="33" name="Shape 31"/>
          <p:cNvSpPr/>
          <p:nvPr/>
        </p:nvSpPr>
        <p:spPr>
          <a:xfrm>
            <a:off x="5760720" y="4064508"/>
            <a:ext cx="4184294" cy="169164"/>
          </a:xfrm>
          <a:prstGeom prst="rect">
            <a:avLst/>
          </a:prstGeom>
          <a:solidFill>
            <a:srgbClr val="B9BFC9"/>
          </a:solidFill>
          <a:ln w="12700">
            <a:solidFill>
              <a:srgbClr val="B9BFC9"/>
            </a:solidFill>
            <a:prstDash val="solid"/>
          </a:ln>
        </p:spPr>
        <p:txBody>
          <a:bodyPr/>
          <a:lstStyle/>
          <a:p>
            <a:endParaRPr lang="en-AU"/>
          </a:p>
        </p:txBody>
      </p:sp>
      <p:sp>
        <p:nvSpPr>
          <p:cNvPr id="34" name="Text 32"/>
          <p:cNvSpPr/>
          <p:nvPr/>
        </p:nvSpPr>
        <p:spPr>
          <a:xfrm>
            <a:off x="10036454" y="4027932"/>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88%</a:t>
            </a:r>
            <a:endParaRPr lang="en-US" sz="1150"/>
          </a:p>
        </p:txBody>
      </p:sp>
      <p:sp>
        <p:nvSpPr>
          <p:cNvPr id="35" name="Text 33"/>
          <p:cNvSpPr/>
          <p:nvPr/>
        </p:nvSpPr>
        <p:spPr>
          <a:xfrm>
            <a:off x="10332720" y="3886200"/>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-17</a:t>
            </a:r>
            <a:endParaRPr lang="en-US" sz="1500"/>
          </a:p>
        </p:txBody>
      </p:sp>
      <p:sp>
        <p:nvSpPr>
          <p:cNvPr id="36" name="Text 34"/>
          <p:cNvSpPr/>
          <p:nvPr/>
        </p:nvSpPr>
        <p:spPr>
          <a:xfrm>
            <a:off x="960120" y="4233672"/>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Health and education</a:t>
            </a:r>
            <a:endParaRPr lang="en-US" sz="1200"/>
          </a:p>
        </p:txBody>
      </p:sp>
      <p:sp>
        <p:nvSpPr>
          <p:cNvPr id="37" name="Shape 35"/>
          <p:cNvSpPr/>
          <p:nvPr/>
        </p:nvSpPr>
        <p:spPr>
          <a:xfrm>
            <a:off x="5760720" y="4224528"/>
            <a:ext cx="3138221" cy="169164"/>
          </a:xfrm>
          <a:prstGeom prst="rect">
            <a:avLst/>
          </a:prstGeom>
          <a:solidFill>
            <a:srgbClr val="2251FF"/>
          </a:solidFill>
          <a:ln w="12700">
            <a:solidFill>
              <a:srgbClr val="2251FF"/>
            </a:solidFill>
            <a:prstDash val="solid"/>
          </a:ln>
        </p:spPr>
        <p:txBody>
          <a:bodyPr/>
          <a:lstStyle/>
          <a:p>
            <a:endParaRPr lang="en-AU"/>
          </a:p>
        </p:txBody>
      </p:sp>
      <p:sp>
        <p:nvSpPr>
          <p:cNvPr id="38" name="Text 36"/>
          <p:cNvSpPr/>
          <p:nvPr/>
        </p:nvSpPr>
        <p:spPr>
          <a:xfrm>
            <a:off x="8990381" y="4187952"/>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66%</a:t>
            </a:r>
            <a:endParaRPr lang="en-US" sz="1150"/>
          </a:p>
        </p:txBody>
      </p:sp>
      <p:sp>
        <p:nvSpPr>
          <p:cNvPr id="39" name="Shape 37"/>
          <p:cNvSpPr/>
          <p:nvPr/>
        </p:nvSpPr>
        <p:spPr>
          <a:xfrm>
            <a:off x="5760720" y="4430268"/>
            <a:ext cx="4136746" cy="169164"/>
          </a:xfrm>
          <a:prstGeom prst="rect">
            <a:avLst/>
          </a:prstGeom>
          <a:solidFill>
            <a:srgbClr val="B9BFC9"/>
          </a:solidFill>
          <a:ln w="12700">
            <a:solidFill>
              <a:srgbClr val="B9BFC9"/>
            </a:solidFill>
            <a:prstDash val="solid"/>
          </a:ln>
        </p:spPr>
        <p:txBody>
          <a:bodyPr/>
          <a:lstStyle/>
          <a:p>
            <a:endParaRPr lang="en-AU"/>
          </a:p>
        </p:txBody>
      </p:sp>
      <p:sp>
        <p:nvSpPr>
          <p:cNvPr id="40" name="Text 38"/>
          <p:cNvSpPr/>
          <p:nvPr/>
        </p:nvSpPr>
        <p:spPr>
          <a:xfrm>
            <a:off x="9988906" y="4393692"/>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87%</a:t>
            </a:r>
            <a:endParaRPr lang="en-US" sz="1150"/>
          </a:p>
        </p:txBody>
      </p:sp>
      <p:sp>
        <p:nvSpPr>
          <p:cNvPr id="41" name="Text 39"/>
          <p:cNvSpPr/>
          <p:nvPr/>
        </p:nvSpPr>
        <p:spPr>
          <a:xfrm>
            <a:off x="10332720" y="4251960"/>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-21</a:t>
            </a:r>
            <a:endParaRPr lang="en-US" sz="1500"/>
          </a:p>
        </p:txBody>
      </p:sp>
      <p:sp>
        <p:nvSpPr>
          <p:cNvPr id="42" name="Text 40"/>
          <p:cNvSpPr/>
          <p:nvPr/>
        </p:nvSpPr>
        <p:spPr>
          <a:xfrm>
            <a:off x="960120" y="4599432"/>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Tax</a:t>
            </a:r>
            <a:endParaRPr lang="en-US" sz="1200"/>
          </a:p>
        </p:txBody>
      </p:sp>
      <p:sp>
        <p:nvSpPr>
          <p:cNvPr id="43" name="Shape 41"/>
          <p:cNvSpPr/>
          <p:nvPr/>
        </p:nvSpPr>
        <p:spPr>
          <a:xfrm>
            <a:off x="5760720" y="4590288"/>
            <a:ext cx="3090672" cy="169164"/>
          </a:xfrm>
          <a:prstGeom prst="rect">
            <a:avLst/>
          </a:prstGeom>
          <a:solidFill>
            <a:srgbClr val="2251FF"/>
          </a:solidFill>
          <a:ln w="12700">
            <a:solidFill>
              <a:srgbClr val="2251FF"/>
            </a:solidFill>
            <a:prstDash val="solid"/>
          </a:ln>
        </p:spPr>
        <p:txBody>
          <a:bodyPr/>
          <a:lstStyle/>
          <a:p>
            <a:endParaRPr lang="en-AU"/>
          </a:p>
        </p:txBody>
      </p:sp>
      <p:sp>
        <p:nvSpPr>
          <p:cNvPr id="44" name="Text 42"/>
          <p:cNvSpPr/>
          <p:nvPr/>
        </p:nvSpPr>
        <p:spPr>
          <a:xfrm>
            <a:off x="8942832" y="4553712"/>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65%</a:t>
            </a:r>
            <a:endParaRPr lang="en-US" sz="1150"/>
          </a:p>
        </p:txBody>
      </p:sp>
      <p:sp>
        <p:nvSpPr>
          <p:cNvPr id="45" name="Shape 43"/>
          <p:cNvSpPr/>
          <p:nvPr/>
        </p:nvSpPr>
        <p:spPr>
          <a:xfrm>
            <a:off x="5760720" y="4796028"/>
            <a:ext cx="4041648" cy="169164"/>
          </a:xfrm>
          <a:prstGeom prst="rect">
            <a:avLst/>
          </a:prstGeom>
          <a:solidFill>
            <a:srgbClr val="B9BFC9"/>
          </a:solidFill>
          <a:ln w="12700">
            <a:solidFill>
              <a:srgbClr val="B9BFC9"/>
            </a:solidFill>
            <a:prstDash val="solid"/>
          </a:ln>
        </p:spPr>
        <p:txBody>
          <a:bodyPr/>
          <a:lstStyle/>
          <a:p>
            <a:endParaRPr lang="en-AU"/>
          </a:p>
        </p:txBody>
      </p:sp>
      <p:sp>
        <p:nvSpPr>
          <p:cNvPr id="46" name="Text 44"/>
          <p:cNvSpPr/>
          <p:nvPr/>
        </p:nvSpPr>
        <p:spPr>
          <a:xfrm>
            <a:off x="9893808" y="4759452"/>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85%</a:t>
            </a:r>
            <a:endParaRPr lang="en-US" sz="1150"/>
          </a:p>
        </p:txBody>
      </p:sp>
      <p:sp>
        <p:nvSpPr>
          <p:cNvPr id="47" name="Text 45"/>
          <p:cNvSpPr/>
          <p:nvPr/>
        </p:nvSpPr>
        <p:spPr>
          <a:xfrm>
            <a:off x="10332720" y="4617720"/>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-20</a:t>
            </a:r>
            <a:endParaRPr lang="en-US" sz="1500"/>
          </a:p>
        </p:txBody>
      </p:sp>
      <p:sp>
        <p:nvSpPr>
          <p:cNvPr id="48" name="Text 46"/>
          <p:cNvSpPr/>
          <p:nvPr/>
        </p:nvSpPr>
        <p:spPr>
          <a:xfrm>
            <a:off x="960120" y="4965192"/>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The economy</a:t>
            </a:r>
            <a:endParaRPr lang="en-US" sz="1200"/>
          </a:p>
        </p:txBody>
      </p:sp>
      <p:sp>
        <p:nvSpPr>
          <p:cNvPr id="49" name="Shape 47"/>
          <p:cNvSpPr/>
          <p:nvPr/>
        </p:nvSpPr>
        <p:spPr>
          <a:xfrm>
            <a:off x="5760720" y="4956048"/>
            <a:ext cx="3090672" cy="169164"/>
          </a:xfrm>
          <a:prstGeom prst="rect">
            <a:avLst/>
          </a:prstGeom>
          <a:solidFill>
            <a:srgbClr val="2251FF"/>
          </a:solidFill>
          <a:ln w="12700">
            <a:solidFill>
              <a:srgbClr val="2251FF"/>
            </a:solidFill>
            <a:prstDash val="solid"/>
          </a:ln>
        </p:spPr>
        <p:txBody>
          <a:bodyPr/>
          <a:lstStyle/>
          <a:p>
            <a:endParaRPr lang="en-AU"/>
          </a:p>
        </p:txBody>
      </p:sp>
      <p:sp>
        <p:nvSpPr>
          <p:cNvPr id="50" name="Text 48"/>
          <p:cNvSpPr/>
          <p:nvPr/>
        </p:nvSpPr>
        <p:spPr>
          <a:xfrm>
            <a:off x="8942832" y="4919472"/>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65%</a:t>
            </a:r>
            <a:endParaRPr lang="en-US" sz="1150"/>
          </a:p>
        </p:txBody>
      </p:sp>
      <p:sp>
        <p:nvSpPr>
          <p:cNvPr id="51" name="Shape 49"/>
          <p:cNvSpPr/>
          <p:nvPr/>
        </p:nvSpPr>
        <p:spPr>
          <a:xfrm>
            <a:off x="5760720" y="5161788"/>
            <a:ext cx="4041648" cy="169164"/>
          </a:xfrm>
          <a:prstGeom prst="rect">
            <a:avLst/>
          </a:prstGeom>
          <a:solidFill>
            <a:srgbClr val="B9BFC9"/>
          </a:solidFill>
          <a:ln w="12700">
            <a:solidFill>
              <a:srgbClr val="B9BFC9"/>
            </a:solidFill>
            <a:prstDash val="solid"/>
          </a:ln>
        </p:spPr>
        <p:txBody>
          <a:bodyPr/>
          <a:lstStyle/>
          <a:p>
            <a:endParaRPr lang="en-AU"/>
          </a:p>
        </p:txBody>
      </p:sp>
      <p:sp>
        <p:nvSpPr>
          <p:cNvPr id="52" name="Text 50"/>
          <p:cNvSpPr/>
          <p:nvPr/>
        </p:nvSpPr>
        <p:spPr>
          <a:xfrm>
            <a:off x="9893808" y="5125212"/>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85%</a:t>
            </a:r>
            <a:endParaRPr lang="en-US" sz="1150"/>
          </a:p>
        </p:txBody>
      </p:sp>
      <p:sp>
        <p:nvSpPr>
          <p:cNvPr id="53" name="Text 51"/>
          <p:cNvSpPr/>
          <p:nvPr/>
        </p:nvSpPr>
        <p:spPr>
          <a:xfrm>
            <a:off x="10332720" y="4983480"/>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-20</a:t>
            </a:r>
            <a:endParaRPr lang="en-US" sz="1500"/>
          </a:p>
        </p:txBody>
      </p:sp>
      <p:sp>
        <p:nvSpPr>
          <p:cNvPr id="54" name="Text 52"/>
          <p:cNvSpPr/>
          <p:nvPr/>
        </p:nvSpPr>
        <p:spPr>
          <a:xfrm>
            <a:off x="960120" y="5330952"/>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Defence</a:t>
            </a:r>
            <a:endParaRPr lang="en-US" sz="1200"/>
          </a:p>
        </p:txBody>
      </p:sp>
      <p:sp>
        <p:nvSpPr>
          <p:cNvPr id="55" name="Shape 53"/>
          <p:cNvSpPr/>
          <p:nvPr/>
        </p:nvSpPr>
        <p:spPr>
          <a:xfrm>
            <a:off x="5760720" y="5321808"/>
            <a:ext cx="3090672" cy="169164"/>
          </a:xfrm>
          <a:prstGeom prst="rect">
            <a:avLst/>
          </a:prstGeom>
          <a:solidFill>
            <a:srgbClr val="2251FF"/>
          </a:solidFill>
          <a:ln w="12700">
            <a:solidFill>
              <a:srgbClr val="2251FF"/>
            </a:solidFill>
            <a:prstDash val="solid"/>
          </a:ln>
        </p:spPr>
        <p:txBody>
          <a:bodyPr/>
          <a:lstStyle/>
          <a:p>
            <a:endParaRPr lang="en-AU"/>
          </a:p>
        </p:txBody>
      </p:sp>
      <p:sp>
        <p:nvSpPr>
          <p:cNvPr id="56" name="Text 54"/>
          <p:cNvSpPr/>
          <p:nvPr/>
        </p:nvSpPr>
        <p:spPr>
          <a:xfrm>
            <a:off x="8942832" y="5285232"/>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65%</a:t>
            </a:r>
            <a:endParaRPr lang="en-US" sz="1150"/>
          </a:p>
        </p:txBody>
      </p:sp>
      <p:sp>
        <p:nvSpPr>
          <p:cNvPr id="57" name="Shape 55"/>
          <p:cNvSpPr/>
          <p:nvPr/>
        </p:nvSpPr>
        <p:spPr>
          <a:xfrm>
            <a:off x="5760720" y="5527548"/>
            <a:ext cx="4089197" cy="169164"/>
          </a:xfrm>
          <a:prstGeom prst="rect">
            <a:avLst/>
          </a:prstGeom>
          <a:solidFill>
            <a:srgbClr val="B9BFC9"/>
          </a:solidFill>
          <a:ln w="12700">
            <a:solidFill>
              <a:srgbClr val="B9BFC9"/>
            </a:solidFill>
            <a:prstDash val="solid"/>
          </a:ln>
        </p:spPr>
        <p:txBody>
          <a:bodyPr/>
          <a:lstStyle/>
          <a:p>
            <a:endParaRPr lang="en-AU"/>
          </a:p>
        </p:txBody>
      </p:sp>
      <p:sp>
        <p:nvSpPr>
          <p:cNvPr id="58" name="Text 56"/>
          <p:cNvSpPr/>
          <p:nvPr/>
        </p:nvSpPr>
        <p:spPr>
          <a:xfrm>
            <a:off x="9941357" y="5490972"/>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86%</a:t>
            </a:r>
            <a:endParaRPr lang="en-US" sz="1150"/>
          </a:p>
        </p:txBody>
      </p:sp>
      <p:sp>
        <p:nvSpPr>
          <p:cNvPr id="59" name="Text 57"/>
          <p:cNvSpPr/>
          <p:nvPr/>
        </p:nvSpPr>
        <p:spPr>
          <a:xfrm>
            <a:off x="10332720" y="5349240"/>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-21</a:t>
            </a:r>
            <a:endParaRPr lang="en-US" sz="1500"/>
          </a:p>
        </p:txBody>
      </p:sp>
      <p:sp>
        <p:nvSpPr>
          <p:cNvPr id="60" name="Text 58"/>
          <p:cNvSpPr/>
          <p:nvPr/>
        </p:nvSpPr>
        <p:spPr>
          <a:xfrm>
            <a:off x="960120" y="5696712"/>
            <a:ext cx="4572000" cy="36576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International affairs</a:t>
            </a:r>
            <a:endParaRPr lang="en-US" sz="1200"/>
          </a:p>
        </p:txBody>
      </p:sp>
      <p:sp>
        <p:nvSpPr>
          <p:cNvPr id="61" name="Shape 59"/>
          <p:cNvSpPr/>
          <p:nvPr/>
        </p:nvSpPr>
        <p:spPr>
          <a:xfrm>
            <a:off x="5760720" y="5687568"/>
            <a:ext cx="2567635" cy="169164"/>
          </a:xfrm>
          <a:prstGeom prst="rect">
            <a:avLst/>
          </a:prstGeom>
          <a:solidFill>
            <a:srgbClr val="2251FF"/>
          </a:solidFill>
          <a:ln w="12700">
            <a:solidFill>
              <a:srgbClr val="2251FF"/>
            </a:solidFill>
            <a:prstDash val="solid"/>
          </a:ln>
        </p:spPr>
        <p:txBody>
          <a:bodyPr/>
          <a:lstStyle/>
          <a:p>
            <a:endParaRPr lang="en-AU"/>
          </a:p>
        </p:txBody>
      </p:sp>
      <p:sp>
        <p:nvSpPr>
          <p:cNvPr id="62" name="Text 60"/>
          <p:cNvSpPr/>
          <p:nvPr/>
        </p:nvSpPr>
        <p:spPr>
          <a:xfrm>
            <a:off x="8419795" y="5650992"/>
            <a:ext cx="566928" cy="242316"/>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54%</a:t>
            </a:r>
            <a:endParaRPr lang="en-US" sz="1150"/>
          </a:p>
        </p:txBody>
      </p:sp>
      <p:sp>
        <p:nvSpPr>
          <p:cNvPr id="63" name="Shape 61"/>
          <p:cNvSpPr/>
          <p:nvPr/>
        </p:nvSpPr>
        <p:spPr>
          <a:xfrm>
            <a:off x="5760720" y="5893308"/>
            <a:ext cx="3613709" cy="169164"/>
          </a:xfrm>
          <a:prstGeom prst="rect">
            <a:avLst/>
          </a:prstGeom>
          <a:solidFill>
            <a:srgbClr val="B9BFC9"/>
          </a:solidFill>
          <a:ln w="12700">
            <a:solidFill>
              <a:srgbClr val="B9BFC9"/>
            </a:solidFill>
            <a:prstDash val="solid"/>
          </a:ln>
        </p:spPr>
        <p:txBody>
          <a:bodyPr/>
          <a:lstStyle/>
          <a:p>
            <a:endParaRPr lang="en-AU"/>
          </a:p>
        </p:txBody>
      </p:sp>
      <p:sp>
        <p:nvSpPr>
          <p:cNvPr id="64" name="Text 62"/>
          <p:cNvSpPr/>
          <p:nvPr/>
        </p:nvSpPr>
        <p:spPr>
          <a:xfrm>
            <a:off x="9465869" y="5856732"/>
            <a:ext cx="566928" cy="242316"/>
          </a:xfrm>
          <a:prstGeom prst="rect">
            <a:avLst/>
          </a:prstGeom>
          <a:noFill/>
          <a:ln/>
        </p:spPr>
        <p:txBody>
          <a:bodyPr wrap="square" lIns="0" tIns="0" rIns="0" bIns="0" rtlCol="0" anchor="ctr"/>
          <a:lstStyle/>
          <a:p>
            <a:pPr marL="0" indent="0">
              <a:buNone/>
            </a:pPr>
            <a:r>
              <a:rPr lang="en-US" sz="1150">
                <a:solidFill>
                  <a:srgbClr val="6E7480"/>
                </a:solidFill>
                <a:latin typeface="Helvetica Neue Light" pitchFamily="34" charset="0"/>
                <a:ea typeface="Helvetica Neue Light" pitchFamily="34" charset="-122"/>
                <a:cs typeface="Helvetica Neue Light" pitchFamily="34" charset="-120"/>
              </a:rPr>
              <a:t>76%</a:t>
            </a:r>
            <a:endParaRPr lang="en-US" sz="1150"/>
          </a:p>
        </p:txBody>
      </p:sp>
      <p:sp>
        <p:nvSpPr>
          <p:cNvPr id="65" name="Text 63"/>
          <p:cNvSpPr/>
          <p:nvPr/>
        </p:nvSpPr>
        <p:spPr>
          <a:xfrm>
            <a:off x="10332720" y="5715000"/>
            <a:ext cx="914400" cy="329184"/>
          </a:xfrm>
          <a:prstGeom prst="rect">
            <a:avLst/>
          </a:prstGeom>
          <a:noFill/>
          <a:ln/>
        </p:spPr>
        <p:txBody>
          <a:bodyPr wrap="square" lIns="0" tIns="0" rIns="0" bIns="0" rtlCol="0" anchor="ctr"/>
          <a:lstStyle/>
          <a:p>
            <a:pPr marL="0" indent="0" algn="r">
              <a:buNone/>
            </a:pPr>
            <a:r>
              <a:rPr lang="en-US" sz="1500" b="1">
                <a:solidFill>
                  <a:srgbClr val="6E7480"/>
                </a:solidFill>
                <a:latin typeface="Avenir" pitchFamily="34" charset="0"/>
                <a:ea typeface="Avenir" pitchFamily="34" charset="-122"/>
                <a:cs typeface="Avenir" pitchFamily="34" charset="-120"/>
              </a:rPr>
              <a:t>-22</a:t>
            </a:r>
            <a:endParaRPr lang="en-US" sz="1500"/>
          </a:p>
        </p:txBody>
      </p:sp>
      <p:sp>
        <p:nvSpPr>
          <p:cNvPr id="66" name="Shape 64"/>
          <p:cNvSpPr/>
          <p:nvPr/>
        </p:nvSpPr>
        <p:spPr>
          <a:xfrm>
            <a:off x="685800" y="6126480"/>
            <a:ext cx="10881360" cy="566928"/>
          </a:xfrm>
          <a:prstGeom prst="rect">
            <a:avLst/>
          </a:prstGeom>
          <a:solidFill>
            <a:srgbClr val="EDF1FB"/>
          </a:solidFill>
          <a:ln w="12700">
            <a:solidFill>
              <a:srgbClr val="FFFFFF"/>
            </a:solidFill>
            <a:prstDash val="solid"/>
          </a:ln>
        </p:spPr>
        <p:txBody>
          <a:bodyPr/>
          <a:lstStyle/>
          <a:p>
            <a:endParaRPr lang="en-AU"/>
          </a:p>
        </p:txBody>
      </p:sp>
      <p:sp>
        <p:nvSpPr>
          <p:cNvPr id="67" name="Text 65"/>
          <p:cNvSpPr/>
          <p:nvPr/>
        </p:nvSpPr>
        <p:spPr>
          <a:xfrm>
            <a:off x="960120" y="6126480"/>
            <a:ext cx="10332720" cy="566928"/>
          </a:xfrm>
          <a:prstGeom prst="rect">
            <a:avLst/>
          </a:prstGeom>
          <a:noFill/>
          <a:ln/>
        </p:spPr>
        <p:txBody>
          <a:bodyPr wrap="square" lIns="0" tIns="0" rIns="0" bIns="0" rtlCol="0" anchor="ctr"/>
          <a:lstStyle/>
          <a:p>
            <a:pPr marL="0" indent="0">
              <a:buNone/>
            </a:pPr>
            <a:r>
              <a:rPr lang="en-US" sz="1150" b="1">
                <a:solidFill>
                  <a:srgbClr val="2251FF"/>
                </a:solidFill>
                <a:latin typeface="Helvetica Neue Light" pitchFamily="34" charset="0"/>
                <a:ea typeface="Helvetica Neue Light" pitchFamily="34" charset="-122"/>
                <a:cs typeface="Helvetica Neue Light" pitchFamily="34" charset="-120"/>
              </a:rPr>
              <a:t>Competence is the soft joint.  </a:t>
            </a:r>
            <a:r>
              <a:rPr lang="en-US" sz="1150">
                <a:solidFill>
                  <a:srgbClr val="1A1A1A"/>
                </a:solidFill>
                <a:latin typeface="Helvetica Neue Light" pitchFamily="34" charset="0"/>
                <a:ea typeface="Helvetica Neue Light" pitchFamily="34" charset="-122"/>
                <a:cs typeface="Helvetica Neue Light" pitchFamily="34" charset="-120"/>
              </a:rPr>
              <a:t>Only 27% of new supporters strongly agree One Nation has workable plans, against 68% of long-termers — and among new supporters who merely somewhat agree, one in five is at risk of voting elsewhere.</a:t>
            </a:r>
            <a:endParaRPr lang="en-US" sz="1150"/>
          </a:p>
        </p:txBody>
      </p:sp>
      <p:sp>
        <p:nvSpPr>
          <p:cNvPr id="69" name="Text 67"/>
          <p:cNvSpPr/>
          <p:nvPr/>
        </p:nvSpPr>
        <p:spPr>
          <a:xfrm>
            <a:off x="960120" y="6986016"/>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0" name="Text 68"/>
          <p:cNvSpPr/>
          <p:nvPr/>
        </p:nvSpPr>
        <p:spPr>
          <a:xfrm>
            <a:off x="10680192" y="6986016"/>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34</a:t>
            </a:r>
            <a:endParaRPr lang="en-US" sz="950"/>
          </a:p>
        </p:txBody>
      </p:sp>
    </p:spTree>
    <p:extLst>
      <p:ext uri="{BB962C8B-B14F-4D97-AF65-F5344CB8AC3E}">
        <p14:creationId xmlns:p14="http://schemas.microsoft.com/office/powerpoint/2010/main" val="41794063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Half believe One Nation can win government outright.</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Do you think One Nation can, federally, win enough seats to form government in its own right?</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50%</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say One Nation can win enough seats to govern in its own right</a:t>
            </a:r>
            <a:endParaRPr lang="en-US" sz="150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Whatever the electoral mathematics, the belief inside this vote is not that One Nation is a protest vehicle. It is a government in waiting.</a:t>
            </a:r>
            <a:endParaRPr lang="en-US" sz="1250"/>
          </a:p>
        </p:txBody>
      </p:sp>
      <p:sp>
        <p:nvSpPr>
          <p:cNvPr id="7" name="Text 5"/>
          <p:cNvSpPr/>
          <p:nvPr/>
        </p:nvSpPr>
        <p:spPr>
          <a:xfrm>
            <a:off x="6035040" y="2743200"/>
            <a:ext cx="246888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Yes, it can</a:t>
            </a:r>
            <a:endParaRPr lang="en-US" sz="1350"/>
          </a:p>
        </p:txBody>
      </p:sp>
      <p:sp>
        <p:nvSpPr>
          <p:cNvPr id="8" name="Shape 6"/>
          <p:cNvSpPr/>
          <p:nvPr/>
        </p:nvSpPr>
        <p:spPr>
          <a:xfrm>
            <a:off x="8823960" y="2926080"/>
            <a:ext cx="2327564"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1270396" y="274320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50%</a:t>
            </a:r>
            <a:endParaRPr lang="en-US" sz="1350"/>
          </a:p>
        </p:txBody>
      </p:sp>
      <p:sp>
        <p:nvSpPr>
          <p:cNvPr id="10" name="Text 8"/>
          <p:cNvSpPr/>
          <p:nvPr/>
        </p:nvSpPr>
        <p:spPr>
          <a:xfrm>
            <a:off x="6035040" y="3383280"/>
            <a:ext cx="246888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No</a:t>
            </a:r>
            <a:endParaRPr lang="en-US" sz="1350"/>
          </a:p>
        </p:txBody>
      </p:sp>
      <p:sp>
        <p:nvSpPr>
          <p:cNvPr id="11" name="Shape 9"/>
          <p:cNvSpPr/>
          <p:nvPr/>
        </p:nvSpPr>
        <p:spPr>
          <a:xfrm>
            <a:off x="8823960" y="3566160"/>
            <a:ext cx="1256884"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10199716" y="338328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27%</a:t>
            </a:r>
            <a:endParaRPr lang="en-US" sz="1350"/>
          </a:p>
        </p:txBody>
      </p:sp>
      <p:sp>
        <p:nvSpPr>
          <p:cNvPr id="13" name="Text 11"/>
          <p:cNvSpPr/>
          <p:nvPr/>
        </p:nvSpPr>
        <p:spPr>
          <a:xfrm>
            <a:off x="6035040" y="4023360"/>
            <a:ext cx="246888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Unsure</a:t>
            </a:r>
            <a:endParaRPr lang="en-US" sz="1350"/>
          </a:p>
        </p:txBody>
      </p:sp>
      <p:sp>
        <p:nvSpPr>
          <p:cNvPr id="14" name="Shape 12"/>
          <p:cNvSpPr/>
          <p:nvPr/>
        </p:nvSpPr>
        <p:spPr>
          <a:xfrm>
            <a:off x="8823960" y="4206240"/>
            <a:ext cx="1070679"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10013511" y="402336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23%</a:t>
            </a:r>
            <a:endParaRPr lang="en-US" sz="1350"/>
          </a:p>
        </p:txBody>
      </p:sp>
      <p:sp>
        <p:nvSpPr>
          <p:cNvPr id="17" name="Text 15"/>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18" name="Text 16"/>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61</a:t>
            </a:r>
            <a:endParaRPr lang="en-US" sz="95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If not alone, then with the Coalition — not with Labor.</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If One Nation held the balance of power, would you support them going into coalition with the Liberals and Nationals?   ·   And with Labor?   ·   When giving a preference, who would you put ahead — Liberal or Labor?</a:t>
            </a:r>
            <a:endParaRPr lang="en-US" sz="1250"/>
          </a:p>
        </p:txBody>
      </p:sp>
      <p:sp>
        <p:nvSpPr>
          <p:cNvPr id="4" name="Text 2"/>
          <p:cNvSpPr/>
          <p:nvPr/>
        </p:nvSpPr>
        <p:spPr>
          <a:xfrm>
            <a:off x="960120" y="2743200"/>
            <a:ext cx="3108960" cy="914400"/>
          </a:xfrm>
          <a:prstGeom prst="rect">
            <a:avLst/>
          </a:prstGeom>
          <a:noFill/>
          <a:ln/>
        </p:spPr>
        <p:txBody>
          <a:bodyPr wrap="square" lIns="0" tIns="0" rIns="0" bIns="0" rtlCol="0" anchor="ctr"/>
          <a:lstStyle/>
          <a:p>
            <a:pPr marL="0" indent="0">
              <a:buNone/>
            </a:pPr>
            <a:r>
              <a:rPr lang="en-US" sz="5200">
                <a:solidFill>
                  <a:srgbClr val="2251FF"/>
                </a:solidFill>
                <a:latin typeface="Avenir" pitchFamily="34" charset="0"/>
                <a:ea typeface="Avenir" pitchFamily="34" charset="-122"/>
                <a:cs typeface="Avenir" pitchFamily="34" charset="-120"/>
              </a:rPr>
              <a:t>64%</a:t>
            </a:r>
            <a:endParaRPr lang="en-US" sz="5200"/>
          </a:p>
        </p:txBody>
      </p:sp>
      <p:sp>
        <p:nvSpPr>
          <p:cNvPr id="5" name="Text 3"/>
          <p:cNvSpPr/>
          <p:nvPr/>
        </p:nvSpPr>
        <p:spPr>
          <a:xfrm>
            <a:off x="960120" y="3749040"/>
            <a:ext cx="3017520" cy="822960"/>
          </a:xfrm>
          <a:prstGeom prst="rect">
            <a:avLst/>
          </a:prstGeom>
          <a:noFill/>
          <a:ln/>
        </p:spPr>
        <p:txBody>
          <a:bodyPr wrap="square" lIns="0" tIns="0" rIns="0" bIns="0" rtlCol="0" anchor="t"/>
          <a:lstStyle/>
          <a:p>
            <a:pPr marL="0" indent="0">
              <a:lnSpc>
                <a:spcPct val="120000"/>
              </a:lnSpc>
              <a:buNone/>
            </a:pPr>
            <a:r>
              <a:rPr lang="en-US" sz="1400" b="1">
                <a:solidFill>
                  <a:srgbClr val="1A1A1A"/>
                </a:solidFill>
                <a:latin typeface="Helvetica Neue Light" pitchFamily="34" charset="0"/>
                <a:ea typeface="Helvetica Neue Light" pitchFamily="34" charset="-122"/>
                <a:cs typeface="Helvetica Neue Light" pitchFamily="34" charset="-120"/>
              </a:rPr>
              <a:t>would support a coalition with the Liberals and Nationals</a:t>
            </a:r>
            <a:endParaRPr lang="en-US" sz="1400"/>
          </a:p>
        </p:txBody>
      </p:sp>
      <p:sp>
        <p:nvSpPr>
          <p:cNvPr id="6" name="Text 4"/>
          <p:cNvSpPr/>
          <p:nvPr/>
        </p:nvSpPr>
        <p:spPr>
          <a:xfrm>
            <a:off x="960120" y="4389120"/>
            <a:ext cx="3017520" cy="320040"/>
          </a:xfrm>
          <a:prstGeom prst="rect">
            <a:avLst/>
          </a:prstGeom>
          <a:noFill/>
          <a:ln/>
        </p:spPr>
        <p:txBody>
          <a:bodyPr wrap="square" lIns="0" tIns="0" rIns="0" bIns="0" rtlCol="0" anchor="ctr"/>
          <a:lstStyle/>
          <a:p>
            <a:pPr marL="0" indent="0">
              <a:buNone/>
            </a:pPr>
            <a:r>
              <a:rPr lang="en-US" sz="2000" b="1">
                <a:solidFill>
                  <a:srgbClr val="6E7480"/>
                </a:solidFill>
                <a:latin typeface="Helvetica Neue Light" pitchFamily="34" charset="0"/>
                <a:ea typeface="Helvetica Neue Light" pitchFamily="34" charset="-122"/>
                <a:cs typeface="Helvetica Neue Light" pitchFamily="34" charset="-120"/>
              </a:rPr>
              <a:t>10% oppose</a:t>
            </a:r>
            <a:endParaRPr lang="en-US" sz="2000" b="1"/>
          </a:p>
        </p:txBody>
      </p:sp>
      <p:sp>
        <p:nvSpPr>
          <p:cNvPr id="7" name="Text 5"/>
          <p:cNvSpPr/>
          <p:nvPr/>
        </p:nvSpPr>
        <p:spPr>
          <a:xfrm>
            <a:off x="4480560" y="2743200"/>
            <a:ext cx="3108960" cy="914400"/>
          </a:xfrm>
          <a:prstGeom prst="rect">
            <a:avLst/>
          </a:prstGeom>
          <a:noFill/>
          <a:ln/>
        </p:spPr>
        <p:txBody>
          <a:bodyPr wrap="square" lIns="0" tIns="0" rIns="0" bIns="0" rtlCol="0" anchor="ctr"/>
          <a:lstStyle/>
          <a:p>
            <a:pPr marL="0" indent="0">
              <a:buNone/>
            </a:pPr>
            <a:r>
              <a:rPr lang="en-US" sz="5200">
                <a:solidFill>
                  <a:srgbClr val="2251FF"/>
                </a:solidFill>
                <a:latin typeface="Avenir" pitchFamily="34" charset="0"/>
                <a:ea typeface="Avenir" pitchFamily="34" charset="-122"/>
                <a:cs typeface="Avenir" pitchFamily="34" charset="-120"/>
              </a:rPr>
              <a:t>10%</a:t>
            </a:r>
            <a:endParaRPr lang="en-US" sz="5200"/>
          </a:p>
        </p:txBody>
      </p:sp>
      <p:sp>
        <p:nvSpPr>
          <p:cNvPr id="8" name="Text 6"/>
          <p:cNvSpPr/>
          <p:nvPr/>
        </p:nvSpPr>
        <p:spPr>
          <a:xfrm>
            <a:off x="4480560" y="3749040"/>
            <a:ext cx="3017520" cy="822960"/>
          </a:xfrm>
          <a:prstGeom prst="rect">
            <a:avLst/>
          </a:prstGeom>
          <a:noFill/>
          <a:ln/>
        </p:spPr>
        <p:txBody>
          <a:bodyPr wrap="square" lIns="0" tIns="0" rIns="0" bIns="0" rtlCol="0" anchor="t"/>
          <a:lstStyle/>
          <a:p>
            <a:pPr marL="0" indent="0">
              <a:lnSpc>
                <a:spcPct val="120000"/>
              </a:lnSpc>
              <a:buNone/>
            </a:pPr>
            <a:r>
              <a:rPr lang="en-US" sz="1400" b="1">
                <a:solidFill>
                  <a:srgbClr val="1A1A1A"/>
                </a:solidFill>
                <a:latin typeface="Helvetica Neue Light" pitchFamily="34" charset="0"/>
                <a:ea typeface="Helvetica Neue Light" pitchFamily="34" charset="-122"/>
                <a:cs typeface="Helvetica Neue Light" pitchFamily="34" charset="-120"/>
              </a:rPr>
              <a:t>would support a coalition with Labor</a:t>
            </a:r>
            <a:endParaRPr lang="en-US" sz="1400"/>
          </a:p>
        </p:txBody>
      </p:sp>
      <p:sp>
        <p:nvSpPr>
          <p:cNvPr id="9" name="Text 7"/>
          <p:cNvSpPr/>
          <p:nvPr/>
        </p:nvSpPr>
        <p:spPr>
          <a:xfrm>
            <a:off x="4480560" y="4411980"/>
            <a:ext cx="3017520" cy="320040"/>
          </a:xfrm>
          <a:prstGeom prst="rect">
            <a:avLst/>
          </a:prstGeom>
          <a:noFill/>
          <a:ln/>
        </p:spPr>
        <p:txBody>
          <a:bodyPr wrap="square" lIns="0" tIns="0" rIns="0" bIns="0" rtlCol="0" anchor="ctr"/>
          <a:lstStyle/>
          <a:p>
            <a:pPr marL="0" indent="0">
              <a:buNone/>
            </a:pPr>
            <a:r>
              <a:rPr lang="en-US" b="1">
                <a:solidFill>
                  <a:srgbClr val="6E7480"/>
                </a:solidFill>
                <a:latin typeface="Helvetica Neue Light" pitchFamily="34" charset="0"/>
                <a:ea typeface="Helvetica Neue Light" pitchFamily="34" charset="-122"/>
                <a:cs typeface="Helvetica Neue Light" pitchFamily="34" charset="-120"/>
              </a:rPr>
              <a:t>74% oppose</a:t>
            </a:r>
            <a:endParaRPr lang="en-US" b="1"/>
          </a:p>
        </p:txBody>
      </p:sp>
      <p:sp>
        <p:nvSpPr>
          <p:cNvPr id="10" name="Text 8"/>
          <p:cNvSpPr/>
          <p:nvPr/>
        </p:nvSpPr>
        <p:spPr>
          <a:xfrm>
            <a:off x="8001000" y="2743200"/>
            <a:ext cx="3108960" cy="914400"/>
          </a:xfrm>
          <a:prstGeom prst="rect">
            <a:avLst/>
          </a:prstGeom>
          <a:noFill/>
          <a:ln/>
        </p:spPr>
        <p:txBody>
          <a:bodyPr wrap="square" lIns="0" tIns="0" rIns="0" bIns="0" rtlCol="0" anchor="ctr"/>
          <a:lstStyle/>
          <a:p>
            <a:pPr marL="0" indent="0">
              <a:buNone/>
            </a:pPr>
            <a:r>
              <a:rPr lang="en-US" sz="5200">
                <a:solidFill>
                  <a:srgbClr val="2251FF"/>
                </a:solidFill>
                <a:latin typeface="Avenir" pitchFamily="34" charset="0"/>
                <a:ea typeface="Avenir" pitchFamily="34" charset="-122"/>
                <a:cs typeface="Avenir" pitchFamily="34" charset="-120"/>
              </a:rPr>
              <a:t>74%</a:t>
            </a:r>
            <a:endParaRPr lang="en-US" sz="5200"/>
          </a:p>
        </p:txBody>
      </p:sp>
      <p:sp>
        <p:nvSpPr>
          <p:cNvPr id="11" name="Text 9"/>
          <p:cNvSpPr/>
          <p:nvPr/>
        </p:nvSpPr>
        <p:spPr>
          <a:xfrm>
            <a:off x="8001000" y="3749040"/>
            <a:ext cx="3017520" cy="822960"/>
          </a:xfrm>
          <a:prstGeom prst="rect">
            <a:avLst/>
          </a:prstGeom>
          <a:noFill/>
          <a:ln/>
        </p:spPr>
        <p:txBody>
          <a:bodyPr wrap="square" lIns="0" tIns="0" rIns="0" bIns="0" rtlCol="0" anchor="t"/>
          <a:lstStyle/>
          <a:p>
            <a:pPr marL="0" indent="0">
              <a:lnSpc>
                <a:spcPct val="120000"/>
              </a:lnSpc>
              <a:buNone/>
            </a:pPr>
            <a:r>
              <a:rPr lang="en-US" sz="1400" b="1">
                <a:solidFill>
                  <a:srgbClr val="1A1A1A"/>
                </a:solidFill>
                <a:latin typeface="Helvetica Neue Light" pitchFamily="34" charset="0"/>
                <a:ea typeface="Helvetica Neue Light" pitchFamily="34" charset="-122"/>
                <a:cs typeface="Helvetica Neue Light" pitchFamily="34" charset="-120"/>
              </a:rPr>
              <a:t>would put Liberal ahead of Labor on their own ballot paper</a:t>
            </a:r>
            <a:endParaRPr lang="en-US" sz="1400"/>
          </a:p>
        </p:txBody>
      </p:sp>
      <p:sp>
        <p:nvSpPr>
          <p:cNvPr id="12" name="Text 10"/>
          <p:cNvSpPr/>
          <p:nvPr/>
        </p:nvSpPr>
        <p:spPr>
          <a:xfrm>
            <a:off x="8001000" y="4419888"/>
            <a:ext cx="3017520" cy="320040"/>
          </a:xfrm>
          <a:prstGeom prst="rect">
            <a:avLst/>
          </a:prstGeom>
          <a:noFill/>
          <a:ln/>
        </p:spPr>
        <p:txBody>
          <a:bodyPr wrap="square" lIns="0" tIns="0" rIns="0" bIns="0" rtlCol="0" anchor="ctr"/>
          <a:lstStyle/>
          <a:p>
            <a:pPr marL="0" indent="0">
              <a:buNone/>
            </a:pPr>
            <a:r>
              <a:rPr lang="en-US" b="1">
                <a:solidFill>
                  <a:srgbClr val="6E7480"/>
                </a:solidFill>
                <a:latin typeface="Helvetica Neue Light" pitchFamily="34" charset="0"/>
                <a:ea typeface="Helvetica Neue Light" pitchFamily="34" charset="-122"/>
                <a:cs typeface="Helvetica Neue Light" pitchFamily="34" charset="-120"/>
              </a:rPr>
              <a:t>9% would put Labor ahead</a:t>
            </a:r>
            <a:endParaRPr lang="en-US" b="1"/>
          </a:p>
        </p:txBody>
      </p:sp>
      <p:sp>
        <p:nvSpPr>
          <p:cNvPr id="13" name="Text 11"/>
          <p:cNvSpPr/>
          <p:nvPr/>
        </p:nvSpPr>
        <p:spPr>
          <a:xfrm>
            <a:off x="960120" y="5257800"/>
            <a:ext cx="9692640" cy="365760"/>
          </a:xfrm>
          <a:prstGeom prst="rect">
            <a:avLst/>
          </a:prstGeom>
          <a:noFill/>
          <a:ln/>
        </p:spPr>
        <p:txBody>
          <a:bodyPr wrap="square" lIns="0" tIns="0" rIns="0" bIns="0" rtlCol="0" anchor="ctr"/>
          <a:lstStyle/>
          <a:p>
            <a:pPr marL="0" indent="0">
              <a:buNone/>
            </a:pPr>
            <a:endParaRPr lang="en-US" sz="1250"/>
          </a:p>
        </p:txBody>
      </p:sp>
      <p:sp>
        <p:nvSpPr>
          <p:cNvPr id="15" name="Text 13"/>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16" name="Text 14"/>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62</a:t>
            </a:r>
            <a:endParaRPr lang="en-US" sz="950"/>
          </a:p>
        </p:txBody>
      </p:sp>
      <p:sp>
        <p:nvSpPr>
          <p:cNvPr id="17" name="TextBox 16">
            <a:extLst>
              <a:ext uri="{FF2B5EF4-FFF2-40B4-BE49-F238E27FC236}">
                <a16:creationId xmlns:a16="http://schemas.microsoft.com/office/drawing/2014/main" id="{1B8D4696-5DFA-92D6-DA10-B2A9273A5A0D}"/>
              </a:ext>
            </a:extLst>
          </p:cNvPr>
          <p:cNvSpPr txBox="1"/>
          <p:nvPr/>
        </p:nvSpPr>
        <p:spPr>
          <a:xfrm>
            <a:off x="8001000" y="2463522"/>
            <a:ext cx="1705708" cy="369332"/>
          </a:xfrm>
          <a:prstGeom prst="rect">
            <a:avLst/>
          </a:prstGeom>
          <a:noFill/>
        </p:spPr>
        <p:txBody>
          <a:bodyPr wrap="square" rtlCol="0">
            <a:spAutoFit/>
          </a:bodyPr>
          <a:lstStyle/>
          <a:p>
            <a:r>
              <a:rPr lang="en-AU"/>
              <a:t>PREFERENCES</a:t>
            </a:r>
          </a:p>
        </p:txBody>
      </p:sp>
      <p:sp>
        <p:nvSpPr>
          <p:cNvPr id="19" name="Rectangle 18">
            <a:extLst>
              <a:ext uri="{FF2B5EF4-FFF2-40B4-BE49-F238E27FC236}">
                <a16:creationId xmlns:a16="http://schemas.microsoft.com/office/drawing/2014/main" id="{964A0384-4C85-06CC-AA8C-E87F3F186F04}"/>
              </a:ext>
            </a:extLst>
          </p:cNvPr>
          <p:cNvSpPr/>
          <p:nvPr/>
        </p:nvSpPr>
        <p:spPr>
          <a:xfrm>
            <a:off x="7589520" y="2115239"/>
            <a:ext cx="3520440" cy="337116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10</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Trump and Barnaby Joyce</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Whether the company she keeps helps or hurts One Nation with its own voters</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63</a:t>
            </a:r>
            <a:endParaRPr lang="en-US" sz="950"/>
          </a:p>
        </p:txBody>
      </p:sp>
    </p:spTree>
    <p:extLst>
      <p:ext uri="{BB962C8B-B14F-4D97-AF65-F5344CB8AC3E}">
        <p14:creationId xmlns:p14="http://schemas.microsoft.com/office/powerpoint/2010/main" val="25937101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Trump attracts the hardcore and repels the softs</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Pauline Hanson is a strong supporter of Donald Trump. Does that make you more likely to support One Nation, less likely, or does it make no difference?</a:t>
            </a:r>
            <a:endParaRPr lang="en-US" sz="1250"/>
          </a:p>
        </p:txBody>
      </p:sp>
      <p:sp>
        <p:nvSpPr>
          <p:cNvPr id="4" name="Text 2"/>
          <p:cNvSpPr/>
          <p:nvPr/>
        </p:nvSpPr>
        <p:spPr>
          <a:xfrm>
            <a:off x="4480560" y="2423160"/>
            <a:ext cx="2286000" cy="274320"/>
          </a:xfrm>
          <a:prstGeom prst="rect">
            <a:avLst/>
          </a:prstGeom>
          <a:noFill/>
          <a:ln/>
        </p:spPr>
        <p:txBody>
          <a:bodyPr wrap="square" lIns="0" tIns="0" rIns="0" bIns="0" rtlCol="0" anchor="ctr"/>
          <a:lstStyle/>
          <a:p>
            <a:pPr marL="0" indent="0" algn="r">
              <a:buNone/>
            </a:pPr>
            <a:r>
              <a:rPr lang="en-US" sz="1050" b="1" kern="0" spc="60">
                <a:solidFill>
                  <a:srgbClr val="5A6270"/>
                </a:solidFill>
                <a:latin typeface="Helvetica Neue Light" pitchFamily="34" charset="0"/>
                <a:ea typeface="Helvetica Neue Light" pitchFamily="34" charset="-122"/>
                <a:cs typeface="Helvetica Neue Light" pitchFamily="34" charset="-120"/>
              </a:rPr>
              <a:t>LESS LIKELY</a:t>
            </a:r>
            <a:endParaRPr lang="en-US" sz="1050"/>
          </a:p>
        </p:txBody>
      </p:sp>
      <p:sp>
        <p:nvSpPr>
          <p:cNvPr id="5" name="Text 3"/>
          <p:cNvSpPr/>
          <p:nvPr/>
        </p:nvSpPr>
        <p:spPr>
          <a:xfrm>
            <a:off x="7086600" y="2423160"/>
            <a:ext cx="2286000" cy="274320"/>
          </a:xfrm>
          <a:prstGeom prst="rect">
            <a:avLst/>
          </a:prstGeom>
          <a:noFill/>
          <a:ln/>
        </p:spPr>
        <p:txBody>
          <a:bodyPr wrap="square" lIns="0" tIns="0" rIns="0" bIns="0" rtlCol="0" anchor="ctr"/>
          <a:lstStyle/>
          <a:p>
            <a:pPr marL="0" indent="0">
              <a:buNone/>
            </a:pPr>
            <a:r>
              <a:rPr lang="en-US" sz="1050" b="1" kern="0" spc="60">
                <a:solidFill>
                  <a:srgbClr val="2251FF"/>
                </a:solidFill>
                <a:latin typeface="Helvetica Neue Light" pitchFamily="34" charset="0"/>
                <a:ea typeface="Helvetica Neue Light" pitchFamily="34" charset="-122"/>
                <a:cs typeface="Helvetica Neue Light" pitchFamily="34" charset="-120"/>
              </a:rPr>
              <a:t>MORE LIKELY</a:t>
            </a:r>
            <a:endParaRPr lang="en-US" sz="1050"/>
          </a:p>
        </p:txBody>
      </p:sp>
      <p:sp>
        <p:nvSpPr>
          <p:cNvPr id="6" name="Text 4"/>
          <p:cNvSpPr/>
          <p:nvPr/>
        </p:nvSpPr>
        <p:spPr>
          <a:xfrm>
            <a:off x="10332720" y="2423160"/>
            <a:ext cx="914400" cy="274320"/>
          </a:xfrm>
          <a:prstGeom prst="rect">
            <a:avLst/>
          </a:prstGeom>
          <a:noFill/>
          <a:ln/>
        </p:spPr>
        <p:txBody>
          <a:bodyPr wrap="square" lIns="0" tIns="0" rIns="0" bIns="0" rtlCol="0" anchor="ctr"/>
          <a:lstStyle/>
          <a:p>
            <a:pPr marL="0" indent="0" algn="r">
              <a:buNone/>
            </a:pPr>
            <a:r>
              <a:rPr lang="en-US" sz="1050" b="1" kern="0" spc="60">
                <a:solidFill>
                  <a:srgbClr val="1A1A1A"/>
                </a:solidFill>
                <a:latin typeface="Helvetica Neue Light" pitchFamily="34" charset="0"/>
                <a:ea typeface="Helvetica Neue Light" pitchFamily="34" charset="-122"/>
                <a:cs typeface="Helvetica Neue Light" pitchFamily="34" charset="-120"/>
              </a:rPr>
              <a:t>NET</a:t>
            </a:r>
            <a:endParaRPr lang="en-US" sz="1050"/>
          </a:p>
        </p:txBody>
      </p:sp>
      <p:sp>
        <p:nvSpPr>
          <p:cNvPr id="7" name="Shape 5"/>
          <p:cNvSpPr/>
          <p:nvPr/>
        </p:nvSpPr>
        <p:spPr>
          <a:xfrm>
            <a:off x="6942125" y="2770632"/>
            <a:ext cx="14630" cy="2523744"/>
          </a:xfrm>
          <a:prstGeom prst="rect">
            <a:avLst/>
          </a:prstGeom>
          <a:solidFill>
            <a:srgbClr val="C9CDD6"/>
          </a:solidFill>
          <a:ln w="12700">
            <a:solidFill>
              <a:srgbClr val="C9CDD6"/>
            </a:solidFill>
            <a:prstDash val="solid"/>
          </a:ln>
        </p:spPr>
        <p:txBody>
          <a:bodyPr/>
          <a:lstStyle/>
          <a:p>
            <a:endParaRPr lang="en-AU"/>
          </a:p>
        </p:txBody>
      </p:sp>
      <p:sp>
        <p:nvSpPr>
          <p:cNvPr id="8" name="Text 6"/>
          <p:cNvSpPr/>
          <p:nvPr/>
        </p:nvSpPr>
        <p:spPr>
          <a:xfrm>
            <a:off x="960120" y="2843784"/>
            <a:ext cx="2194560" cy="274320"/>
          </a:xfrm>
          <a:prstGeom prst="rect">
            <a:avLst/>
          </a:prstGeom>
          <a:noFill/>
          <a:ln/>
        </p:spPr>
        <p:txBody>
          <a:bodyPr wrap="square" lIns="0" tIns="0" rIns="0" bIns="0" rtlCol="0" anchor="ctr"/>
          <a:lstStyle/>
          <a:p>
            <a:pPr marL="0" indent="0">
              <a:buNone/>
            </a:pPr>
            <a:r>
              <a:rPr lang="en-US" sz="1400" b="1">
                <a:solidFill>
                  <a:srgbClr val="1A1A1A"/>
                </a:solidFill>
                <a:latin typeface="Helvetica Neue Light" pitchFamily="34" charset="0"/>
                <a:ea typeface="Helvetica Neue Light" pitchFamily="34" charset="-122"/>
                <a:cs typeface="Helvetica Neue Light" pitchFamily="34" charset="-120"/>
              </a:rPr>
              <a:t>Strong</a:t>
            </a:r>
            <a:endParaRPr lang="en-US" sz="1400"/>
          </a:p>
        </p:txBody>
      </p:sp>
      <p:sp>
        <p:nvSpPr>
          <p:cNvPr id="9" name="Text 7"/>
          <p:cNvSpPr/>
          <p:nvPr/>
        </p:nvSpPr>
        <p:spPr>
          <a:xfrm>
            <a:off x="960120" y="3099816"/>
            <a:ext cx="3291840" cy="256032"/>
          </a:xfrm>
          <a:prstGeom prst="rect">
            <a:avLst/>
          </a:prstGeom>
          <a:noFill/>
          <a:ln/>
        </p:spPr>
        <p:txBody>
          <a:bodyPr wrap="square" lIns="0" tIns="0" rIns="0" bIns="0" rtlCol="0" anchor="ctr"/>
          <a:lstStyle/>
          <a:p>
            <a:pPr marL="0" indent="0">
              <a:buNone/>
            </a:pPr>
            <a:r>
              <a:rPr lang="en-US" sz="1050">
                <a:solidFill>
                  <a:srgbClr val="6E7480"/>
                </a:solidFill>
                <a:latin typeface="Helvetica Neue Light" pitchFamily="34" charset="0"/>
                <a:ea typeface="Helvetica Neue Light" pitchFamily="34" charset="-122"/>
                <a:cs typeface="Helvetica Neue Light" pitchFamily="34" charset="-120"/>
              </a:rPr>
              <a:t>certain to vote One Nation (10 out of 10)</a:t>
            </a:r>
            <a:endParaRPr lang="en-US" sz="1050"/>
          </a:p>
        </p:txBody>
      </p:sp>
      <p:sp>
        <p:nvSpPr>
          <p:cNvPr id="10" name="Shape 8"/>
          <p:cNvSpPr/>
          <p:nvPr/>
        </p:nvSpPr>
        <p:spPr>
          <a:xfrm>
            <a:off x="6675120" y="2880360"/>
            <a:ext cx="274320" cy="274320"/>
          </a:xfrm>
          <a:prstGeom prst="rect">
            <a:avLst/>
          </a:prstGeom>
          <a:solidFill>
            <a:srgbClr val="5A6270"/>
          </a:solidFill>
          <a:ln w="12700">
            <a:solidFill>
              <a:srgbClr val="5A6270"/>
            </a:solidFill>
            <a:prstDash val="solid"/>
          </a:ln>
        </p:spPr>
        <p:txBody>
          <a:bodyPr/>
          <a:lstStyle/>
          <a:p>
            <a:endParaRPr lang="en-AU"/>
          </a:p>
        </p:txBody>
      </p:sp>
      <p:sp>
        <p:nvSpPr>
          <p:cNvPr id="11" name="Text 9"/>
          <p:cNvSpPr/>
          <p:nvPr/>
        </p:nvSpPr>
        <p:spPr>
          <a:xfrm>
            <a:off x="6016752" y="2871216"/>
            <a:ext cx="566928" cy="292608"/>
          </a:xfrm>
          <a:prstGeom prst="rect">
            <a:avLst/>
          </a:prstGeom>
          <a:noFill/>
          <a:ln/>
        </p:spPr>
        <p:txBody>
          <a:bodyPr wrap="square" lIns="0" tIns="0" rIns="0" bIns="0" rtlCol="0" anchor="ctr"/>
          <a:lstStyle/>
          <a:p>
            <a:pPr marL="0" indent="0" algn="r">
              <a:buNone/>
            </a:pPr>
            <a:r>
              <a:rPr lang="en-US" sz="1300" b="1">
                <a:solidFill>
                  <a:srgbClr val="5A6270"/>
                </a:solidFill>
                <a:latin typeface="Helvetica Neue Light" pitchFamily="34" charset="0"/>
                <a:ea typeface="Helvetica Neue Light" pitchFamily="34" charset="-122"/>
                <a:cs typeface="Helvetica Neue Light" pitchFamily="34" charset="-120"/>
              </a:rPr>
              <a:t>6%</a:t>
            </a:r>
            <a:endParaRPr lang="en-US" sz="1300"/>
          </a:p>
        </p:txBody>
      </p:sp>
      <p:sp>
        <p:nvSpPr>
          <p:cNvPr id="12" name="Shape 10"/>
          <p:cNvSpPr/>
          <p:nvPr/>
        </p:nvSpPr>
        <p:spPr>
          <a:xfrm>
            <a:off x="6949440" y="2880360"/>
            <a:ext cx="1600200" cy="274320"/>
          </a:xfrm>
          <a:prstGeom prst="rect">
            <a:avLst/>
          </a:prstGeom>
          <a:solidFill>
            <a:srgbClr val="2251FF"/>
          </a:solidFill>
          <a:ln w="12700">
            <a:solidFill>
              <a:srgbClr val="2251FF"/>
            </a:solidFill>
            <a:prstDash val="solid"/>
          </a:ln>
        </p:spPr>
        <p:txBody>
          <a:bodyPr/>
          <a:lstStyle/>
          <a:p>
            <a:endParaRPr lang="en-AU"/>
          </a:p>
        </p:txBody>
      </p:sp>
      <p:sp>
        <p:nvSpPr>
          <p:cNvPr id="13" name="Text 11"/>
          <p:cNvSpPr/>
          <p:nvPr/>
        </p:nvSpPr>
        <p:spPr>
          <a:xfrm>
            <a:off x="8641080" y="2871216"/>
            <a:ext cx="640080" cy="292608"/>
          </a:xfrm>
          <a:prstGeom prst="rect">
            <a:avLst/>
          </a:prstGeom>
          <a:noFill/>
          <a:ln/>
        </p:spPr>
        <p:txBody>
          <a:bodyPr wrap="square" lIns="0" tIns="0" rIns="0" bIns="0" rtlCol="0" anchor="ctr"/>
          <a:lstStyle/>
          <a:p>
            <a:pPr marL="0" indent="0">
              <a:buNone/>
            </a:pPr>
            <a:r>
              <a:rPr lang="en-US" sz="1300" b="1">
                <a:solidFill>
                  <a:srgbClr val="2251FF"/>
                </a:solidFill>
                <a:latin typeface="Helvetica Neue Light" pitchFamily="34" charset="0"/>
                <a:ea typeface="Helvetica Neue Light" pitchFamily="34" charset="-122"/>
                <a:cs typeface="Helvetica Neue Light" pitchFamily="34" charset="-120"/>
              </a:rPr>
              <a:t>35%</a:t>
            </a:r>
            <a:endParaRPr lang="en-US" sz="1300"/>
          </a:p>
        </p:txBody>
      </p:sp>
      <p:sp>
        <p:nvSpPr>
          <p:cNvPr id="14" name="Text 12"/>
          <p:cNvSpPr/>
          <p:nvPr/>
        </p:nvSpPr>
        <p:spPr>
          <a:xfrm>
            <a:off x="10332720" y="2871216"/>
            <a:ext cx="914400" cy="292608"/>
          </a:xfrm>
          <a:prstGeom prst="rect">
            <a:avLst/>
          </a:prstGeom>
          <a:noFill/>
          <a:ln/>
        </p:spPr>
        <p:txBody>
          <a:bodyPr wrap="square" lIns="0" tIns="0" rIns="0" bIns="0" rtlCol="0" anchor="ctr"/>
          <a:lstStyle/>
          <a:p>
            <a:pPr marL="0" indent="0" algn="r">
              <a:buNone/>
            </a:pPr>
            <a:r>
              <a:rPr lang="en-US" sz="1600" b="1">
                <a:solidFill>
                  <a:srgbClr val="2251FF"/>
                </a:solidFill>
                <a:latin typeface="Avenir" pitchFamily="34" charset="0"/>
                <a:ea typeface="Avenir" pitchFamily="34" charset="-122"/>
                <a:cs typeface="Avenir" pitchFamily="34" charset="-120"/>
              </a:rPr>
              <a:t>+29</a:t>
            </a:r>
            <a:endParaRPr lang="en-US" sz="1600"/>
          </a:p>
        </p:txBody>
      </p:sp>
      <p:sp>
        <p:nvSpPr>
          <p:cNvPr id="15" name="Text 13"/>
          <p:cNvSpPr/>
          <p:nvPr/>
        </p:nvSpPr>
        <p:spPr>
          <a:xfrm>
            <a:off x="960120" y="3557016"/>
            <a:ext cx="2194560" cy="274320"/>
          </a:xfrm>
          <a:prstGeom prst="rect">
            <a:avLst/>
          </a:prstGeom>
          <a:noFill/>
          <a:ln/>
        </p:spPr>
        <p:txBody>
          <a:bodyPr wrap="square" lIns="0" tIns="0" rIns="0" bIns="0" rtlCol="0" anchor="ctr"/>
          <a:lstStyle/>
          <a:p>
            <a:pPr marL="0" indent="0">
              <a:buNone/>
            </a:pPr>
            <a:r>
              <a:rPr lang="en-US" sz="1400" b="1">
                <a:solidFill>
                  <a:srgbClr val="1A1A1A"/>
                </a:solidFill>
                <a:latin typeface="Helvetica Neue Light" pitchFamily="34" charset="0"/>
                <a:ea typeface="Helvetica Neue Light" pitchFamily="34" charset="-122"/>
                <a:cs typeface="Helvetica Neue Light" pitchFamily="34" charset="-120"/>
              </a:rPr>
              <a:t>Firm</a:t>
            </a:r>
            <a:endParaRPr lang="en-US" sz="1400"/>
          </a:p>
        </p:txBody>
      </p:sp>
      <p:sp>
        <p:nvSpPr>
          <p:cNvPr id="16" name="Text 14"/>
          <p:cNvSpPr/>
          <p:nvPr/>
        </p:nvSpPr>
        <p:spPr>
          <a:xfrm>
            <a:off x="960120" y="3813048"/>
            <a:ext cx="3291840" cy="256032"/>
          </a:xfrm>
          <a:prstGeom prst="rect">
            <a:avLst/>
          </a:prstGeom>
          <a:noFill/>
          <a:ln/>
        </p:spPr>
        <p:txBody>
          <a:bodyPr wrap="square" lIns="0" tIns="0" rIns="0" bIns="0" rtlCol="0" anchor="ctr"/>
          <a:lstStyle/>
          <a:p>
            <a:pPr marL="0" indent="0">
              <a:buNone/>
            </a:pPr>
            <a:r>
              <a:rPr lang="en-US" sz="1050">
                <a:solidFill>
                  <a:srgbClr val="6E7480"/>
                </a:solidFill>
                <a:latin typeface="Helvetica Neue Light" pitchFamily="34" charset="0"/>
                <a:ea typeface="Helvetica Neue Light" pitchFamily="34" charset="-122"/>
                <a:cs typeface="Helvetica Neue Light" pitchFamily="34" charset="-120"/>
              </a:rPr>
              <a:t>very likely, but not locked in (8–9)</a:t>
            </a:r>
            <a:endParaRPr lang="en-US" sz="1050"/>
          </a:p>
        </p:txBody>
      </p:sp>
      <p:sp>
        <p:nvSpPr>
          <p:cNvPr id="17" name="Shape 15"/>
          <p:cNvSpPr/>
          <p:nvPr/>
        </p:nvSpPr>
        <p:spPr>
          <a:xfrm>
            <a:off x="6126480" y="3593592"/>
            <a:ext cx="822960" cy="274320"/>
          </a:xfrm>
          <a:prstGeom prst="rect">
            <a:avLst/>
          </a:prstGeom>
          <a:solidFill>
            <a:srgbClr val="5A6270"/>
          </a:solidFill>
          <a:ln w="12700">
            <a:solidFill>
              <a:srgbClr val="5A6270"/>
            </a:solidFill>
            <a:prstDash val="solid"/>
          </a:ln>
        </p:spPr>
        <p:txBody>
          <a:bodyPr/>
          <a:lstStyle/>
          <a:p>
            <a:endParaRPr lang="en-AU"/>
          </a:p>
        </p:txBody>
      </p:sp>
      <p:sp>
        <p:nvSpPr>
          <p:cNvPr id="18" name="Text 16"/>
          <p:cNvSpPr/>
          <p:nvPr/>
        </p:nvSpPr>
        <p:spPr>
          <a:xfrm>
            <a:off x="5468112" y="3584448"/>
            <a:ext cx="566928" cy="292608"/>
          </a:xfrm>
          <a:prstGeom prst="rect">
            <a:avLst/>
          </a:prstGeom>
          <a:noFill/>
          <a:ln/>
        </p:spPr>
        <p:txBody>
          <a:bodyPr wrap="square" lIns="0" tIns="0" rIns="0" bIns="0" rtlCol="0" anchor="ctr"/>
          <a:lstStyle/>
          <a:p>
            <a:pPr marL="0" indent="0" algn="r">
              <a:buNone/>
            </a:pPr>
            <a:r>
              <a:rPr lang="en-US" sz="1300" b="1">
                <a:solidFill>
                  <a:srgbClr val="5A6270"/>
                </a:solidFill>
                <a:latin typeface="Helvetica Neue Light" pitchFamily="34" charset="0"/>
                <a:ea typeface="Helvetica Neue Light" pitchFamily="34" charset="-122"/>
                <a:cs typeface="Helvetica Neue Light" pitchFamily="34" charset="-120"/>
              </a:rPr>
              <a:t>18%</a:t>
            </a:r>
            <a:endParaRPr lang="en-US" sz="1300"/>
          </a:p>
        </p:txBody>
      </p:sp>
      <p:sp>
        <p:nvSpPr>
          <p:cNvPr id="19" name="Shape 17"/>
          <p:cNvSpPr/>
          <p:nvPr/>
        </p:nvSpPr>
        <p:spPr>
          <a:xfrm>
            <a:off x="6949440" y="3593592"/>
            <a:ext cx="914400" cy="274320"/>
          </a:xfrm>
          <a:prstGeom prst="rect">
            <a:avLst/>
          </a:prstGeom>
          <a:solidFill>
            <a:srgbClr val="2251FF"/>
          </a:solidFill>
          <a:ln w="12700">
            <a:solidFill>
              <a:srgbClr val="2251FF"/>
            </a:solidFill>
            <a:prstDash val="solid"/>
          </a:ln>
        </p:spPr>
        <p:txBody>
          <a:bodyPr/>
          <a:lstStyle/>
          <a:p>
            <a:endParaRPr lang="en-AU"/>
          </a:p>
        </p:txBody>
      </p:sp>
      <p:sp>
        <p:nvSpPr>
          <p:cNvPr id="20" name="Text 18"/>
          <p:cNvSpPr/>
          <p:nvPr/>
        </p:nvSpPr>
        <p:spPr>
          <a:xfrm>
            <a:off x="7955280" y="3584448"/>
            <a:ext cx="640080" cy="292608"/>
          </a:xfrm>
          <a:prstGeom prst="rect">
            <a:avLst/>
          </a:prstGeom>
          <a:noFill/>
          <a:ln/>
        </p:spPr>
        <p:txBody>
          <a:bodyPr wrap="square" lIns="0" tIns="0" rIns="0" bIns="0" rtlCol="0" anchor="ctr"/>
          <a:lstStyle/>
          <a:p>
            <a:pPr marL="0" indent="0">
              <a:buNone/>
            </a:pPr>
            <a:r>
              <a:rPr lang="en-US" sz="1300" b="1">
                <a:solidFill>
                  <a:srgbClr val="2251FF"/>
                </a:solidFill>
                <a:latin typeface="Helvetica Neue Light" pitchFamily="34" charset="0"/>
                <a:ea typeface="Helvetica Neue Light" pitchFamily="34" charset="-122"/>
                <a:cs typeface="Helvetica Neue Light" pitchFamily="34" charset="-120"/>
              </a:rPr>
              <a:t>20%</a:t>
            </a:r>
            <a:endParaRPr lang="en-US" sz="1300"/>
          </a:p>
        </p:txBody>
      </p:sp>
      <p:sp>
        <p:nvSpPr>
          <p:cNvPr id="21" name="Text 19"/>
          <p:cNvSpPr/>
          <p:nvPr/>
        </p:nvSpPr>
        <p:spPr>
          <a:xfrm>
            <a:off x="10332720" y="3584448"/>
            <a:ext cx="914400" cy="292608"/>
          </a:xfrm>
          <a:prstGeom prst="rect">
            <a:avLst/>
          </a:prstGeom>
          <a:noFill/>
          <a:ln/>
        </p:spPr>
        <p:txBody>
          <a:bodyPr wrap="square" lIns="0" tIns="0" rIns="0" bIns="0" rtlCol="0" anchor="ctr"/>
          <a:lstStyle/>
          <a:p>
            <a:pPr marL="0" indent="0" algn="r">
              <a:buNone/>
            </a:pPr>
            <a:r>
              <a:rPr lang="en-US" sz="1600" b="1">
                <a:solidFill>
                  <a:srgbClr val="2251FF"/>
                </a:solidFill>
                <a:latin typeface="Avenir" pitchFamily="34" charset="0"/>
                <a:ea typeface="Avenir" pitchFamily="34" charset="-122"/>
                <a:cs typeface="Avenir" pitchFamily="34" charset="-120"/>
              </a:rPr>
              <a:t>+2</a:t>
            </a:r>
            <a:endParaRPr lang="en-US" sz="1600"/>
          </a:p>
        </p:txBody>
      </p:sp>
      <p:sp>
        <p:nvSpPr>
          <p:cNvPr id="22" name="Text 20"/>
          <p:cNvSpPr/>
          <p:nvPr/>
        </p:nvSpPr>
        <p:spPr>
          <a:xfrm>
            <a:off x="960120" y="4270248"/>
            <a:ext cx="2194560" cy="274320"/>
          </a:xfrm>
          <a:prstGeom prst="rect">
            <a:avLst/>
          </a:prstGeom>
          <a:noFill/>
          <a:ln/>
        </p:spPr>
        <p:txBody>
          <a:bodyPr wrap="square" lIns="0" tIns="0" rIns="0" bIns="0" rtlCol="0" anchor="ctr"/>
          <a:lstStyle/>
          <a:p>
            <a:pPr marL="0" indent="0">
              <a:buNone/>
            </a:pPr>
            <a:r>
              <a:rPr lang="en-US" sz="1400" b="1">
                <a:solidFill>
                  <a:srgbClr val="1A1A1A"/>
                </a:solidFill>
                <a:latin typeface="Helvetica Neue Light" pitchFamily="34" charset="0"/>
                <a:ea typeface="Helvetica Neue Light" pitchFamily="34" charset="-122"/>
                <a:cs typeface="Helvetica Neue Light" pitchFamily="34" charset="-120"/>
              </a:rPr>
              <a:t>Soft</a:t>
            </a:r>
            <a:endParaRPr lang="en-US" sz="1400"/>
          </a:p>
        </p:txBody>
      </p:sp>
      <p:sp>
        <p:nvSpPr>
          <p:cNvPr id="23" name="Text 21"/>
          <p:cNvSpPr/>
          <p:nvPr/>
        </p:nvSpPr>
        <p:spPr>
          <a:xfrm>
            <a:off x="960120" y="4546376"/>
            <a:ext cx="3291840" cy="256032"/>
          </a:xfrm>
          <a:prstGeom prst="rect">
            <a:avLst/>
          </a:prstGeom>
          <a:noFill/>
          <a:ln/>
        </p:spPr>
        <p:txBody>
          <a:bodyPr wrap="square" lIns="0" tIns="0" rIns="0" bIns="0" rtlCol="0" anchor="ctr"/>
          <a:lstStyle/>
          <a:p>
            <a:pPr marL="0" indent="0">
              <a:buNone/>
            </a:pPr>
            <a:r>
              <a:rPr lang="en-US" sz="1050">
                <a:solidFill>
                  <a:srgbClr val="6E7480"/>
                </a:solidFill>
                <a:latin typeface="Helvetica Neue Light" pitchFamily="34" charset="0"/>
                <a:ea typeface="Helvetica Neue Light" pitchFamily="34" charset="-122"/>
                <a:cs typeface="Helvetica Neue Light" pitchFamily="34" charset="-120"/>
              </a:rPr>
              <a:t>leaning One Nation (6–7)</a:t>
            </a:r>
            <a:endParaRPr lang="en-US" sz="1050"/>
          </a:p>
        </p:txBody>
      </p:sp>
      <p:sp>
        <p:nvSpPr>
          <p:cNvPr id="24" name="Shape 22"/>
          <p:cNvSpPr/>
          <p:nvPr/>
        </p:nvSpPr>
        <p:spPr>
          <a:xfrm>
            <a:off x="5943600" y="4306824"/>
            <a:ext cx="1005840" cy="274320"/>
          </a:xfrm>
          <a:prstGeom prst="rect">
            <a:avLst/>
          </a:prstGeom>
          <a:solidFill>
            <a:srgbClr val="5A6270"/>
          </a:solidFill>
          <a:ln w="12700">
            <a:solidFill>
              <a:srgbClr val="5A6270"/>
            </a:solidFill>
            <a:prstDash val="solid"/>
          </a:ln>
        </p:spPr>
        <p:txBody>
          <a:bodyPr/>
          <a:lstStyle/>
          <a:p>
            <a:endParaRPr lang="en-AU"/>
          </a:p>
        </p:txBody>
      </p:sp>
      <p:sp>
        <p:nvSpPr>
          <p:cNvPr id="25" name="Text 23"/>
          <p:cNvSpPr/>
          <p:nvPr/>
        </p:nvSpPr>
        <p:spPr>
          <a:xfrm>
            <a:off x="5285232" y="4297680"/>
            <a:ext cx="566928" cy="292608"/>
          </a:xfrm>
          <a:prstGeom prst="rect">
            <a:avLst/>
          </a:prstGeom>
          <a:noFill/>
          <a:ln/>
        </p:spPr>
        <p:txBody>
          <a:bodyPr wrap="square" lIns="0" tIns="0" rIns="0" bIns="0" rtlCol="0" anchor="ctr"/>
          <a:lstStyle/>
          <a:p>
            <a:pPr marL="0" indent="0" algn="r">
              <a:buNone/>
            </a:pPr>
            <a:r>
              <a:rPr lang="en-US" sz="1300" b="1">
                <a:solidFill>
                  <a:srgbClr val="5A6270"/>
                </a:solidFill>
                <a:latin typeface="Helvetica Neue Light" pitchFamily="34" charset="0"/>
                <a:ea typeface="Helvetica Neue Light" pitchFamily="34" charset="-122"/>
                <a:cs typeface="Helvetica Neue Light" pitchFamily="34" charset="-120"/>
              </a:rPr>
              <a:t>22%</a:t>
            </a:r>
            <a:endParaRPr lang="en-US" sz="1300"/>
          </a:p>
        </p:txBody>
      </p:sp>
      <p:sp>
        <p:nvSpPr>
          <p:cNvPr id="26" name="Shape 24"/>
          <p:cNvSpPr/>
          <p:nvPr/>
        </p:nvSpPr>
        <p:spPr>
          <a:xfrm>
            <a:off x="6949440" y="4306824"/>
            <a:ext cx="777240" cy="274320"/>
          </a:xfrm>
          <a:prstGeom prst="rect">
            <a:avLst/>
          </a:prstGeom>
          <a:solidFill>
            <a:srgbClr val="2251FF"/>
          </a:solidFill>
          <a:ln w="12700">
            <a:solidFill>
              <a:srgbClr val="2251FF"/>
            </a:solidFill>
            <a:prstDash val="solid"/>
          </a:ln>
        </p:spPr>
        <p:txBody>
          <a:bodyPr/>
          <a:lstStyle/>
          <a:p>
            <a:endParaRPr lang="en-AU"/>
          </a:p>
        </p:txBody>
      </p:sp>
      <p:sp>
        <p:nvSpPr>
          <p:cNvPr id="27" name="Text 25"/>
          <p:cNvSpPr/>
          <p:nvPr/>
        </p:nvSpPr>
        <p:spPr>
          <a:xfrm>
            <a:off x="7818120" y="4297680"/>
            <a:ext cx="640080" cy="292608"/>
          </a:xfrm>
          <a:prstGeom prst="rect">
            <a:avLst/>
          </a:prstGeom>
          <a:noFill/>
          <a:ln/>
        </p:spPr>
        <p:txBody>
          <a:bodyPr wrap="square" lIns="0" tIns="0" rIns="0" bIns="0" rtlCol="0" anchor="ctr"/>
          <a:lstStyle/>
          <a:p>
            <a:pPr marL="0" indent="0">
              <a:buNone/>
            </a:pPr>
            <a:r>
              <a:rPr lang="en-US" sz="1300" b="1">
                <a:solidFill>
                  <a:srgbClr val="2251FF"/>
                </a:solidFill>
                <a:latin typeface="Helvetica Neue Light" pitchFamily="34" charset="0"/>
                <a:ea typeface="Helvetica Neue Light" pitchFamily="34" charset="-122"/>
                <a:cs typeface="Helvetica Neue Light" pitchFamily="34" charset="-120"/>
              </a:rPr>
              <a:t>17%</a:t>
            </a:r>
            <a:endParaRPr lang="en-US" sz="1300"/>
          </a:p>
        </p:txBody>
      </p:sp>
      <p:sp>
        <p:nvSpPr>
          <p:cNvPr id="28" name="Text 26"/>
          <p:cNvSpPr/>
          <p:nvPr/>
        </p:nvSpPr>
        <p:spPr>
          <a:xfrm>
            <a:off x="10332720" y="4297680"/>
            <a:ext cx="914400" cy="292608"/>
          </a:xfrm>
          <a:prstGeom prst="rect">
            <a:avLst/>
          </a:prstGeom>
          <a:noFill/>
          <a:ln/>
        </p:spPr>
        <p:txBody>
          <a:bodyPr wrap="square" lIns="0" tIns="0" rIns="0" bIns="0" rtlCol="0" anchor="ctr"/>
          <a:lstStyle/>
          <a:p>
            <a:pPr marL="0" indent="0" algn="r">
              <a:buNone/>
            </a:pPr>
            <a:r>
              <a:rPr lang="en-US" sz="1600" b="1">
                <a:solidFill>
                  <a:srgbClr val="5A6270"/>
                </a:solidFill>
                <a:latin typeface="Avenir" pitchFamily="34" charset="0"/>
                <a:ea typeface="Avenir" pitchFamily="34" charset="-122"/>
                <a:cs typeface="Avenir" pitchFamily="34" charset="-120"/>
              </a:rPr>
              <a:t>-5</a:t>
            </a:r>
            <a:endParaRPr lang="en-US" sz="1600"/>
          </a:p>
        </p:txBody>
      </p:sp>
      <p:sp>
        <p:nvSpPr>
          <p:cNvPr id="29" name="Text 27"/>
          <p:cNvSpPr/>
          <p:nvPr/>
        </p:nvSpPr>
        <p:spPr>
          <a:xfrm>
            <a:off x="960120" y="4983480"/>
            <a:ext cx="2194560" cy="274320"/>
          </a:xfrm>
          <a:prstGeom prst="rect">
            <a:avLst/>
          </a:prstGeom>
          <a:noFill/>
          <a:ln/>
        </p:spPr>
        <p:txBody>
          <a:bodyPr wrap="square" lIns="0" tIns="0" rIns="0" bIns="0" rtlCol="0" anchor="ctr"/>
          <a:lstStyle/>
          <a:p>
            <a:pPr marL="0" indent="0">
              <a:buNone/>
            </a:pPr>
            <a:r>
              <a:rPr lang="en-US" sz="1400" b="1">
                <a:solidFill>
                  <a:srgbClr val="1A1A1A"/>
                </a:solidFill>
                <a:latin typeface="Helvetica Neue Light" pitchFamily="34" charset="0"/>
                <a:ea typeface="Helvetica Neue Light" pitchFamily="34" charset="-122"/>
                <a:cs typeface="Helvetica Neue Light" pitchFamily="34" charset="-120"/>
              </a:rPr>
              <a:t>Weak*</a:t>
            </a:r>
            <a:endParaRPr lang="en-US" sz="1400"/>
          </a:p>
        </p:txBody>
      </p:sp>
      <p:sp>
        <p:nvSpPr>
          <p:cNvPr id="30" name="Text 28"/>
          <p:cNvSpPr/>
          <p:nvPr/>
        </p:nvSpPr>
        <p:spPr>
          <a:xfrm>
            <a:off x="960120" y="5239512"/>
            <a:ext cx="3291840" cy="256032"/>
          </a:xfrm>
          <a:prstGeom prst="rect">
            <a:avLst/>
          </a:prstGeom>
          <a:noFill/>
          <a:ln/>
        </p:spPr>
        <p:txBody>
          <a:bodyPr wrap="square" lIns="0" tIns="0" rIns="0" bIns="0" rtlCol="0" anchor="ctr"/>
          <a:lstStyle/>
          <a:p>
            <a:pPr marL="0" indent="0">
              <a:buNone/>
            </a:pPr>
            <a:r>
              <a:rPr lang="en-US" sz="1050">
                <a:solidFill>
                  <a:srgbClr val="6E7480"/>
                </a:solidFill>
                <a:latin typeface="Helvetica Neue Light" pitchFamily="34" charset="0"/>
                <a:ea typeface="Helvetica Neue Light" pitchFamily="34" charset="-122"/>
                <a:cs typeface="Helvetica Neue Light" pitchFamily="34" charset="-120"/>
              </a:rPr>
              <a:t>at or below the midpoint (0–5)</a:t>
            </a:r>
            <a:endParaRPr lang="en-US" sz="1050"/>
          </a:p>
        </p:txBody>
      </p:sp>
      <p:sp>
        <p:nvSpPr>
          <p:cNvPr id="31" name="Shape 29"/>
          <p:cNvSpPr/>
          <p:nvPr/>
        </p:nvSpPr>
        <p:spPr>
          <a:xfrm>
            <a:off x="5440680" y="5020056"/>
            <a:ext cx="1508760" cy="274320"/>
          </a:xfrm>
          <a:prstGeom prst="rect">
            <a:avLst/>
          </a:prstGeom>
          <a:solidFill>
            <a:srgbClr val="5A6270"/>
          </a:solidFill>
          <a:ln w="12700">
            <a:solidFill>
              <a:srgbClr val="5A6270"/>
            </a:solidFill>
            <a:prstDash val="solid"/>
          </a:ln>
        </p:spPr>
        <p:txBody>
          <a:bodyPr/>
          <a:lstStyle/>
          <a:p>
            <a:endParaRPr lang="en-AU"/>
          </a:p>
        </p:txBody>
      </p:sp>
      <p:sp>
        <p:nvSpPr>
          <p:cNvPr id="32" name="Text 30"/>
          <p:cNvSpPr/>
          <p:nvPr/>
        </p:nvSpPr>
        <p:spPr>
          <a:xfrm>
            <a:off x="4782312" y="5010912"/>
            <a:ext cx="566928" cy="292608"/>
          </a:xfrm>
          <a:prstGeom prst="rect">
            <a:avLst/>
          </a:prstGeom>
          <a:noFill/>
          <a:ln/>
        </p:spPr>
        <p:txBody>
          <a:bodyPr wrap="square" lIns="0" tIns="0" rIns="0" bIns="0" rtlCol="0" anchor="ctr"/>
          <a:lstStyle/>
          <a:p>
            <a:pPr marL="0" indent="0" algn="r">
              <a:buNone/>
            </a:pPr>
            <a:r>
              <a:rPr lang="en-US" sz="1300" b="1">
                <a:solidFill>
                  <a:srgbClr val="5A6270"/>
                </a:solidFill>
                <a:latin typeface="Helvetica Neue Light" pitchFamily="34" charset="0"/>
                <a:ea typeface="Helvetica Neue Light" pitchFamily="34" charset="-122"/>
                <a:cs typeface="Helvetica Neue Light" pitchFamily="34" charset="-120"/>
              </a:rPr>
              <a:t>33%</a:t>
            </a:r>
            <a:endParaRPr lang="en-US" sz="1300"/>
          </a:p>
        </p:txBody>
      </p:sp>
      <p:sp>
        <p:nvSpPr>
          <p:cNvPr id="33" name="Shape 31"/>
          <p:cNvSpPr/>
          <p:nvPr/>
        </p:nvSpPr>
        <p:spPr>
          <a:xfrm>
            <a:off x="6949440" y="5020056"/>
            <a:ext cx="274320" cy="274320"/>
          </a:xfrm>
          <a:prstGeom prst="rect">
            <a:avLst/>
          </a:prstGeom>
          <a:solidFill>
            <a:srgbClr val="2251FF"/>
          </a:solidFill>
          <a:ln w="12700">
            <a:solidFill>
              <a:srgbClr val="2251FF"/>
            </a:solidFill>
            <a:prstDash val="solid"/>
          </a:ln>
        </p:spPr>
        <p:txBody>
          <a:bodyPr/>
          <a:lstStyle/>
          <a:p>
            <a:endParaRPr lang="en-AU"/>
          </a:p>
        </p:txBody>
      </p:sp>
      <p:sp>
        <p:nvSpPr>
          <p:cNvPr id="34" name="Text 32"/>
          <p:cNvSpPr/>
          <p:nvPr/>
        </p:nvSpPr>
        <p:spPr>
          <a:xfrm>
            <a:off x="7315200" y="5010912"/>
            <a:ext cx="640080" cy="292608"/>
          </a:xfrm>
          <a:prstGeom prst="rect">
            <a:avLst/>
          </a:prstGeom>
          <a:noFill/>
          <a:ln/>
        </p:spPr>
        <p:txBody>
          <a:bodyPr wrap="square" lIns="0" tIns="0" rIns="0" bIns="0" rtlCol="0" anchor="ctr"/>
          <a:lstStyle/>
          <a:p>
            <a:pPr marL="0" indent="0">
              <a:buNone/>
            </a:pPr>
            <a:r>
              <a:rPr lang="en-US" sz="1300" b="1">
                <a:solidFill>
                  <a:srgbClr val="2251FF"/>
                </a:solidFill>
                <a:latin typeface="Helvetica Neue Light" pitchFamily="34" charset="0"/>
                <a:ea typeface="Helvetica Neue Light" pitchFamily="34" charset="-122"/>
                <a:cs typeface="Helvetica Neue Light" pitchFamily="34" charset="-120"/>
              </a:rPr>
              <a:t>6%</a:t>
            </a:r>
            <a:endParaRPr lang="en-US" sz="1300"/>
          </a:p>
        </p:txBody>
      </p:sp>
      <p:sp>
        <p:nvSpPr>
          <p:cNvPr id="35" name="Text 33"/>
          <p:cNvSpPr/>
          <p:nvPr/>
        </p:nvSpPr>
        <p:spPr>
          <a:xfrm>
            <a:off x="10332720" y="5010912"/>
            <a:ext cx="914400" cy="292608"/>
          </a:xfrm>
          <a:prstGeom prst="rect">
            <a:avLst/>
          </a:prstGeom>
          <a:noFill/>
          <a:ln/>
        </p:spPr>
        <p:txBody>
          <a:bodyPr wrap="square" lIns="0" tIns="0" rIns="0" bIns="0" rtlCol="0" anchor="ctr"/>
          <a:lstStyle/>
          <a:p>
            <a:pPr marL="0" indent="0" algn="r">
              <a:buNone/>
            </a:pPr>
            <a:r>
              <a:rPr lang="en-US" sz="1600" b="1">
                <a:solidFill>
                  <a:srgbClr val="5A6270"/>
                </a:solidFill>
                <a:latin typeface="Avenir" pitchFamily="34" charset="0"/>
                <a:ea typeface="Avenir" pitchFamily="34" charset="-122"/>
                <a:cs typeface="Avenir" pitchFamily="34" charset="-120"/>
              </a:rPr>
              <a:t>-27</a:t>
            </a:r>
            <a:endParaRPr lang="en-US" sz="1600"/>
          </a:p>
        </p:txBody>
      </p:sp>
      <p:sp>
        <p:nvSpPr>
          <p:cNvPr id="36" name="Text 34"/>
          <p:cNvSpPr/>
          <p:nvPr/>
        </p:nvSpPr>
        <p:spPr>
          <a:xfrm>
            <a:off x="960120" y="5623560"/>
            <a:ext cx="9692640" cy="292608"/>
          </a:xfrm>
          <a:prstGeom prst="rect">
            <a:avLst/>
          </a:prstGeom>
          <a:noFill/>
          <a:ln/>
        </p:spPr>
        <p:txBody>
          <a:bodyPr wrap="square" lIns="0" tIns="0" rIns="0" bIns="0" rtlCol="0" anchor="ctr"/>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a:t>
            </a:r>
            <a:endParaRPr lang="en-US" sz="1250"/>
          </a:p>
        </p:txBody>
      </p:sp>
      <p:sp>
        <p:nvSpPr>
          <p:cNvPr id="38" name="Text 36"/>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9" name="Text 37"/>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64</a:t>
            </a:r>
            <a:endParaRPr lang="en-US" sz="950"/>
          </a:p>
        </p:txBody>
      </p:sp>
    </p:spTree>
    <p:extLst>
      <p:ext uri="{BB962C8B-B14F-4D97-AF65-F5344CB8AC3E}">
        <p14:creationId xmlns:p14="http://schemas.microsoft.com/office/powerpoint/2010/main" val="4656559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Joyce is an asset</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Does Barnaby Joyce being part of One Nation make you more likely to support One Nation, less likely, or does it make no difference?</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000">
                <a:solidFill>
                  <a:srgbClr val="2251FF"/>
                </a:solidFill>
                <a:latin typeface="Avenir" pitchFamily="34" charset="0"/>
                <a:ea typeface="Avenir" pitchFamily="34" charset="-122"/>
                <a:cs typeface="Avenir" pitchFamily="34" charset="-120"/>
              </a:rPr>
              <a:t>+26</a:t>
            </a:r>
            <a:endParaRPr lang="en-US" sz="70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net effect on support — 34% say more likely, 8% less</a:t>
            </a:r>
            <a:endParaRPr lang="en-US" sz="150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Half say it makes no difference. Unlike Trump, the attraction holds beyond the base: 38% of the most certain voters and 31% of the soft vote say more likely.</a:t>
            </a:r>
            <a:endParaRPr lang="en-US" sz="1250"/>
          </a:p>
        </p:txBody>
      </p:sp>
      <p:sp>
        <p:nvSpPr>
          <p:cNvPr id="7" name="Text 5"/>
          <p:cNvSpPr/>
          <p:nvPr/>
        </p:nvSpPr>
        <p:spPr>
          <a:xfrm>
            <a:off x="6035040" y="2651760"/>
            <a:ext cx="2651760" cy="53035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More likely to support</a:t>
            </a:r>
            <a:endParaRPr lang="en-US" sz="1350"/>
          </a:p>
        </p:txBody>
      </p:sp>
      <p:sp>
        <p:nvSpPr>
          <p:cNvPr id="8" name="Shape 6"/>
          <p:cNvSpPr/>
          <p:nvPr/>
        </p:nvSpPr>
        <p:spPr>
          <a:xfrm>
            <a:off x="9006840" y="2816352"/>
            <a:ext cx="1469690"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0595402" y="2651760"/>
            <a:ext cx="868680" cy="53035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34%</a:t>
            </a:r>
            <a:endParaRPr lang="en-US" sz="1350"/>
          </a:p>
        </p:txBody>
      </p:sp>
      <p:sp>
        <p:nvSpPr>
          <p:cNvPr id="10" name="Text 8"/>
          <p:cNvSpPr/>
          <p:nvPr/>
        </p:nvSpPr>
        <p:spPr>
          <a:xfrm>
            <a:off x="6035040" y="3255264"/>
            <a:ext cx="2651760" cy="53035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No difference</a:t>
            </a:r>
            <a:endParaRPr lang="en-US" sz="1350"/>
          </a:p>
        </p:txBody>
      </p:sp>
      <p:sp>
        <p:nvSpPr>
          <p:cNvPr id="11" name="Shape 9"/>
          <p:cNvSpPr/>
          <p:nvPr/>
        </p:nvSpPr>
        <p:spPr>
          <a:xfrm>
            <a:off x="9006840" y="3419856"/>
            <a:ext cx="2247761" cy="201168"/>
          </a:xfrm>
          <a:prstGeom prst="rect">
            <a:avLst/>
          </a:prstGeom>
          <a:solidFill>
            <a:srgbClr val="E8EBF0"/>
          </a:solidFill>
          <a:ln w="12700">
            <a:solidFill>
              <a:srgbClr val="E8EBF0"/>
            </a:solidFill>
            <a:prstDash val="solid"/>
          </a:ln>
        </p:spPr>
        <p:txBody>
          <a:bodyPr/>
          <a:lstStyle/>
          <a:p>
            <a:endParaRPr lang="en-AU"/>
          </a:p>
        </p:txBody>
      </p:sp>
      <p:sp>
        <p:nvSpPr>
          <p:cNvPr id="12" name="Text 10"/>
          <p:cNvSpPr/>
          <p:nvPr/>
        </p:nvSpPr>
        <p:spPr>
          <a:xfrm>
            <a:off x="11373473" y="3255264"/>
            <a:ext cx="868680" cy="53035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52%</a:t>
            </a:r>
            <a:endParaRPr lang="en-US" sz="1350"/>
          </a:p>
        </p:txBody>
      </p:sp>
      <p:sp>
        <p:nvSpPr>
          <p:cNvPr id="13" name="Text 11"/>
          <p:cNvSpPr/>
          <p:nvPr/>
        </p:nvSpPr>
        <p:spPr>
          <a:xfrm>
            <a:off x="6035040" y="3858768"/>
            <a:ext cx="2651760" cy="53035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Less likely to support</a:t>
            </a:r>
            <a:endParaRPr lang="en-US" sz="1350"/>
          </a:p>
        </p:txBody>
      </p:sp>
      <p:sp>
        <p:nvSpPr>
          <p:cNvPr id="14" name="Shape 12"/>
          <p:cNvSpPr/>
          <p:nvPr/>
        </p:nvSpPr>
        <p:spPr>
          <a:xfrm>
            <a:off x="9006840" y="4023360"/>
            <a:ext cx="345809"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9471521" y="3858768"/>
            <a:ext cx="868680" cy="53035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8%</a:t>
            </a:r>
            <a:endParaRPr lang="en-US" sz="1350"/>
          </a:p>
        </p:txBody>
      </p:sp>
      <p:sp>
        <p:nvSpPr>
          <p:cNvPr id="16" name="Text 14"/>
          <p:cNvSpPr/>
          <p:nvPr/>
        </p:nvSpPr>
        <p:spPr>
          <a:xfrm>
            <a:off x="6035040" y="4462272"/>
            <a:ext cx="2651760" cy="530352"/>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Unsure</a:t>
            </a:r>
            <a:endParaRPr lang="en-US" sz="1350"/>
          </a:p>
        </p:txBody>
      </p:sp>
      <p:sp>
        <p:nvSpPr>
          <p:cNvPr id="17" name="Shape 15"/>
          <p:cNvSpPr/>
          <p:nvPr/>
        </p:nvSpPr>
        <p:spPr>
          <a:xfrm>
            <a:off x="9006840" y="4626864"/>
            <a:ext cx="302583" cy="201168"/>
          </a:xfrm>
          <a:prstGeom prst="rect">
            <a:avLst/>
          </a:prstGeom>
          <a:solidFill>
            <a:srgbClr val="E8EBF0"/>
          </a:solidFill>
          <a:ln w="12700">
            <a:solidFill>
              <a:srgbClr val="E8EBF0"/>
            </a:solidFill>
            <a:prstDash val="solid"/>
          </a:ln>
        </p:spPr>
        <p:txBody>
          <a:bodyPr/>
          <a:lstStyle/>
          <a:p>
            <a:endParaRPr lang="en-AU"/>
          </a:p>
        </p:txBody>
      </p:sp>
      <p:sp>
        <p:nvSpPr>
          <p:cNvPr id="18" name="Text 16"/>
          <p:cNvSpPr/>
          <p:nvPr/>
        </p:nvSpPr>
        <p:spPr>
          <a:xfrm>
            <a:off x="9428295" y="4462272"/>
            <a:ext cx="868680" cy="530352"/>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7%</a:t>
            </a:r>
            <a:endParaRPr lang="en-US" sz="1350"/>
          </a:p>
        </p:txBody>
      </p:sp>
      <p:sp>
        <p:nvSpPr>
          <p:cNvPr id="20" name="Text 18"/>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1" name="Text 19"/>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65</a:t>
            </a:r>
            <a:endParaRPr lang="en-US" sz="950"/>
          </a:p>
        </p:txBody>
      </p:sp>
    </p:spTree>
    <p:extLst>
      <p:ext uri="{BB962C8B-B14F-4D97-AF65-F5344CB8AC3E}">
        <p14:creationId xmlns:p14="http://schemas.microsoft.com/office/powerpoint/2010/main" val="6595114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12</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The bottom line</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After everything the survey put to them: who stays, who wavers, and where the wavering would go</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66</a:t>
            </a:r>
            <a:endParaRPr lang="en-US" sz="95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Ten controversial positions were tested.</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Here are some things Pauline Hanson has said. How much, if at all, does each of the following concern you about Pauline Hanson and One Nation?   Concerns me a lot, a fair amount, a little, or not at all?</a:t>
            </a:r>
            <a:endParaRPr lang="en-US" sz="1250"/>
          </a:p>
        </p:txBody>
      </p:sp>
      <p:sp>
        <p:nvSpPr>
          <p:cNvPr id="4" name="Text 2"/>
          <p:cNvSpPr/>
          <p:nvPr/>
        </p:nvSpPr>
        <p:spPr>
          <a:xfrm>
            <a:off x="6400800" y="2267712"/>
            <a:ext cx="1371600" cy="310896"/>
          </a:xfrm>
          <a:prstGeom prst="rect">
            <a:avLst/>
          </a:prstGeom>
          <a:noFill/>
          <a:ln/>
        </p:spPr>
        <p:txBody>
          <a:bodyPr wrap="square" lIns="0" tIns="0" rIns="0" bIns="0" rtlCol="0" anchor="b"/>
          <a:lstStyle/>
          <a:p>
            <a:pPr marL="0" indent="0" algn="r">
              <a:buNone/>
            </a:pPr>
            <a:r>
              <a:rPr lang="en-US" sz="1050" b="1" kern="0" spc="50">
                <a:solidFill>
                  <a:srgbClr val="2251FF"/>
                </a:solidFill>
                <a:latin typeface="Helvetica Neue Light" pitchFamily="34" charset="0"/>
                <a:ea typeface="Helvetica Neue Light" pitchFamily="34" charset="-122"/>
                <a:cs typeface="Helvetica Neue Light" pitchFamily="34" charset="-120"/>
              </a:rPr>
              <a:t>A LOT</a:t>
            </a:r>
            <a:endParaRPr lang="en-US" sz="1050"/>
          </a:p>
        </p:txBody>
      </p:sp>
      <p:sp>
        <p:nvSpPr>
          <p:cNvPr id="5" name="Text 3"/>
          <p:cNvSpPr/>
          <p:nvPr/>
        </p:nvSpPr>
        <p:spPr>
          <a:xfrm>
            <a:off x="8001000" y="2267712"/>
            <a:ext cx="1371600" cy="310896"/>
          </a:xfrm>
          <a:prstGeom prst="rect">
            <a:avLst/>
          </a:prstGeom>
          <a:noFill/>
          <a:ln/>
        </p:spPr>
        <p:txBody>
          <a:bodyPr wrap="square" lIns="0" tIns="0" rIns="0" bIns="0" rtlCol="0" anchor="b"/>
          <a:lstStyle/>
          <a:p>
            <a:pPr marL="0" indent="0" algn="r">
              <a:buNone/>
            </a:pPr>
            <a:r>
              <a:rPr lang="en-US" sz="1050" b="1" kern="0" spc="50">
                <a:solidFill>
                  <a:srgbClr val="6E7480"/>
                </a:solidFill>
                <a:latin typeface="Helvetica Neue Light" pitchFamily="34" charset="0"/>
                <a:ea typeface="Helvetica Neue Light" pitchFamily="34" charset="-122"/>
                <a:cs typeface="Helvetica Neue Light" pitchFamily="34" charset="-120"/>
              </a:rPr>
              <a:t>A FAIR AMOUNT</a:t>
            </a:r>
            <a:endParaRPr lang="en-US" sz="1050"/>
          </a:p>
        </p:txBody>
      </p:sp>
      <p:sp>
        <p:nvSpPr>
          <p:cNvPr id="6" name="Text 4"/>
          <p:cNvSpPr/>
          <p:nvPr/>
        </p:nvSpPr>
        <p:spPr>
          <a:xfrm>
            <a:off x="9601200" y="2267712"/>
            <a:ext cx="1371600" cy="310896"/>
          </a:xfrm>
          <a:prstGeom prst="rect">
            <a:avLst/>
          </a:prstGeom>
          <a:noFill/>
          <a:ln/>
        </p:spPr>
        <p:txBody>
          <a:bodyPr wrap="square" lIns="0" tIns="0" rIns="0" bIns="0" rtlCol="0" anchor="b"/>
          <a:lstStyle/>
          <a:p>
            <a:pPr marL="0" indent="0" algn="r">
              <a:buNone/>
            </a:pPr>
            <a:r>
              <a:rPr lang="en-US" sz="1050" b="1" kern="0" spc="50">
                <a:solidFill>
                  <a:srgbClr val="6E7480"/>
                </a:solidFill>
                <a:latin typeface="Helvetica Neue Light" pitchFamily="34" charset="0"/>
                <a:ea typeface="Helvetica Neue Light" pitchFamily="34" charset="-122"/>
                <a:cs typeface="Helvetica Neue Light" pitchFamily="34" charset="-120"/>
              </a:rPr>
              <a:t>TOTAL</a:t>
            </a:r>
            <a:endParaRPr lang="en-US" sz="1050"/>
          </a:p>
        </p:txBody>
      </p:sp>
      <p:sp>
        <p:nvSpPr>
          <p:cNvPr id="7" name="Shape 5"/>
          <p:cNvSpPr/>
          <p:nvPr/>
        </p:nvSpPr>
        <p:spPr>
          <a:xfrm>
            <a:off x="960120" y="2615184"/>
            <a:ext cx="10012680" cy="10973"/>
          </a:xfrm>
          <a:prstGeom prst="rect">
            <a:avLst/>
          </a:prstGeom>
          <a:solidFill>
            <a:srgbClr val="1A1A1A"/>
          </a:solidFill>
          <a:ln w="12700">
            <a:solidFill>
              <a:srgbClr val="1A1A1A"/>
            </a:solidFill>
            <a:prstDash val="solid"/>
          </a:ln>
        </p:spPr>
        <p:txBody>
          <a:bodyPr/>
          <a:lstStyle/>
          <a:p>
            <a:endParaRPr lang="en-AU"/>
          </a:p>
        </p:txBody>
      </p:sp>
      <p:sp>
        <p:nvSpPr>
          <p:cNvPr id="8" name="Text 6"/>
          <p:cNvSpPr/>
          <p:nvPr/>
        </p:nvSpPr>
        <p:spPr>
          <a:xfrm>
            <a:off x="960120" y="2798064"/>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Restricting access to abortion</a:t>
            </a:r>
            <a:endParaRPr lang="en-US" sz="1250"/>
          </a:p>
        </p:txBody>
      </p:sp>
      <p:sp>
        <p:nvSpPr>
          <p:cNvPr id="9" name="Text 7"/>
          <p:cNvSpPr/>
          <p:nvPr/>
        </p:nvSpPr>
        <p:spPr>
          <a:xfrm>
            <a:off x="6400800" y="2798064"/>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17%</a:t>
            </a:r>
            <a:endParaRPr lang="en-US" sz="1300"/>
          </a:p>
        </p:txBody>
      </p:sp>
      <p:sp>
        <p:nvSpPr>
          <p:cNvPr id="10" name="Text 8"/>
          <p:cNvSpPr/>
          <p:nvPr/>
        </p:nvSpPr>
        <p:spPr>
          <a:xfrm>
            <a:off x="8001000" y="2798064"/>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14%</a:t>
            </a:r>
            <a:endParaRPr lang="en-US" sz="1300"/>
          </a:p>
        </p:txBody>
      </p:sp>
      <p:sp>
        <p:nvSpPr>
          <p:cNvPr id="11" name="Text 9"/>
          <p:cNvSpPr/>
          <p:nvPr/>
        </p:nvSpPr>
        <p:spPr>
          <a:xfrm>
            <a:off x="9601200" y="2798064"/>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31%</a:t>
            </a:r>
            <a:endParaRPr lang="en-US" sz="1300"/>
          </a:p>
        </p:txBody>
      </p:sp>
      <p:sp>
        <p:nvSpPr>
          <p:cNvPr id="12" name="Shape 10"/>
          <p:cNvSpPr/>
          <p:nvPr/>
        </p:nvSpPr>
        <p:spPr>
          <a:xfrm>
            <a:off x="832104" y="3072384"/>
            <a:ext cx="10268712" cy="256032"/>
          </a:xfrm>
          <a:prstGeom prst="rect">
            <a:avLst/>
          </a:prstGeom>
          <a:solidFill>
            <a:srgbClr val="F5F7FA"/>
          </a:solidFill>
          <a:ln w="12700">
            <a:solidFill>
              <a:srgbClr val="F5F7FA"/>
            </a:solidFill>
            <a:prstDash val="solid"/>
          </a:ln>
        </p:spPr>
        <p:txBody>
          <a:bodyPr/>
          <a:lstStyle/>
          <a:p>
            <a:endParaRPr lang="en-AU"/>
          </a:p>
        </p:txBody>
      </p:sp>
      <p:sp>
        <p:nvSpPr>
          <p:cNvPr id="13" name="Text 11"/>
          <p:cNvSpPr/>
          <p:nvPr/>
        </p:nvSpPr>
        <p:spPr>
          <a:xfrm>
            <a:off x="960120" y="3090672"/>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“Domestic violence is a two-way street”</a:t>
            </a:r>
            <a:endParaRPr lang="en-US" sz="1250"/>
          </a:p>
        </p:txBody>
      </p:sp>
      <p:sp>
        <p:nvSpPr>
          <p:cNvPr id="14" name="Text 12"/>
          <p:cNvSpPr/>
          <p:nvPr/>
        </p:nvSpPr>
        <p:spPr>
          <a:xfrm>
            <a:off x="6400800" y="3090672"/>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10%</a:t>
            </a:r>
            <a:endParaRPr lang="en-US" sz="1300"/>
          </a:p>
        </p:txBody>
      </p:sp>
      <p:sp>
        <p:nvSpPr>
          <p:cNvPr id="15" name="Text 13"/>
          <p:cNvSpPr/>
          <p:nvPr/>
        </p:nvSpPr>
        <p:spPr>
          <a:xfrm>
            <a:off x="8001000" y="3090672"/>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13%</a:t>
            </a:r>
            <a:endParaRPr lang="en-US" sz="1300"/>
          </a:p>
        </p:txBody>
      </p:sp>
      <p:sp>
        <p:nvSpPr>
          <p:cNvPr id="16" name="Text 14"/>
          <p:cNvSpPr/>
          <p:nvPr/>
        </p:nvSpPr>
        <p:spPr>
          <a:xfrm>
            <a:off x="9601200" y="3090672"/>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23%</a:t>
            </a:r>
            <a:endParaRPr lang="en-US" sz="1300"/>
          </a:p>
        </p:txBody>
      </p:sp>
      <p:sp>
        <p:nvSpPr>
          <p:cNvPr id="17" name="Text 15"/>
          <p:cNvSpPr/>
          <p:nvPr/>
        </p:nvSpPr>
        <p:spPr>
          <a:xfrm>
            <a:off x="960120" y="3383280"/>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Opposed pay rises for low paid workers</a:t>
            </a:r>
            <a:endParaRPr lang="en-US" sz="1250"/>
          </a:p>
        </p:txBody>
      </p:sp>
      <p:sp>
        <p:nvSpPr>
          <p:cNvPr id="18" name="Text 16"/>
          <p:cNvSpPr/>
          <p:nvPr/>
        </p:nvSpPr>
        <p:spPr>
          <a:xfrm>
            <a:off x="6400800" y="3383280"/>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8%</a:t>
            </a:r>
            <a:endParaRPr lang="en-US" sz="1300"/>
          </a:p>
        </p:txBody>
      </p:sp>
      <p:sp>
        <p:nvSpPr>
          <p:cNvPr id="19" name="Text 17"/>
          <p:cNvSpPr/>
          <p:nvPr/>
        </p:nvSpPr>
        <p:spPr>
          <a:xfrm>
            <a:off x="8001000" y="3383280"/>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13%</a:t>
            </a:r>
            <a:endParaRPr lang="en-US" sz="1300"/>
          </a:p>
        </p:txBody>
      </p:sp>
      <p:sp>
        <p:nvSpPr>
          <p:cNvPr id="20" name="Text 18"/>
          <p:cNvSpPr/>
          <p:nvPr/>
        </p:nvSpPr>
        <p:spPr>
          <a:xfrm>
            <a:off x="9601200" y="3383280"/>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21%</a:t>
            </a:r>
            <a:endParaRPr lang="en-US" sz="1300"/>
          </a:p>
        </p:txBody>
      </p:sp>
      <p:sp>
        <p:nvSpPr>
          <p:cNvPr id="21" name="Shape 19"/>
          <p:cNvSpPr/>
          <p:nvPr/>
        </p:nvSpPr>
        <p:spPr>
          <a:xfrm>
            <a:off x="832104" y="3657600"/>
            <a:ext cx="10268712" cy="256032"/>
          </a:xfrm>
          <a:prstGeom prst="rect">
            <a:avLst/>
          </a:prstGeom>
          <a:solidFill>
            <a:srgbClr val="F5F7FA"/>
          </a:solidFill>
          <a:ln w="12700">
            <a:solidFill>
              <a:srgbClr val="F5F7FA"/>
            </a:solidFill>
            <a:prstDash val="solid"/>
          </a:ln>
        </p:spPr>
        <p:txBody>
          <a:bodyPr/>
          <a:lstStyle/>
          <a:p>
            <a:endParaRPr lang="en-AU"/>
          </a:p>
        </p:txBody>
      </p:sp>
      <p:sp>
        <p:nvSpPr>
          <p:cNvPr id="22" name="Text 20"/>
          <p:cNvSpPr/>
          <p:nvPr/>
        </p:nvSpPr>
        <p:spPr>
          <a:xfrm>
            <a:off x="960120" y="3675888"/>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Association with Trump and his circle</a:t>
            </a:r>
            <a:endParaRPr lang="en-US" sz="1250"/>
          </a:p>
        </p:txBody>
      </p:sp>
      <p:sp>
        <p:nvSpPr>
          <p:cNvPr id="23" name="Text 21"/>
          <p:cNvSpPr/>
          <p:nvPr/>
        </p:nvSpPr>
        <p:spPr>
          <a:xfrm>
            <a:off x="6400800" y="3675888"/>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10%</a:t>
            </a:r>
            <a:endParaRPr lang="en-US" sz="1300"/>
          </a:p>
        </p:txBody>
      </p:sp>
      <p:sp>
        <p:nvSpPr>
          <p:cNvPr id="24" name="Text 22"/>
          <p:cNvSpPr/>
          <p:nvPr/>
        </p:nvSpPr>
        <p:spPr>
          <a:xfrm>
            <a:off x="8001000" y="3675888"/>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10%</a:t>
            </a:r>
            <a:endParaRPr lang="en-US" sz="1300"/>
          </a:p>
        </p:txBody>
      </p:sp>
      <p:sp>
        <p:nvSpPr>
          <p:cNvPr id="25" name="Text 23"/>
          <p:cNvSpPr/>
          <p:nvPr/>
        </p:nvSpPr>
        <p:spPr>
          <a:xfrm>
            <a:off x="9601200" y="3675888"/>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20%</a:t>
            </a:r>
            <a:endParaRPr lang="en-US" sz="1300"/>
          </a:p>
        </p:txBody>
      </p:sp>
      <p:sp>
        <p:nvSpPr>
          <p:cNvPr id="26" name="Text 24"/>
          <p:cNvSpPr/>
          <p:nvPr/>
        </p:nvSpPr>
        <p:spPr>
          <a:xfrm>
            <a:off x="960120" y="3968496"/>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“No such thing as a good Muslim”</a:t>
            </a:r>
            <a:endParaRPr lang="en-US" sz="1250"/>
          </a:p>
        </p:txBody>
      </p:sp>
      <p:sp>
        <p:nvSpPr>
          <p:cNvPr id="27" name="Text 25"/>
          <p:cNvSpPr/>
          <p:nvPr/>
        </p:nvSpPr>
        <p:spPr>
          <a:xfrm>
            <a:off x="6400800" y="3968496"/>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8%</a:t>
            </a:r>
            <a:endParaRPr lang="en-US" sz="1300"/>
          </a:p>
        </p:txBody>
      </p:sp>
      <p:sp>
        <p:nvSpPr>
          <p:cNvPr id="28" name="Text 26"/>
          <p:cNvSpPr/>
          <p:nvPr/>
        </p:nvSpPr>
        <p:spPr>
          <a:xfrm>
            <a:off x="8001000" y="3968496"/>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12%</a:t>
            </a:r>
            <a:endParaRPr lang="en-US" sz="1300"/>
          </a:p>
        </p:txBody>
      </p:sp>
      <p:sp>
        <p:nvSpPr>
          <p:cNvPr id="29" name="Text 27"/>
          <p:cNvSpPr/>
          <p:nvPr/>
        </p:nvSpPr>
        <p:spPr>
          <a:xfrm>
            <a:off x="9601200" y="3968496"/>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20%</a:t>
            </a:r>
            <a:endParaRPr lang="en-US" sz="1300"/>
          </a:p>
        </p:txBody>
      </p:sp>
      <p:sp>
        <p:nvSpPr>
          <p:cNvPr id="30" name="Shape 28"/>
          <p:cNvSpPr/>
          <p:nvPr/>
        </p:nvSpPr>
        <p:spPr>
          <a:xfrm>
            <a:off x="832104" y="4242816"/>
            <a:ext cx="10268712" cy="256032"/>
          </a:xfrm>
          <a:prstGeom prst="rect">
            <a:avLst/>
          </a:prstGeom>
          <a:solidFill>
            <a:srgbClr val="F5F7FA"/>
          </a:solidFill>
          <a:ln w="12700">
            <a:solidFill>
              <a:srgbClr val="F5F7FA"/>
            </a:solidFill>
            <a:prstDash val="solid"/>
          </a:ln>
        </p:spPr>
        <p:txBody>
          <a:bodyPr/>
          <a:lstStyle/>
          <a:p>
            <a:endParaRPr lang="en-AU"/>
          </a:p>
        </p:txBody>
      </p:sp>
      <p:sp>
        <p:nvSpPr>
          <p:cNvPr id="31" name="Text 29"/>
          <p:cNvSpPr/>
          <p:nvPr/>
        </p:nvSpPr>
        <p:spPr>
          <a:xfrm>
            <a:off x="960120" y="4261104"/>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“Ditching White Australia was a mistake”</a:t>
            </a:r>
            <a:endParaRPr lang="en-US" sz="1250"/>
          </a:p>
        </p:txBody>
      </p:sp>
      <p:sp>
        <p:nvSpPr>
          <p:cNvPr id="32" name="Text 30"/>
          <p:cNvSpPr/>
          <p:nvPr/>
        </p:nvSpPr>
        <p:spPr>
          <a:xfrm>
            <a:off x="6400800" y="4261104"/>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6%</a:t>
            </a:r>
            <a:endParaRPr lang="en-US" sz="1300"/>
          </a:p>
        </p:txBody>
      </p:sp>
      <p:sp>
        <p:nvSpPr>
          <p:cNvPr id="33" name="Text 31"/>
          <p:cNvSpPr/>
          <p:nvPr/>
        </p:nvSpPr>
        <p:spPr>
          <a:xfrm>
            <a:off x="8001000" y="4261104"/>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10%</a:t>
            </a:r>
            <a:endParaRPr lang="en-US" sz="1300"/>
          </a:p>
        </p:txBody>
      </p:sp>
      <p:sp>
        <p:nvSpPr>
          <p:cNvPr id="34" name="Text 32"/>
          <p:cNvSpPr/>
          <p:nvPr/>
        </p:nvSpPr>
        <p:spPr>
          <a:xfrm>
            <a:off x="9601200" y="4261104"/>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16%</a:t>
            </a:r>
            <a:endParaRPr lang="en-US" sz="1300"/>
          </a:p>
        </p:txBody>
      </p:sp>
      <p:sp>
        <p:nvSpPr>
          <p:cNvPr id="35" name="Text 33"/>
          <p:cNvSpPr/>
          <p:nvPr/>
        </p:nvSpPr>
        <p:spPr>
          <a:xfrm>
            <a:off x="960120" y="4553712"/>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Voted against gender pay gap laws</a:t>
            </a:r>
            <a:endParaRPr lang="en-US" sz="1250"/>
          </a:p>
        </p:txBody>
      </p:sp>
      <p:sp>
        <p:nvSpPr>
          <p:cNvPr id="36" name="Text 34"/>
          <p:cNvSpPr/>
          <p:nvPr/>
        </p:nvSpPr>
        <p:spPr>
          <a:xfrm>
            <a:off x="6400800" y="4553712"/>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6%</a:t>
            </a:r>
            <a:endParaRPr lang="en-US" sz="1300"/>
          </a:p>
        </p:txBody>
      </p:sp>
      <p:sp>
        <p:nvSpPr>
          <p:cNvPr id="37" name="Text 35"/>
          <p:cNvSpPr/>
          <p:nvPr/>
        </p:nvSpPr>
        <p:spPr>
          <a:xfrm>
            <a:off x="8001000" y="4553712"/>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10%</a:t>
            </a:r>
            <a:endParaRPr lang="en-US" sz="1300"/>
          </a:p>
        </p:txBody>
      </p:sp>
      <p:sp>
        <p:nvSpPr>
          <p:cNvPr id="38" name="Text 36"/>
          <p:cNvSpPr/>
          <p:nvPr/>
        </p:nvSpPr>
        <p:spPr>
          <a:xfrm>
            <a:off x="9601200" y="4553712"/>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16%</a:t>
            </a:r>
            <a:endParaRPr lang="en-US" sz="1300"/>
          </a:p>
        </p:txBody>
      </p:sp>
      <p:sp>
        <p:nvSpPr>
          <p:cNvPr id="39" name="Shape 37"/>
          <p:cNvSpPr/>
          <p:nvPr/>
        </p:nvSpPr>
        <p:spPr>
          <a:xfrm>
            <a:off x="832104" y="4828032"/>
            <a:ext cx="10268712" cy="256032"/>
          </a:xfrm>
          <a:prstGeom prst="rect">
            <a:avLst/>
          </a:prstGeom>
          <a:solidFill>
            <a:srgbClr val="F5F7FA"/>
          </a:solidFill>
          <a:ln w="12700">
            <a:solidFill>
              <a:srgbClr val="F5F7FA"/>
            </a:solidFill>
            <a:prstDash val="solid"/>
          </a:ln>
        </p:spPr>
        <p:txBody>
          <a:bodyPr/>
          <a:lstStyle/>
          <a:p>
            <a:endParaRPr lang="en-AU"/>
          </a:p>
        </p:txBody>
      </p:sp>
      <p:sp>
        <p:nvSpPr>
          <p:cNvPr id="40" name="Text 38"/>
          <p:cNvSpPr/>
          <p:nvPr/>
        </p:nvSpPr>
        <p:spPr>
          <a:xfrm>
            <a:off x="960120" y="4846320"/>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Workers are lazy — make firing easier</a:t>
            </a:r>
            <a:endParaRPr lang="en-US" sz="1250"/>
          </a:p>
        </p:txBody>
      </p:sp>
      <p:sp>
        <p:nvSpPr>
          <p:cNvPr id="41" name="Text 39"/>
          <p:cNvSpPr/>
          <p:nvPr/>
        </p:nvSpPr>
        <p:spPr>
          <a:xfrm>
            <a:off x="6400800" y="4846320"/>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5%</a:t>
            </a:r>
            <a:endParaRPr lang="en-US" sz="1300"/>
          </a:p>
        </p:txBody>
      </p:sp>
      <p:sp>
        <p:nvSpPr>
          <p:cNvPr id="42" name="Text 40"/>
          <p:cNvSpPr/>
          <p:nvPr/>
        </p:nvSpPr>
        <p:spPr>
          <a:xfrm>
            <a:off x="8001000" y="4846320"/>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11%</a:t>
            </a:r>
            <a:endParaRPr lang="en-US" sz="1300"/>
          </a:p>
        </p:txBody>
      </p:sp>
      <p:sp>
        <p:nvSpPr>
          <p:cNvPr id="43" name="Text 41"/>
          <p:cNvSpPr/>
          <p:nvPr/>
        </p:nvSpPr>
        <p:spPr>
          <a:xfrm>
            <a:off x="9601200" y="4846320"/>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16%</a:t>
            </a:r>
            <a:endParaRPr lang="en-US" sz="1300"/>
          </a:p>
        </p:txBody>
      </p:sp>
      <p:sp>
        <p:nvSpPr>
          <p:cNvPr id="44" name="Text 42"/>
          <p:cNvSpPr/>
          <p:nvPr/>
        </p:nvSpPr>
        <p:spPr>
          <a:xfrm>
            <a:off x="960120" y="5138928"/>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Mass deportation of illegal migrants</a:t>
            </a:r>
            <a:endParaRPr lang="en-US" sz="1250"/>
          </a:p>
        </p:txBody>
      </p:sp>
      <p:sp>
        <p:nvSpPr>
          <p:cNvPr id="45" name="Text 43"/>
          <p:cNvSpPr/>
          <p:nvPr/>
        </p:nvSpPr>
        <p:spPr>
          <a:xfrm>
            <a:off x="6400800" y="5138928"/>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4%</a:t>
            </a:r>
            <a:endParaRPr lang="en-US" sz="1300"/>
          </a:p>
        </p:txBody>
      </p:sp>
      <p:sp>
        <p:nvSpPr>
          <p:cNvPr id="46" name="Text 44"/>
          <p:cNvSpPr/>
          <p:nvPr/>
        </p:nvSpPr>
        <p:spPr>
          <a:xfrm>
            <a:off x="8001000" y="5138928"/>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7%</a:t>
            </a:r>
            <a:endParaRPr lang="en-US" sz="1300"/>
          </a:p>
        </p:txBody>
      </p:sp>
      <p:sp>
        <p:nvSpPr>
          <p:cNvPr id="47" name="Text 45"/>
          <p:cNvSpPr/>
          <p:nvPr/>
        </p:nvSpPr>
        <p:spPr>
          <a:xfrm>
            <a:off x="9601200" y="5138928"/>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11%</a:t>
            </a:r>
            <a:endParaRPr lang="en-US" sz="1300"/>
          </a:p>
        </p:txBody>
      </p:sp>
      <p:sp>
        <p:nvSpPr>
          <p:cNvPr id="48" name="Shape 46"/>
          <p:cNvSpPr/>
          <p:nvPr/>
        </p:nvSpPr>
        <p:spPr>
          <a:xfrm>
            <a:off x="832104" y="5413248"/>
            <a:ext cx="10268712" cy="256032"/>
          </a:xfrm>
          <a:prstGeom prst="rect">
            <a:avLst/>
          </a:prstGeom>
          <a:solidFill>
            <a:srgbClr val="F5F7FA"/>
          </a:solidFill>
          <a:ln w="12700">
            <a:solidFill>
              <a:srgbClr val="F5F7FA"/>
            </a:solidFill>
            <a:prstDash val="solid"/>
          </a:ln>
        </p:spPr>
        <p:txBody>
          <a:bodyPr/>
          <a:lstStyle/>
          <a:p>
            <a:endParaRPr lang="en-AU"/>
          </a:p>
        </p:txBody>
      </p:sp>
      <p:sp>
        <p:nvSpPr>
          <p:cNvPr id="49" name="Text 47"/>
          <p:cNvSpPr/>
          <p:nvPr/>
        </p:nvSpPr>
        <p:spPr>
          <a:xfrm>
            <a:off x="960120" y="5431536"/>
            <a:ext cx="4937760" cy="237744"/>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Gina Rinehart’s $1.3m plane gift</a:t>
            </a:r>
            <a:endParaRPr lang="en-US" sz="1250"/>
          </a:p>
        </p:txBody>
      </p:sp>
      <p:sp>
        <p:nvSpPr>
          <p:cNvPr id="50" name="Text 48"/>
          <p:cNvSpPr/>
          <p:nvPr/>
        </p:nvSpPr>
        <p:spPr>
          <a:xfrm>
            <a:off x="6400800" y="5431536"/>
            <a:ext cx="1371600" cy="237744"/>
          </a:xfrm>
          <a:prstGeom prst="rect">
            <a:avLst/>
          </a:prstGeom>
          <a:noFill/>
          <a:ln/>
        </p:spPr>
        <p:txBody>
          <a:bodyPr wrap="square" lIns="0" tIns="0" rIns="0" bIns="0" rtlCol="0" anchor="ctr"/>
          <a:lstStyle/>
          <a:p>
            <a:pPr marL="0" indent="0" algn="r">
              <a:buNone/>
            </a:pPr>
            <a:r>
              <a:rPr lang="en-US" sz="1300" b="1">
                <a:solidFill>
                  <a:srgbClr val="2251FF"/>
                </a:solidFill>
                <a:latin typeface="Helvetica Neue Light" pitchFamily="34" charset="0"/>
                <a:ea typeface="Helvetica Neue Light" pitchFamily="34" charset="-122"/>
                <a:cs typeface="Helvetica Neue Light" pitchFamily="34" charset="-120"/>
              </a:rPr>
              <a:t>5%</a:t>
            </a:r>
            <a:endParaRPr lang="en-US" sz="1300"/>
          </a:p>
        </p:txBody>
      </p:sp>
      <p:sp>
        <p:nvSpPr>
          <p:cNvPr id="51" name="Text 49"/>
          <p:cNvSpPr/>
          <p:nvPr/>
        </p:nvSpPr>
        <p:spPr>
          <a:xfrm>
            <a:off x="8001000" y="5431536"/>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6%</a:t>
            </a:r>
            <a:endParaRPr lang="en-US" sz="1300"/>
          </a:p>
        </p:txBody>
      </p:sp>
      <p:sp>
        <p:nvSpPr>
          <p:cNvPr id="52" name="Text 50"/>
          <p:cNvSpPr/>
          <p:nvPr/>
        </p:nvSpPr>
        <p:spPr>
          <a:xfrm>
            <a:off x="9601200" y="5431536"/>
            <a:ext cx="1371600" cy="237744"/>
          </a:xfrm>
          <a:prstGeom prst="rect">
            <a:avLst/>
          </a:prstGeom>
          <a:noFill/>
          <a:ln/>
        </p:spPr>
        <p:txBody>
          <a:bodyPr wrap="square" lIns="0" tIns="0" rIns="0" bIns="0" rtlCol="0" anchor="ctr"/>
          <a:lstStyle/>
          <a:p>
            <a:pPr marL="0" indent="0" algn="r">
              <a:buNone/>
            </a:pPr>
            <a:r>
              <a:rPr lang="en-US" sz="1300">
                <a:solidFill>
                  <a:srgbClr val="6E7480"/>
                </a:solidFill>
                <a:latin typeface="Helvetica Neue Light" pitchFamily="34" charset="0"/>
                <a:ea typeface="Helvetica Neue Light" pitchFamily="34" charset="-122"/>
                <a:cs typeface="Helvetica Neue Light" pitchFamily="34" charset="-120"/>
              </a:rPr>
              <a:t>11%</a:t>
            </a:r>
            <a:endParaRPr lang="en-US" sz="1300"/>
          </a:p>
        </p:txBody>
      </p:sp>
      <p:sp>
        <p:nvSpPr>
          <p:cNvPr id="55" name="Text 53"/>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56" name="Text 54"/>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67</a:t>
            </a:r>
            <a:endParaRPr lang="en-US" sz="95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After exposure, 12% of voters left ON.</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Considering everything covered in this survey, do you still intend to vote for One Nation, or could you vote for someone else?</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12%</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could vote for someone else, or were unsure, by the end of the survey</a:t>
            </a:r>
            <a:endParaRPr lang="en-US" sz="1500"/>
          </a:p>
        </p:txBody>
      </p:sp>
      <p:sp>
        <p:nvSpPr>
          <p:cNvPr id="6" name="Text 4"/>
          <p:cNvSpPr/>
          <p:nvPr/>
        </p:nvSpPr>
        <p:spPr>
          <a:xfrm>
            <a:off x="960120" y="4183380"/>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This question came last — after ten controversies and every One Nation position had been put to each respondent. </a:t>
            </a:r>
          </a:p>
          <a:p>
            <a:pPr marL="0" indent="0">
              <a:lnSpc>
                <a:spcPct val="128000"/>
              </a:lnSpc>
              <a:buNone/>
            </a:pPr>
            <a:endParaRPr lang="en-US" sz="1250">
              <a:solidFill>
                <a:srgbClr val="6E7480"/>
              </a:solidFill>
              <a:latin typeface="Helvetica Neue Light" pitchFamily="34" charset="0"/>
              <a:ea typeface="Helvetica Neue Light" pitchFamily="34" charset="-122"/>
              <a:cs typeface="Helvetica Neue Light" pitchFamily="34" charset="-120"/>
            </a:endParaRPr>
          </a:p>
          <a:p>
            <a:pPr marL="0" indent="0">
              <a:lnSpc>
                <a:spcPct val="128000"/>
              </a:lnSpc>
              <a:buNone/>
            </a:pPr>
            <a:endParaRPr lang="en-US" sz="1250">
              <a:solidFill>
                <a:srgbClr val="6E7480"/>
              </a:solidFill>
              <a:latin typeface="Helvetica Neue Light" pitchFamily="34" charset="0"/>
              <a:ea typeface="Helvetica Neue Light" pitchFamily="34" charset="-122"/>
              <a:cs typeface="Helvetica Neue Light" pitchFamily="34" charset="-120"/>
            </a:endParaRPr>
          </a:p>
          <a:p>
            <a:pPr marL="0" indent="0">
              <a:lnSpc>
                <a:spcPct val="128000"/>
              </a:lnSpc>
              <a:buNone/>
            </a:pPr>
            <a:endParaRPr lang="en-US" sz="1250">
              <a:solidFill>
                <a:srgbClr val="6E7480"/>
              </a:solidFill>
              <a:latin typeface="Helvetica Neue Light" pitchFamily="34" charset="0"/>
              <a:ea typeface="Helvetica Neue Light" pitchFamily="34" charset="-122"/>
              <a:cs typeface="Helvetica Neue Light" pitchFamily="34" charset="-120"/>
            </a:endParaRPr>
          </a:p>
          <a:p>
            <a:pPr marL="0" indent="0">
              <a:lnSpc>
                <a:spcPct val="128000"/>
              </a:lnSpc>
              <a:buNone/>
            </a:pPr>
            <a:endParaRPr lang="en-US" sz="1250"/>
          </a:p>
        </p:txBody>
      </p:sp>
      <p:sp>
        <p:nvSpPr>
          <p:cNvPr id="7" name="Text 5"/>
          <p:cNvSpPr/>
          <p:nvPr/>
        </p:nvSpPr>
        <p:spPr>
          <a:xfrm>
            <a:off x="6035040" y="2743200"/>
            <a:ext cx="283464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Still intend to vote One Nation</a:t>
            </a:r>
            <a:endParaRPr lang="en-US" sz="1350"/>
          </a:p>
        </p:txBody>
      </p:sp>
      <p:sp>
        <p:nvSpPr>
          <p:cNvPr id="8" name="Shape 6"/>
          <p:cNvSpPr/>
          <p:nvPr/>
        </p:nvSpPr>
        <p:spPr>
          <a:xfrm>
            <a:off x="9189720" y="2926080"/>
            <a:ext cx="2099144" cy="201168"/>
          </a:xfrm>
          <a:prstGeom prst="rect">
            <a:avLst/>
          </a:prstGeom>
          <a:solidFill>
            <a:srgbClr val="E8EBF0"/>
          </a:solidFill>
          <a:ln w="12700">
            <a:solidFill>
              <a:srgbClr val="E8EBF0"/>
            </a:solidFill>
            <a:prstDash val="solid"/>
          </a:ln>
        </p:spPr>
        <p:txBody>
          <a:bodyPr/>
          <a:lstStyle/>
          <a:p>
            <a:endParaRPr lang="en-AU"/>
          </a:p>
        </p:txBody>
      </p:sp>
      <p:sp>
        <p:nvSpPr>
          <p:cNvPr id="9" name="Text 7"/>
          <p:cNvSpPr/>
          <p:nvPr/>
        </p:nvSpPr>
        <p:spPr>
          <a:xfrm>
            <a:off x="11407736" y="274320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88%</a:t>
            </a:r>
            <a:endParaRPr lang="en-US" sz="1350"/>
          </a:p>
        </p:txBody>
      </p:sp>
      <p:sp>
        <p:nvSpPr>
          <p:cNvPr id="10" name="Text 8"/>
          <p:cNvSpPr/>
          <p:nvPr/>
        </p:nvSpPr>
        <p:spPr>
          <a:xfrm>
            <a:off x="6035040" y="3383280"/>
            <a:ext cx="283464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Could vote for someone else</a:t>
            </a:r>
            <a:endParaRPr lang="en-US" sz="1350"/>
          </a:p>
        </p:txBody>
      </p:sp>
      <p:sp>
        <p:nvSpPr>
          <p:cNvPr id="11" name="Shape 9"/>
          <p:cNvSpPr/>
          <p:nvPr/>
        </p:nvSpPr>
        <p:spPr>
          <a:xfrm>
            <a:off x="9189720" y="3566160"/>
            <a:ext cx="166977"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9475569" y="338328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8%</a:t>
            </a:r>
            <a:endParaRPr lang="en-US" sz="1350"/>
          </a:p>
        </p:txBody>
      </p:sp>
      <p:sp>
        <p:nvSpPr>
          <p:cNvPr id="13" name="Text 11"/>
          <p:cNvSpPr/>
          <p:nvPr/>
        </p:nvSpPr>
        <p:spPr>
          <a:xfrm>
            <a:off x="6035040" y="4023360"/>
            <a:ext cx="2834640" cy="566928"/>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Unsure</a:t>
            </a:r>
            <a:endParaRPr lang="en-US" sz="1350"/>
          </a:p>
        </p:txBody>
      </p:sp>
      <p:sp>
        <p:nvSpPr>
          <p:cNvPr id="14" name="Shape 12"/>
          <p:cNvSpPr/>
          <p:nvPr/>
        </p:nvSpPr>
        <p:spPr>
          <a:xfrm>
            <a:off x="9189720" y="4206240"/>
            <a:ext cx="95416"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9404008" y="4023360"/>
            <a:ext cx="868680" cy="566928"/>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4%</a:t>
            </a:r>
            <a:endParaRPr lang="en-US" sz="1350"/>
          </a:p>
        </p:txBody>
      </p:sp>
      <p:sp>
        <p:nvSpPr>
          <p:cNvPr id="17" name="Text 15"/>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18" name="Text 16"/>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68</a:t>
            </a:r>
            <a:endParaRPr lang="en-US" sz="950"/>
          </a:p>
        </p:txBody>
      </p:sp>
      <p:sp>
        <p:nvSpPr>
          <p:cNvPr id="21" name="TextBox 20">
            <a:extLst>
              <a:ext uri="{FF2B5EF4-FFF2-40B4-BE49-F238E27FC236}">
                <a16:creationId xmlns:a16="http://schemas.microsoft.com/office/drawing/2014/main" id="{4FA34361-7FB7-C0AE-1339-09B644E469F7}"/>
              </a:ext>
            </a:extLst>
          </p:cNvPr>
          <p:cNvSpPr txBox="1"/>
          <p:nvPr/>
        </p:nvSpPr>
        <p:spPr>
          <a:xfrm>
            <a:off x="960120" y="4907665"/>
            <a:ext cx="6139542" cy="861774"/>
          </a:xfrm>
          <a:prstGeom prst="rect">
            <a:avLst/>
          </a:prstGeom>
          <a:noFill/>
        </p:spPr>
        <p:txBody>
          <a:bodyPr wrap="square">
            <a:spAutoFit/>
          </a:bodyPr>
          <a:lstStyle/>
          <a:p>
            <a:pPr rtl="0">
              <a:buNone/>
            </a:pPr>
            <a:r>
              <a:rPr lang="en-AU" sz="1250">
                <a:solidFill>
                  <a:srgbClr val="6E7480"/>
                </a:solidFill>
                <a:latin typeface="Helvetica Neue Light" pitchFamily="34" charset="0"/>
                <a:ea typeface="Helvetica Neue Light" pitchFamily="34" charset="-122"/>
              </a:rPr>
              <a:t>COULD VOTE FOR SOMEONE ELSE</a:t>
            </a:r>
            <a:br>
              <a:rPr lang="en-AU" sz="1250">
                <a:solidFill>
                  <a:srgbClr val="6E7480"/>
                </a:solidFill>
                <a:latin typeface="Helvetica Neue Light" pitchFamily="34" charset="0"/>
                <a:ea typeface="Helvetica Neue Light" pitchFamily="34" charset="-122"/>
              </a:rPr>
            </a:br>
            <a:r>
              <a:rPr lang="en-AU" sz="1250">
                <a:solidFill>
                  <a:srgbClr val="6E7480"/>
                </a:solidFill>
                <a:latin typeface="Helvetica Neue Light" pitchFamily="34" charset="0"/>
                <a:ea typeface="Helvetica Neue Light" pitchFamily="34" charset="-122"/>
              </a:rPr>
              <a:t>After every criticism and controversy had been put to them</a:t>
            </a:r>
          </a:p>
          <a:p>
            <a:pPr rtl="0">
              <a:buNone/>
            </a:pPr>
            <a:r>
              <a:rPr lang="en-AU" sz="1250">
                <a:solidFill>
                  <a:srgbClr val="6E7480"/>
                </a:solidFill>
                <a:latin typeface="Helvetica Neue Light" pitchFamily="34" charset="0"/>
                <a:ea typeface="Helvetica Neue Light" pitchFamily="34" charset="-122"/>
              </a:rPr>
              <a:t>19% of supporters who arrived in the last twelve months</a:t>
            </a:r>
          </a:p>
          <a:p>
            <a:pPr rtl="0">
              <a:buNone/>
            </a:pPr>
            <a:r>
              <a:rPr lang="en-AU" sz="1250">
                <a:solidFill>
                  <a:srgbClr val="6E7480"/>
                </a:solidFill>
                <a:latin typeface="Helvetica Neue Light" pitchFamily="34" charset="0"/>
                <a:ea typeface="Helvetica Neue Light" pitchFamily="34" charset="-122"/>
              </a:rPr>
              <a:t>4% of supporters of more than five years' standing</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And they would go to Liberals/National.</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Who would you be most likely to vote for instead?   (Asked of those who said they could vote for someone else.)</a:t>
            </a:r>
            <a:endParaRPr lang="en-US" sz="1250"/>
          </a:p>
        </p:txBody>
      </p:sp>
      <p:sp>
        <p:nvSpPr>
          <p:cNvPr id="4" name="Text 2"/>
          <p:cNvSpPr/>
          <p:nvPr/>
        </p:nvSpPr>
        <p:spPr>
          <a:xfrm>
            <a:off x="960120" y="2286000"/>
            <a:ext cx="4114800" cy="1143000"/>
          </a:xfrm>
          <a:prstGeom prst="rect">
            <a:avLst/>
          </a:prstGeom>
          <a:noFill/>
          <a:ln/>
        </p:spPr>
        <p:txBody>
          <a:bodyPr wrap="square" lIns="0" tIns="0" rIns="0" bIns="0" rtlCol="0" anchor="ctr"/>
          <a:lstStyle/>
          <a:p>
            <a:pPr marL="0" indent="0">
              <a:buNone/>
            </a:pPr>
            <a:r>
              <a:rPr lang="en-US" sz="7600">
                <a:solidFill>
                  <a:srgbClr val="2251FF"/>
                </a:solidFill>
                <a:latin typeface="Avenir" pitchFamily="34" charset="0"/>
                <a:ea typeface="Avenir" pitchFamily="34" charset="-122"/>
                <a:cs typeface="Avenir" pitchFamily="34" charset="-120"/>
              </a:rPr>
              <a:t>41%</a:t>
            </a:r>
            <a:endParaRPr lang="en-US" sz="7600"/>
          </a:p>
        </p:txBody>
      </p:sp>
      <p:sp>
        <p:nvSpPr>
          <p:cNvPr id="5" name="Text 3"/>
          <p:cNvSpPr/>
          <p:nvPr/>
        </p:nvSpPr>
        <p:spPr>
          <a:xfrm>
            <a:off x="960120" y="3520440"/>
            <a:ext cx="4023360" cy="731520"/>
          </a:xfrm>
          <a:prstGeom prst="rect">
            <a:avLst/>
          </a:prstGeom>
          <a:noFill/>
          <a:ln/>
        </p:spPr>
        <p:txBody>
          <a:bodyPr wrap="square" lIns="0" tIns="0" rIns="0" bIns="0" rtlCol="0" anchor="t"/>
          <a:lstStyle/>
          <a:p>
            <a:pPr marL="0" indent="0">
              <a:lnSpc>
                <a:spcPct val="120000"/>
              </a:lnSpc>
              <a:buNone/>
            </a:pPr>
            <a:r>
              <a:rPr lang="en-US" sz="1500" b="1">
                <a:solidFill>
                  <a:srgbClr val="1A1A1A"/>
                </a:solidFill>
                <a:latin typeface="Helvetica Neue Light" pitchFamily="34" charset="0"/>
                <a:ea typeface="Helvetica Neue Light" pitchFamily="34" charset="-122"/>
                <a:cs typeface="Helvetica Neue Light" pitchFamily="34" charset="-120"/>
              </a:rPr>
              <a:t>of would-be leavers name the Liberals or Nationals</a:t>
            </a:r>
            <a:endParaRPr lang="en-US" sz="1500"/>
          </a:p>
        </p:txBody>
      </p:sp>
      <p:sp>
        <p:nvSpPr>
          <p:cNvPr id="6" name="Text 4"/>
          <p:cNvSpPr/>
          <p:nvPr/>
        </p:nvSpPr>
        <p:spPr>
          <a:xfrm>
            <a:off x="960120" y="4343400"/>
            <a:ext cx="4023360" cy="1097280"/>
          </a:xfrm>
          <a:prstGeom prst="rect">
            <a:avLst/>
          </a:prstGeom>
          <a:noFill/>
          <a:ln/>
        </p:spPr>
        <p:txBody>
          <a:bodyPr wrap="square" lIns="0" tIns="0" rIns="0" bIns="0" rtlCol="0" anchor="t"/>
          <a:lstStyle/>
          <a:p>
            <a:pPr marL="0" indent="0">
              <a:lnSpc>
                <a:spcPct val="128000"/>
              </a:lnSpc>
              <a:buNone/>
            </a:pPr>
            <a:r>
              <a:rPr lang="en-US" sz="1250">
                <a:solidFill>
                  <a:srgbClr val="6E7480"/>
                </a:solidFill>
                <a:latin typeface="Helvetica Neue Light" pitchFamily="34" charset="0"/>
                <a:ea typeface="Helvetica Neue Light" pitchFamily="34" charset="-122"/>
                <a:cs typeface="Helvetica Neue Light" pitchFamily="34" charset="-120"/>
              </a:rPr>
              <a:t>Labor picks up 11%. Where this vote is losable, it is losable back to the Coalition it mostly came from.</a:t>
            </a:r>
            <a:endParaRPr lang="en-US" sz="1250"/>
          </a:p>
        </p:txBody>
      </p:sp>
      <p:sp>
        <p:nvSpPr>
          <p:cNvPr id="7" name="Text 5"/>
          <p:cNvSpPr/>
          <p:nvPr/>
        </p:nvSpPr>
        <p:spPr>
          <a:xfrm>
            <a:off x="6035040" y="2606040"/>
            <a:ext cx="2834640" cy="49377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Liberal / National</a:t>
            </a:r>
            <a:endParaRPr lang="en-US" sz="1350"/>
          </a:p>
        </p:txBody>
      </p:sp>
      <p:sp>
        <p:nvSpPr>
          <p:cNvPr id="8" name="Shape 6"/>
          <p:cNvSpPr/>
          <p:nvPr/>
        </p:nvSpPr>
        <p:spPr>
          <a:xfrm>
            <a:off x="9189720" y="2752344"/>
            <a:ext cx="1999488"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11308080" y="2606040"/>
            <a:ext cx="868680" cy="49377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41%</a:t>
            </a:r>
            <a:endParaRPr lang="en-US" sz="1350"/>
          </a:p>
        </p:txBody>
      </p:sp>
      <p:sp>
        <p:nvSpPr>
          <p:cNvPr id="10" name="Text 8"/>
          <p:cNvSpPr/>
          <p:nvPr/>
        </p:nvSpPr>
        <p:spPr>
          <a:xfrm>
            <a:off x="6035040" y="3172968"/>
            <a:ext cx="2834640" cy="49377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Unsure</a:t>
            </a:r>
            <a:endParaRPr lang="en-US" sz="1350"/>
          </a:p>
        </p:txBody>
      </p:sp>
      <p:sp>
        <p:nvSpPr>
          <p:cNvPr id="11" name="Shape 9"/>
          <p:cNvSpPr/>
          <p:nvPr/>
        </p:nvSpPr>
        <p:spPr>
          <a:xfrm>
            <a:off x="9189720" y="3319272"/>
            <a:ext cx="1170432" cy="201168"/>
          </a:xfrm>
          <a:prstGeom prst="rect">
            <a:avLst/>
          </a:prstGeom>
          <a:solidFill>
            <a:srgbClr val="E8EBF0"/>
          </a:solidFill>
          <a:ln w="12700">
            <a:solidFill>
              <a:srgbClr val="E8EBF0"/>
            </a:solidFill>
            <a:prstDash val="solid"/>
          </a:ln>
        </p:spPr>
        <p:txBody>
          <a:bodyPr/>
          <a:lstStyle/>
          <a:p>
            <a:endParaRPr lang="en-AU"/>
          </a:p>
        </p:txBody>
      </p:sp>
      <p:sp>
        <p:nvSpPr>
          <p:cNvPr id="12" name="Text 10"/>
          <p:cNvSpPr/>
          <p:nvPr/>
        </p:nvSpPr>
        <p:spPr>
          <a:xfrm>
            <a:off x="10479024" y="3172968"/>
            <a:ext cx="868680" cy="49377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24%</a:t>
            </a:r>
            <a:endParaRPr lang="en-US" sz="1350"/>
          </a:p>
        </p:txBody>
      </p:sp>
      <p:sp>
        <p:nvSpPr>
          <p:cNvPr id="13" name="Text 11"/>
          <p:cNvSpPr/>
          <p:nvPr/>
        </p:nvSpPr>
        <p:spPr>
          <a:xfrm>
            <a:off x="6035040" y="3739896"/>
            <a:ext cx="2834640" cy="49377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Minor party / independent</a:t>
            </a:r>
            <a:endParaRPr lang="en-US" sz="1350"/>
          </a:p>
        </p:txBody>
      </p:sp>
      <p:sp>
        <p:nvSpPr>
          <p:cNvPr id="14" name="Shape 12"/>
          <p:cNvSpPr/>
          <p:nvPr/>
        </p:nvSpPr>
        <p:spPr>
          <a:xfrm>
            <a:off x="9189720" y="3886200"/>
            <a:ext cx="780288"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10088880" y="3739896"/>
            <a:ext cx="868680" cy="49377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16%</a:t>
            </a:r>
            <a:endParaRPr lang="en-US" sz="1350"/>
          </a:p>
        </p:txBody>
      </p:sp>
      <p:sp>
        <p:nvSpPr>
          <p:cNvPr id="16" name="Text 14"/>
          <p:cNvSpPr/>
          <p:nvPr/>
        </p:nvSpPr>
        <p:spPr>
          <a:xfrm>
            <a:off x="6035040" y="4306824"/>
            <a:ext cx="2834640" cy="49377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Labor</a:t>
            </a:r>
            <a:endParaRPr lang="en-US" sz="1350"/>
          </a:p>
        </p:txBody>
      </p:sp>
      <p:sp>
        <p:nvSpPr>
          <p:cNvPr id="17" name="Shape 15"/>
          <p:cNvSpPr/>
          <p:nvPr/>
        </p:nvSpPr>
        <p:spPr>
          <a:xfrm>
            <a:off x="9189720" y="4453128"/>
            <a:ext cx="536448"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9845040" y="4306824"/>
            <a:ext cx="868680" cy="49377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11%</a:t>
            </a:r>
            <a:endParaRPr lang="en-US" sz="1350"/>
          </a:p>
        </p:txBody>
      </p:sp>
      <p:sp>
        <p:nvSpPr>
          <p:cNvPr id="19" name="Text 17"/>
          <p:cNvSpPr/>
          <p:nvPr/>
        </p:nvSpPr>
        <p:spPr>
          <a:xfrm>
            <a:off x="6035040" y="4873752"/>
            <a:ext cx="2834640" cy="49377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Greens</a:t>
            </a:r>
            <a:endParaRPr lang="en-US" sz="1350"/>
          </a:p>
        </p:txBody>
      </p:sp>
      <p:sp>
        <p:nvSpPr>
          <p:cNvPr id="20" name="Shape 18"/>
          <p:cNvSpPr/>
          <p:nvPr/>
        </p:nvSpPr>
        <p:spPr>
          <a:xfrm>
            <a:off x="9189720" y="5020056"/>
            <a:ext cx="438912"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9747504" y="4873752"/>
            <a:ext cx="868680" cy="493776"/>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9%</a:t>
            </a:r>
            <a:endParaRPr lang="en-US" sz="1350"/>
          </a:p>
        </p:txBody>
      </p:sp>
      <p:sp>
        <p:nvSpPr>
          <p:cNvPr id="23" name="Text 21"/>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4" name="Text 22"/>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69</a:t>
            </a:r>
            <a:endParaRPr lang="en-US" sz="95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a:lnSpc>
                <a:spcPct val="110000"/>
              </a:lnSpc>
            </a:pPr>
            <a:r>
              <a:rPr lang="en-US" sz="2500"/>
              <a:t>Voters who left were most concerned about: </a:t>
            </a:r>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Here are some things Pauline Hanson has said. How much, if at all, does each concern you?   (Among the 12% who could vote for someone else, or were unsure.)</a:t>
            </a:r>
            <a:endParaRPr lang="en-US" sz="1250"/>
          </a:p>
        </p:txBody>
      </p:sp>
      <p:sp>
        <p:nvSpPr>
          <p:cNvPr id="4" name="Text 2"/>
          <p:cNvSpPr/>
          <p:nvPr/>
        </p:nvSpPr>
        <p:spPr>
          <a:xfrm>
            <a:off x="960120" y="2651760"/>
            <a:ext cx="4572000" cy="219456"/>
          </a:xfrm>
          <a:prstGeom prst="rect">
            <a:avLst/>
          </a:prstGeom>
          <a:noFill/>
          <a:ln/>
        </p:spPr>
        <p:txBody>
          <a:bodyPr wrap="square" lIns="0" tIns="0" rIns="0" bIns="0" rtlCol="0" anchor="ctr"/>
          <a:lstStyle/>
          <a:p>
            <a:pPr marL="0" indent="0">
              <a:buNone/>
            </a:pPr>
            <a:r>
              <a:rPr lang="en-US" sz="1250">
                <a:solidFill>
                  <a:srgbClr val="1A1A1A"/>
                </a:solidFill>
                <a:highlight>
                  <a:srgbClr val="FFFF00"/>
                </a:highlight>
                <a:latin typeface="Helvetica Neue Light" pitchFamily="34" charset="0"/>
                <a:ea typeface="Helvetica Neue Light" pitchFamily="34" charset="-122"/>
                <a:cs typeface="Helvetica Neue Light" pitchFamily="34" charset="-120"/>
              </a:rPr>
              <a:t>Restricting access to abortion</a:t>
            </a:r>
            <a:endParaRPr lang="en-US" sz="1250">
              <a:highlight>
                <a:srgbClr val="FFFF00"/>
              </a:highlight>
            </a:endParaRPr>
          </a:p>
        </p:txBody>
      </p:sp>
      <p:sp>
        <p:nvSpPr>
          <p:cNvPr id="5" name="Shape 3"/>
          <p:cNvSpPr/>
          <p:nvPr/>
        </p:nvSpPr>
        <p:spPr>
          <a:xfrm>
            <a:off x="5852160" y="2660904"/>
            <a:ext cx="3561172" cy="201168"/>
          </a:xfrm>
          <a:prstGeom prst="rect">
            <a:avLst/>
          </a:prstGeom>
          <a:solidFill>
            <a:srgbClr val="2251FF"/>
          </a:solidFill>
          <a:ln w="12700">
            <a:solidFill>
              <a:srgbClr val="2251FF"/>
            </a:solidFill>
            <a:prstDash val="solid"/>
          </a:ln>
        </p:spPr>
        <p:txBody>
          <a:bodyPr/>
          <a:lstStyle/>
          <a:p>
            <a:endParaRPr lang="en-AU"/>
          </a:p>
        </p:txBody>
      </p:sp>
      <p:sp>
        <p:nvSpPr>
          <p:cNvPr id="6" name="Text 4"/>
          <p:cNvSpPr/>
          <p:nvPr/>
        </p:nvSpPr>
        <p:spPr>
          <a:xfrm>
            <a:off x="9532204" y="2651760"/>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51%</a:t>
            </a:r>
            <a:endParaRPr lang="en-US" sz="1250"/>
          </a:p>
        </p:txBody>
      </p:sp>
      <p:sp>
        <p:nvSpPr>
          <p:cNvPr id="7" name="Text 5"/>
          <p:cNvSpPr/>
          <p:nvPr/>
        </p:nvSpPr>
        <p:spPr>
          <a:xfrm>
            <a:off x="960120" y="2944368"/>
            <a:ext cx="4572000" cy="219456"/>
          </a:xfrm>
          <a:prstGeom prst="rect">
            <a:avLst/>
          </a:prstGeom>
          <a:noFill/>
          <a:ln/>
        </p:spPr>
        <p:txBody>
          <a:bodyPr wrap="square" lIns="0" tIns="0" rIns="0" bIns="0" rtlCol="0" anchor="ctr"/>
          <a:lstStyle/>
          <a:p>
            <a:pPr marL="0" indent="0">
              <a:buNone/>
            </a:pPr>
            <a:r>
              <a:rPr lang="en-US" sz="1250">
                <a:solidFill>
                  <a:srgbClr val="1A1A1A"/>
                </a:solidFill>
                <a:highlight>
                  <a:srgbClr val="FFFF00"/>
                </a:highlight>
                <a:latin typeface="Helvetica Neue Light" pitchFamily="34" charset="0"/>
                <a:ea typeface="Helvetica Neue Light" pitchFamily="34" charset="-122"/>
                <a:cs typeface="Helvetica Neue Light" pitchFamily="34" charset="-120"/>
              </a:rPr>
              <a:t>Opposed pay rises for low paid workers</a:t>
            </a:r>
            <a:endParaRPr lang="en-US" sz="1250">
              <a:highlight>
                <a:srgbClr val="FFFF00"/>
              </a:highlight>
            </a:endParaRPr>
          </a:p>
        </p:txBody>
      </p:sp>
      <p:sp>
        <p:nvSpPr>
          <p:cNvPr id="8" name="Shape 6"/>
          <p:cNvSpPr/>
          <p:nvPr/>
        </p:nvSpPr>
        <p:spPr>
          <a:xfrm>
            <a:off x="5852160" y="2953512"/>
            <a:ext cx="3072384"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9043416" y="2944368"/>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44%</a:t>
            </a:r>
            <a:endParaRPr lang="en-US" sz="1250"/>
          </a:p>
        </p:txBody>
      </p:sp>
      <p:sp>
        <p:nvSpPr>
          <p:cNvPr id="10" name="Text 8"/>
          <p:cNvSpPr/>
          <p:nvPr/>
        </p:nvSpPr>
        <p:spPr>
          <a:xfrm>
            <a:off x="960120" y="3236976"/>
            <a:ext cx="4572000" cy="219456"/>
          </a:xfrm>
          <a:prstGeom prst="rect">
            <a:avLst/>
          </a:prstGeom>
          <a:noFill/>
          <a:ln/>
        </p:spPr>
        <p:txBody>
          <a:bodyPr wrap="square" lIns="0" tIns="0" rIns="0" bIns="0" rtlCol="0" anchor="ctr"/>
          <a:lstStyle/>
          <a:p>
            <a:pPr marL="0" indent="0">
              <a:buNone/>
            </a:pPr>
            <a:r>
              <a:rPr lang="en-US" sz="1250">
                <a:solidFill>
                  <a:srgbClr val="1A1A1A"/>
                </a:solidFill>
                <a:highlight>
                  <a:srgbClr val="FFFF00"/>
                </a:highlight>
                <a:latin typeface="Helvetica Neue Light" pitchFamily="34" charset="0"/>
                <a:ea typeface="Helvetica Neue Light" pitchFamily="34" charset="-122"/>
                <a:cs typeface="Helvetica Neue Light" pitchFamily="34" charset="-120"/>
              </a:rPr>
              <a:t>Association with Trump and his circle</a:t>
            </a:r>
            <a:endParaRPr lang="en-US" sz="1250">
              <a:highlight>
                <a:srgbClr val="FFFF00"/>
              </a:highlight>
            </a:endParaRPr>
          </a:p>
        </p:txBody>
      </p:sp>
      <p:sp>
        <p:nvSpPr>
          <p:cNvPr id="11" name="Shape 9"/>
          <p:cNvSpPr/>
          <p:nvPr/>
        </p:nvSpPr>
        <p:spPr>
          <a:xfrm>
            <a:off x="5852160" y="3246120"/>
            <a:ext cx="3002557"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8973589" y="3236976"/>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43%</a:t>
            </a:r>
            <a:endParaRPr lang="en-US" sz="1250"/>
          </a:p>
        </p:txBody>
      </p:sp>
      <p:sp>
        <p:nvSpPr>
          <p:cNvPr id="13" name="Text 11"/>
          <p:cNvSpPr/>
          <p:nvPr/>
        </p:nvSpPr>
        <p:spPr>
          <a:xfrm>
            <a:off x="960120" y="3529584"/>
            <a:ext cx="4572000" cy="219456"/>
          </a:xfrm>
          <a:prstGeom prst="rect">
            <a:avLst/>
          </a:prstGeom>
          <a:noFill/>
          <a:ln/>
        </p:spPr>
        <p:txBody>
          <a:bodyPr wrap="square" lIns="0" tIns="0" rIns="0" bIns="0" rtlCol="0" anchor="ctr"/>
          <a:lstStyle/>
          <a:p>
            <a:pPr marL="0" indent="0">
              <a:buNone/>
            </a:pPr>
            <a:r>
              <a:rPr lang="en-US" sz="1250">
                <a:solidFill>
                  <a:srgbClr val="1A1A1A"/>
                </a:solidFill>
                <a:highlight>
                  <a:srgbClr val="FFFF00"/>
                </a:highlight>
                <a:latin typeface="Helvetica Neue Light" pitchFamily="34" charset="0"/>
                <a:ea typeface="Helvetica Neue Light" pitchFamily="34" charset="-122"/>
                <a:cs typeface="Helvetica Neue Light" pitchFamily="34" charset="-120"/>
              </a:rPr>
              <a:t>“Domestic violence is a two-way street”</a:t>
            </a:r>
            <a:endParaRPr lang="en-US" sz="1250">
              <a:highlight>
                <a:srgbClr val="FFFF00"/>
              </a:highlight>
            </a:endParaRPr>
          </a:p>
        </p:txBody>
      </p:sp>
      <p:sp>
        <p:nvSpPr>
          <p:cNvPr id="14" name="Shape 12"/>
          <p:cNvSpPr/>
          <p:nvPr/>
        </p:nvSpPr>
        <p:spPr>
          <a:xfrm>
            <a:off x="5852160" y="3538728"/>
            <a:ext cx="2793076"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8764108" y="3529584"/>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40%</a:t>
            </a:r>
            <a:endParaRPr lang="en-US" sz="1250"/>
          </a:p>
        </p:txBody>
      </p:sp>
      <p:sp>
        <p:nvSpPr>
          <p:cNvPr id="16" name="Text 14"/>
          <p:cNvSpPr/>
          <p:nvPr/>
        </p:nvSpPr>
        <p:spPr>
          <a:xfrm>
            <a:off x="960120" y="3822192"/>
            <a:ext cx="4572000" cy="21945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“No such thing as a good Muslim”</a:t>
            </a:r>
            <a:endParaRPr lang="en-US" sz="1250"/>
          </a:p>
        </p:txBody>
      </p:sp>
      <p:sp>
        <p:nvSpPr>
          <p:cNvPr id="17" name="Shape 15"/>
          <p:cNvSpPr/>
          <p:nvPr/>
        </p:nvSpPr>
        <p:spPr>
          <a:xfrm>
            <a:off x="5852160" y="3831336"/>
            <a:ext cx="2723249"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8694281" y="3822192"/>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39%</a:t>
            </a:r>
            <a:endParaRPr lang="en-US" sz="1250"/>
          </a:p>
        </p:txBody>
      </p:sp>
      <p:sp>
        <p:nvSpPr>
          <p:cNvPr id="19" name="Text 17"/>
          <p:cNvSpPr/>
          <p:nvPr/>
        </p:nvSpPr>
        <p:spPr>
          <a:xfrm>
            <a:off x="960120" y="4114800"/>
            <a:ext cx="4572000" cy="21945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Voted against gender pay gap laws</a:t>
            </a:r>
            <a:endParaRPr lang="en-US" sz="1250"/>
          </a:p>
        </p:txBody>
      </p:sp>
      <p:sp>
        <p:nvSpPr>
          <p:cNvPr id="20" name="Shape 18"/>
          <p:cNvSpPr/>
          <p:nvPr/>
        </p:nvSpPr>
        <p:spPr>
          <a:xfrm>
            <a:off x="5852160" y="4123944"/>
            <a:ext cx="2443942"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8414974" y="4114800"/>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35%</a:t>
            </a:r>
            <a:endParaRPr lang="en-US" sz="1250"/>
          </a:p>
        </p:txBody>
      </p:sp>
      <p:sp>
        <p:nvSpPr>
          <p:cNvPr id="22" name="Text 20"/>
          <p:cNvSpPr/>
          <p:nvPr/>
        </p:nvSpPr>
        <p:spPr>
          <a:xfrm>
            <a:off x="960120" y="4407408"/>
            <a:ext cx="4572000" cy="21945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“Ditching White Australia was a mistake”</a:t>
            </a:r>
            <a:endParaRPr lang="en-US" sz="1250"/>
          </a:p>
        </p:txBody>
      </p:sp>
      <p:sp>
        <p:nvSpPr>
          <p:cNvPr id="23" name="Shape 21"/>
          <p:cNvSpPr/>
          <p:nvPr/>
        </p:nvSpPr>
        <p:spPr>
          <a:xfrm>
            <a:off x="5852160" y="4416552"/>
            <a:ext cx="2164634" cy="201168"/>
          </a:xfrm>
          <a:prstGeom prst="rect">
            <a:avLst/>
          </a:prstGeom>
          <a:solidFill>
            <a:srgbClr val="2251FF"/>
          </a:solidFill>
          <a:ln w="12700">
            <a:solidFill>
              <a:srgbClr val="2251FF"/>
            </a:solidFill>
            <a:prstDash val="solid"/>
          </a:ln>
        </p:spPr>
        <p:txBody>
          <a:bodyPr/>
          <a:lstStyle/>
          <a:p>
            <a:endParaRPr lang="en-AU"/>
          </a:p>
        </p:txBody>
      </p:sp>
      <p:sp>
        <p:nvSpPr>
          <p:cNvPr id="24" name="Text 22"/>
          <p:cNvSpPr/>
          <p:nvPr/>
        </p:nvSpPr>
        <p:spPr>
          <a:xfrm>
            <a:off x="8135666" y="4407408"/>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31%</a:t>
            </a:r>
            <a:endParaRPr lang="en-US" sz="1250"/>
          </a:p>
        </p:txBody>
      </p:sp>
      <p:sp>
        <p:nvSpPr>
          <p:cNvPr id="25" name="Text 23"/>
          <p:cNvSpPr/>
          <p:nvPr/>
        </p:nvSpPr>
        <p:spPr>
          <a:xfrm>
            <a:off x="960120" y="4700016"/>
            <a:ext cx="4572000" cy="21945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Gina Rinehart’s $1.3m plane gift</a:t>
            </a:r>
            <a:endParaRPr lang="en-US" sz="1250"/>
          </a:p>
        </p:txBody>
      </p:sp>
      <p:sp>
        <p:nvSpPr>
          <p:cNvPr id="26" name="Shape 24"/>
          <p:cNvSpPr/>
          <p:nvPr/>
        </p:nvSpPr>
        <p:spPr>
          <a:xfrm>
            <a:off x="5852160" y="4709160"/>
            <a:ext cx="2024980" cy="201168"/>
          </a:xfrm>
          <a:prstGeom prst="rect">
            <a:avLst/>
          </a:prstGeom>
          <a:solidFill>
            <a:srgbClr val="2251FF"/>
          </a:solidFill>
          <a:ln w="12700">
            <a:solidFill>
              <a:srgbClr val="2251FF"/>
            </a:solidFill>
            <a:prstDash val="solid"/>
          </a:ln>
        </p:spPr>
        <p:txBody>
          <a:bodyPr/>
          <a:lstStyle/>
          <a:p>
            <a:endParaRPr lang="en-AU"/>
          </a:p>
        </p:txBody>
      </p:sp>
      <p:sp>
        <p:nvSpPr>
          <p:cNvPr id="27" name="Text 25"/>
          <p:cNvSpPr/>
          <p:nvPr/>
        </p:nvSpPr>
        <p:spPr>
          <a:xfrm>
            <a:off x="7996012" y="4700016"/>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29%</a:t>
            </a:r>
            <a:endParaRPr lang="en-US" sz="1250"/>
          </a:p>
        </p:txBody>
      </p:sp>
      <p:sp>
        <p:nvSpPr>
          <p:cNvPr id="28" name="Text 26"/>
          <p:cNvSpPr/>
          <p:nvPr/>
        </p:nvSpPr>
        <p:spPr>
          <a:xfrm>
            <a:off x="960120" y="4992624"/>
            <a:ext cx="4572000" cy="21945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Workers are lazy — make firing easier</a:t>
            </a:r>
            <a:endParaRPr lang="en-US" sz="1250"/>
          </a:p>
        </p:txBody>
      </p:sp>
      <p:sp>
        <p:nvSpPr>
          <p:cNvPr id="29" name="Shape 27"/>
          <p:cNvSpPr/>
          <p:nvPr/>
        </p:nvSpPr>
        <p:spPr>
          <a:xfrm>
            <a:off x="5852160" y="5001768"/>
            <a:ext cx="1815500" cy="201168"/>
          </a:xfrm>
          <a:prstGeom prst="rect">
            <a:avLst/>
          </a:prstGeom>
          <a:solidFill>
            <a:srgbClr val="2251FF"/>
          </a:solidFill>
          <a:ln w="12700">
            <a:solidFill>
              <a:srgbClr val="2251FF"/>
            </a:solidFill>
            <a:prstDash val="solid"/>
          </a:ln>
        </p:spPr>
        <p:txBody>
          <a:bodyPr/>
          <a:lstStyle/>
          <a:p>
            <a:endParaRPr lang="en-AU"/>
          </a:p>
        </p:txBody>
      </p:sp>
      <p:sp>
        <p:nvSpPr>
          <p:cNvPr id="30" name="Text 28"/>
          <p:cNvSpPr/>
          <p:nvPr/>
        </p:nvSpPr>
        <p:spPr>
          <a:xfrm>
            <a:off x="7786532" y="4992624"/>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26%</a:t>
            </a:r>
            <a:endParaRPr lang="en-US" sz="1250"/>
          </a:p>
        </p:txBody>
      </p:sp>
      <p:sp>
        <p:nvSpPr>
          <p:cNvPr id="31" name="Text 29"/>
          <p:cNvSpPr/>
          <p:nvPr/>
        </p:nvSpPr>
        <p:spPr>
          <a:xfrm>
            <a:off x="960120" y="5285232"/>
            <a:ext cx="4572000" cy="219456"/>
          </a:xfrm>
          <a:prstGeom prst="rect">
            <a:avLst/>
          </a:prstGeom>
          <a:noFill/>
          <a:ln/>
        </p:spPr>
        <p:txBody>
          <a:bodyPr wrap="square" lIns="0" tIns="0" rIns="0" bIns="0" rtlCol="0" anchor="ctr"/>
          <a:lstStyle/>
          <a:p>
            <a:pPr marL="0" indent="0">
              <a:buNone/>
            </a:pPr>
            <a:r>
              <a:rPr lang="en-US" sz="1250">
                <a:solidFill>
                  <a:srgbClr val="1A1A1A"/>
                </a:solidFill>
                <a:latin typeface="Helvetica Neue Light" pitchFamily="34" charset="0"/>
                <a:ea typeface="Helvetica Neue Light" pitchFamily="34" charset="-122"/>
                <a:cs typeface="Helvetica Neue Light" pitchFamily="34" charset="-120"/>
              </a:rPr>
              <a:t>Mass deportation of illegal migrants</a:t>
            </a:r>
            <a:endParaRPr lang="en-US" sz="1250"/>
          </a:p>
        </p:txBody>
      </p:sp>
      <p:sp>
        <p:nvSpPr>
          <p:cNvPr id="32" name="Shape 30"/>
          <p:cNvSpPr/>
          <p:nvPr/>
        </p:nvSpPr>
        <p:spPr>
          <a:xfrm>
            <a:off x="5852160" y="5294376"/>
            <a:ext cx="1396538" cy="201168"/>
          </a:xfrm>
          <a:prstGeom prst="rect">
            <a:avLst/>
          </a:prstGeom>
          <a:solidFill>
            <a:srgbClr val="2251FF"/>
          </a:solidFill>
          <a:ln w="12700">
            <a:solidFill>
              <a:srgbClr val="2251FF"/>
            </a:solidFill>
            <a:prstDash val="solid"/>
          </a:ln>
        </p:spPr>
        <p:txBody>
          <a:bodyPr/>
          <a:lstStyle/>
          <a:p>
            <a:endParaRPr lang="en-AU"/>
          </a:p>
        </p:txBody>
      </p:sp>
      <p:sp>
        <p:nvSpPr>
          <p:cNvPr id="33" name="Text 31"/>
          <p:cNvSpPr/>
          <p:nvPr/>
        </p:nvSpPr>
        <p:spPr>
          <a:xfrm>
            <a:off x="7367570" y="5285232"/>
            <a:ext cx="868680" cy="219456"/>
          </a:xfrm>
          <a:prstGeom prst="rect">
            <a:avLst/>
          </a:prstGeom>
          <a:noFill/>
          <a:ln/>
        </p:spPr>
        <p:txBody>
          <a:bodyPr wrap="square" lIns="0" tIns="0" rIns="0" bIns="0" rtlCol="0" anchor="ctr"/>
          <a:lstStyle/>
          <a:p>
            <a:pPr marL="0" indent="0">
              <a:buNone/>
            </a:pPr>
            <a:r>
              <a:rPr lang="en-US" sz="1250" b="1">
                <a:solidFill>
                  <a:srgbClr val="1A1A1A"/>
                </a:solidFill>
                <a:latin typeface="Helvetica Neue Light" pitchFamily="34" charset="0"/>
                <a:ea typeface="Helvetica Neue Light" pitchFamily="34" charset="-122"/>
                <a:cs typeface="Helvetica Neue Light" pitchFamily="34" charset="-120"/>
              </a:rPr>
              <a:t>20%</a:t>
            </a:r>
            <a:endParaRPr lang="en-US" sz="1250"/>
          </a:p>
        </p:txBody>
      </p:sp>
      <p:sp>
        <p:nvSpPr>
          <p:cNvPr id="36" name="Text 3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7" name="Text 3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70</a:t>
            </a:r>
            <a:endParaRPr lang="en-US" sz="950"/>
          </a:p>
        </p:txBody>
      </p:sp>
      <p:sp>
        <p:nvSpPr>
          <p:cNvPr id="39" name="TextBox 38">
            <a:extLst>
              <a:ext uri="{FF2B5EF4-FFF2-40B4-BE49-F238E27FC236}">
                <a16:creationId xmlns:a16="http://schemas.microsoft.com/office/drawing/2014/main" id="{5DAA34DD-33D4-EAE4-B22F-247F84EA2C12}"/>
              </a:ext>
            </a:extLst>
          </p:cNvPr>
          <p:cNvSpPr txBox="1"/>
          <p:nvPr/>
        </p:nvSpPr>
        <p:spPr>
          <a:xfrm>
            <a:off x="9751660" y="3124783"/>
            <a:ext cx="2232708" cy="923330"/>
          </a:xfrm>
          <a:prstGeom prst="rect">
            <a:avLst/>
          </a:prstGeom>
          <a:noFill/>
        </p:spPr>
        <p:txBody>
          <a:bodyPr wrap="square" rtlCol="0">
            <a:spAutoFit/>
          </a:bodyPr>
          <a:lstStyle/>
          <a:p>
            <a:r>
              <a:rPr lang="en-AU"/>
              <a:t>Note: the top four issues, sit within the Labor agenda.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Doubts about One Nation – in their own words</a:t>
            </a:r>
            <a:endParaRPr lang="en-US" sz="2500"/>
          </a:p>
        </p:txBody>
      </p:sp>
      <p:sp>
        <p:nvSpPr>
          <p:cNvPr id="3" name="Text 1"/>
          <p:cNvSpPr/>
          <p:nvPr/>
        </p:nvSpPr>
        <p:spPr>
          <a:xfrm>
            <a:off x="960120" y="1097280"/>
            <a:ext cx="10789920" cy="32004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What is the reason you would no longer support One Nation?   Asked of the 12% who said they could vote for someone else, or were unsure.</a:t>
            </a:r>
            <a:endParaRPr lang="en-US" sz="1250"/>
          </a:p>
        </p:txBody>
      </p:sp>
      <p:sp>
        <p:nvSpPr>
          <p:cNvPr id="4" name="Text 2"/>
          <p:cNvSpPr/>
          <p:nvPr/>
        </p:nvSpPr>
        <p:spPr>
          <a:xfrm>
            <a:off x="960120" y="1481328"/>
            <a:ext cx="5029200" cy="237744"/>
          </a:xfrm>
          <a:prstGeom prst="rect">
            <a:avLst/>
          </a:prstGeom>
          <a:noFill/>
          <a:ln/>
        </p:spPr>
        <p:txBody>
          <a:bodyPr wrap="square" lIns="0" tIns="0" rIns="0" bIns="0" rtlCol="0" anchor="ctr"/>
          <a:lstStyle/>
          <a:p>
            <a:pPr marL="0" indent="0">
              <a:buNone/>
            </a:pPr>
            <a:r>
              <a:rPr lang="en-US" sz="1050" b="1" kern="0" spc="90">
                <a:solidFill>
                  <a:srgbClr val="2251FF"/>
                </a:solidFill>
                <a:latin typeface="Helvetica Neue Light" pitchFamily="34" charset="0"/>
                <a:ea typeface="Helvetica Neue Light" pitchFamily="34" charset="-122"/>
                <a:cs typeface="Helvetica Neue Light" pitchFamily="34" charset="-120"/>
              </a:rPr>
              <a:t>CAN THEY ACTUALLY GOVERN?</a:t>
            </a:r>
            <a:endParaRPr lang="en-US" sz="1050"/>
          </a:p>
        </p:txBody>
      </p:sp>
      <p:sp>
        <p:nvSpPr>
          <p:cNvPr id="5" name="Text 3"/>
          <p:cNvSpPr/>
          <p:nvPr/>
        </p:nvSpPr>
        <p:spPr>
          <a:xfrm>
            <a:off x="960120" y="1709928"/>
            <a:ext cx="5029200" cy="219456"/>
          </a:xfrm>
          <a:prstGeom prst="rect">
            <a:avLst/>
          </a:prstGeom>
          <a:noFill/>
          <a:ln/>
        </p:spPr>
        <p:txBody>
          <a:bodyPr wrap="square" lIns="0" tIns="0" rIns="0" bIns="0" rtlCol="0" anchor="ctr"/>
          <a:lstStyle/>
          <a:p>
            <a:pPr marL="0" indent="0">
              <a:buNone/>
            </a:pPr>
            <a:r>
              <a:rPr lang="en-US" sz="1050">
                <a:solidFill>
                  <a:srgbClr val="A8AEB8"/>
                </a:solidFill>
                <a:latin typeface="Helvetica Neue Light" pitchFamily="34" charset="0"/>
                <a:ea typeface="Helvetica Neue Light" pitchFamily="34" charset="-122"/>
                <a:cs typeface="Helvetica Neue Light" pitchFamily="34" charset="-120"/>
              </a:rPr>
              <a:t>The biggest doubt — raised by people who like the platform</a:t>
            </a:r>
            <a:endParaRPr lang="en-US" sz="1050"/>
          </a:p>
        </p:txBody>
      </p:sp>
      <p:sp>
        <p:nvSpPr>
          <p:cNvPr id="6" name="Shape 4"/>
          <p:cNvSpPr/>
          <p:nvPr/>
        </p:nvSpPr>
        <p:spPr>
          <a:xfrm>
            <a:off x="960120" y="1984248"/>
            <a:ext cx="731520" cy="16459"/>
          </a:xfrm>
          <a:prstGeom prst="rect">
            <a:avLst/>
          </a:prstGeom>
          <a:solidFill>
            <a:srgbClr val="D8DBE0"/>
          </a:solidFill>
          <a:ln w="12700">
            <a:solidFill>
              <a:srgbClr val="D8DBE0"/>
            </a:solidFill>
            <a:prstDash val="solid"/>
          </a:ln>
        </p:spPr>
        <p:txBody>
          <a:bodyPr/>
          <a:lstStyle/>
          <a:p>
            <a:endParaRPr lang="en-AU"/>
          </a:p>
        </p:txBody>
      </p:sp>
      <p:sp>
        <p:nvSpPr>
          <p:cNvPr id="7" name="Text 5"/>
          <p:cNvSpPr/>
          <p:nvPr/>
        </p:nvSpPr>
        <p:spPr>
          <a:xfrm>
            <a:off x="960120" y="2103120"/>
            <a:ext cx="5029200" cy="438912"/>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“Good at echoing the general feeling of the people, but they lack the right people to run the country.”</a:t>
            </a:r>
            <a:endParaRPr lang="en-US" sz="1150"/>
          </a:p>
        </p:txBody>
      </p:sp>
      <p:sp>
        <p:nvSpPr>
          <p:cNvPr id="8" name="Text 6"/>
          <p:cNvSpPr/>
          <p:nvPr/>
        </p:nvSpPr>
        <p:spPr>
          <a:xfrm>
            <a:off x="960120" y="2542032"/>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Woman, 65+, Sydney</a:t>
            </a:r>
            <a:endParaRPr lang="en-US" sz="950"/>
          </a:p>
        </p:txBody>
      </p:sp>
      <p:sp>
        <p:nvSpPr>
          <p:cNvPr id="9" name="Text 7"/>
          <p:cNvSpPr/>
          <p:nvPr/>
        </p:nvSpPr>
        <p:spPr>
          <a:xfrm>
            <a:off x="960120" y="2926080"/>
            <a:ext cx="5029200" cy="438912"/>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“They are populist — I’m not sure how competent they would be in government.”</a:t>
            </a:r>
            <a:endParaRPr lang="en-US" sz="1150"/>
          </a:p>
        </p:txBody>
      </p:sp>
      <p:sp>
        <p:nvSpPr>
          <p:cNvPr id="10" name="Text 8"/>
          <p:cNvSpPr/>
          <p:nvPr/>
        </p:nvSpPr>
        <p:spPr>
          <a:xfrm>
            <a:off x="960120" y="3364992"/>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Man, 50–64, Sydney</a:t>
            </a:r>
            <a:endParaRPr lang="en-US" sz="950"/>
          </a:p>
        </p:txBody>
      </p:sp>
      <p:sp>
        <p:nvSpPr>
          <p:cNvPr id="11" name="Text 9"/>
          <p:cNvSpPr/>
          <p:nvPr/>
        </p:nvSpPr>
        <p:spPr>
          <a:xfrm>
            <a:off x="6172200" y="1481328"/>
            <a:ext cx="5029200" cy="237744"/>
          </a:xfrm>
          <a:prstGeom prst="rect">
            <a:avLst/>
          </a:prstGeom>
          <a:noFill/>
          <a:ln/>
        </p:spPr>
        <p:txBody>
          <a:bodyPr wrap="square" lIns="0" tIns="0" rIns="0" bIns="0" rtlCol="0" anchor="ctr"/>
          <a:lstStyle/>
          <a:p>
            <a:pPr marL="0" indent="0">
              <a:buNone/>
            </a:pPr>
            <a:r>
              <a:rPr lang="en-US" sz="1050" b="1" kern="0" spc="90">
                <a:solidFill>
                  <a:srgbClr val="2251FF"/>
                </a:solidFill>
                <a:latin typeface="Helvetica Neue Light" pitchFamily="34" charset="0"/>
                <a:ea typeface="Helvetica Neue Light" pitchFamily="34" charset="-122"/>
                <a:cs typeface="Helvetica Neue Light" pitchFamily="34" charset="-120"/>
              </a:rPr>
              <a:t>SPECIFIC POLICIES</a:t>
            </a:r>
            <a:endParaRPr lang="en-US" sz="1050"/>
          </a:p>
        </p:txBody>
      </p:sp>
      <p:sp>
        <p:nvSpPr>
          <p:cNvPr id="12" name="Text 10"/>
          <p:cNvSpPr/>
          <p:nvPr/>
        </p:nvSpPr>
        <p:spPr>
          <a:xfrm>
            <a:off x="6172200" y="1709928"/>
            <a:ext cx="5029200" cy="219456"/>
          </a:xfrm>
          <a:prstGeom prst="rect">
            <a:avLst/>
          </a:prstGeom>
          <a:noFill/>
          <a:ln/>
        </p:spPr>
        <p:txBody>
          <a:bodyPr wrap="square" lIns="0" tIns="0" rIns="0" bIns="0" rtlCol="0" anchor="ctr"/>
          <a:lstStyle/>
          <a:p>
            <a:pPr marL="0" indent="0">
              <a:buNone/>
            </a:pPr>
            <a:r>
              <a:rPr lang="en-US" sz="1050">
                <a:solidFill>
                  <a:srgbClr val="A8AEB8"/>
                </a:solidFill>
                <a:latin typeface="Helvetica Neue Light" pitchFamily="34" charset="0"/>
                <a:ea typeface="Helvetica Neue Light" pitchFamily="34" charset="-122"/>
                <a:cs typeface="Helvetica Neue Light" pitchFamily="34" charset="-120"/>
              </a:rPr>
              <a:t>Four voters named four different objections</a:t>
            </a:r>
            <a:endParaRPr lang="en-US" sz="1050"/>
          </a:p>
        </p:txBody>
      </p:sp>
      <p:sp>
        <p:nvSpPr>
          <p:cNvPr id="13" name="Shape 11"/>
          <p:cNvSpPr/>
          <p:nvPr/>
        </p:nvSpPr>
        <p:spPr>
          <a:xfrm>
            <a:off x="6172200" y="1984248"/>
            <a:ext cx="731520" cy="16459"/>
          </a:xfrm>
          <a:prstGeom prst="rect">
            <a:avLst/>
          </a:prstGeom>
          <a:solidFill>
            <a:srgbClr val="D8DBE0"/>
          </a:solidFill>
          <a:ln w="12700">
            <a:solidFill>
              <a:srgbClr val="D8DBE0"/>
            </a:solidFill>
            <a:prstDash val="solid"/>
          </a:ln>
        </p:spPr>
        <p:txBody>
          <a:bodyPr/>
          <a:lstStyle/>
          <a:p>
            <a:endParaRPr lang="en-AU"/>
          </a:p>
        </p:txBody>
      </p:sp>
      <p:sp>
        <p:nvSpPr>
          <p:cNvPr id="14" name="Text 12"/>
          <p:cNvSpPr/>
          <p:nvPr/>
        </p:nvSpPr>
        <p:spPr>
          <a:xfrm>
            <a:off x="6172200" y="2103120"/>
            <a:ext cx="5029200" cy="237744"/>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“I didn’t know about anti-abortion aspect.”</a:t>
            </a:r>
            <a:endParaRPr lang="en-US" sz="1150"/>
          </a:p>
        </p:txBody>
      </p:sp>
      <p:sp>
        <p:nvSpPr>
          <p:cNvPr id="15" name="Text 13"/>
          <p:cNvSpPr/>
          <p:nvPr/>
        </p:nvSpPr>
        <p:spPr>
          <a:xfrm>
            <a:off x="6172200" y="2340864"/>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Man, 35–49, Melbourne</a:t>
            </a:r>
            <a:endParaRPr lang="en-US" sz="950"/>
          </a:p>
        </p:txBody>
      </p:sp>
      <p:sp>
        <p:nvSpPr>
          <p:cNvPr id="16" name="Text 14"/>
          <p:cNvSpPr/>
          <p:nvPr/>
        </p:nvSpPr>
        <p:spPr>
          <a:xfrm>
            <a:off x="6172200" y="2724912"/>
            <a:ext cx="5029200" cy="237744"/>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“Unfair dismissal laws. Leaving the UN.”</a:t>
            </a:r>
            <a:endParaRPr lang="en-US" sz="1150"/>
          </a:p>
        </p:txBody>
      </p:sp>
      <p:sp>
        <p:nvSpPr>
          <p:cNvPr id="17" name="Text 15"/>
          <p:cNvSpPr/>
          <p:nvPr/>
        </p:nvSpPr>
        <p:spPr>
          <a:xfrm>
            <a:off x="6172200" y="2962656"/>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Man, 35–49, Sydney</a:t>
            </a:r>
            <a:endParaRPr lang="en-US" sz="950"/>
          </a:p>
        </p:txBody>
      </p:sp>
      <p:sp>
        <p:nvSpPr>
          <p:cNvPr id="18" name="Text 16"/>
          <p:cNvSpPr/>
          <p:nvPr/>
        </p:nvSpPr>
        <p:spPr>
          <a:xfrm>
            <a:off x="6172200" y="3346704"/>
            <a:ext cx="5029200" cy="237744"/>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“If they continue to support anti vaxxers.”</a:t>
            </a:r>
            <a:endParaRPr lang="en-US" sz="1150"/>
          </a:p>
        </p:txBody>
      </p:sp>
      <p:sp>
        <p:nvSpPr>
          <p:cNvPr id="19" name="Text 17"/>
          <p:cNvSpPr/>
          <p:nvPr/>
        </p:nvSpPr>
        <p:spPr>
          <a:xfrm>
            <a:off x="6172200" y="3584448"/>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Woman, 50–64, Sydney</a:t>
            </a:r>
            <a:endParaRPr lang="en-US" sz="950"/>
          </a:p>
        </p:txBody>
      </p:sp>
      <p:sp>
        <p:nvSpPr>
          <p:cNvPr id="20" name="Text 18"/>
          <p:cNvSpPr/>
          <p:nvPr/>
        </p:nvSpPr>
        <p:spPr>
          <a:xfrm>
            <a:off x="960120" y="3767328"/>
            <a:ext cx="5029200" cy="237744"/>
          </a:xfrm>
          <a:prstGeom prst="rect">
            <a:avLst/>
          </a:prstGeom>
          <a:noFill/>
          <a:ln/>
        </p:spPr>
        <p:txBody>
          <a:bodyPr wrap="square" lIns="0" tIns="0" rIns="0" bIns="0" rtlCol="0" anchor="ctr"/>
          <a:lstStyle/>
          <a:p>
            <a:pPr marL="0" indent="0">
              <a:buNone/>
            </a:pPr>
            <a:r>
              <a:rPr lang="en-US" sz="1050" b="1" kern="0" spc="90">
                <a:solidFill>
                  <a:srgbClr val="2251FF"/>
                </a:solidFill>
                <a:latin typeface="Helvetica Neue Light" pitchFamily="34" charset="0"/>
                <a:ea typeface="Helvetica Neue Light" pitchFamily="34" charset="-122"/>
                <a:cs typeface="Helvetica Neue Light" pitchFamily="34" charset="-120"/>
              </a:rPr>
              <a:t>VALUES AND TONE</a:t>
            </a:r>
            <a:endParaRPr lang="en-US" sz="1050"/>
          </a:p>
        </p:txBody>
      </p:sp>
      <p:sp>
        <p:nvSpPr>
          <p:cNvPr id="21" name="Text 19"/>
          <p:cNvSpPr/>
          <p:nvPr/>
        </p:nvSpPr>
        <p:spPr>
          <a:xfrm>
            <a:off x="960120" y="3995928"/>
            <a:ext cx="5029200" cy="219456"/>
          </a:xfrm>
          <a:prstGeom prst="rect">
            <a:avLst/>
          </a:prstGeom>
          <a:noFill/>
          <a:ln/>
        </p:spPr>
        <p:txBody>
          <a:bodyPr wrap="square" lIns="0" tIns="0" rIns="0" bIns="0" rtlCol="0" anchor="ctr"/>
          <a:lstStyle/>
          <a:p>
            <a:pPr marL="0" indent="0">
              <a:buNone/>
            </a:pPr>
            <a:r>
              <a:rPr lang="en-US" sz="1050">
                <a:solidFill>
                  <a:srgbClr val="A8AEB8"/>
                </a:solidFill>
                <a:latin typeface="Helvetica Neue Light" pitchFamily="34" charset="0"/>
                <a:ea typeface="Helvetica Neue Light" pitchFamily="34" charset="-122"/>
                <a:cs typeface="Helvetica Neue Light" pitchFamily="34" charset="-120"/>
              </a:rPr>
              <a:t>Where the platform runs past them</a:t>
            </a:r>
            <a:endParaRPr lang="en-US" sz="1050"/>
          </a:p>
        </p:txBody>
      </p:sp>
      <p:sp>
        <p:nvSpPr>
          <p:cNvPr id="22" name="Shape 20"/>
          <p:cNvSpPr/>
          <p:nvPr/>
        </p:nvSpPr>
        <p:spPr>
          <a:xfrm>
            <a:off x="960120" y="4270248"/>
            <a:ext cx="731520" cy="16459"/>
          </a:xfrm>
          <a:prstGeom prst="rect">
            <a:avLst/>
          </a:prstGeom>
          <a:solidFill>
            <a:srgbClr val="D8DBE0"/>
          </a:solidFill>
          <a:ln w="12700">
            <a:solidFill>
              <a:srgbClr val="D8DBE0"/>
            </a:solidFill>
            <a:prstDash val="solid"/>
          </a:ln>
        </p:spPr>
        <p:txBody>
          <a:bodyPr/>
          <a:lstStyle/>
          <a:p>
            <a:endParaRPr lang="en-AU"/>
          </a:p>
        </p:txBody>
      </p:sp>
      <p:sp>
        <p:nvSpPr>
          <p:cNvPr id="23" name="Text 21"/>
          <p:cNvSpPr/>
          <p:nvPr/>
        </p:nvSpPr>
        <p:spPr>
          <a:xfrm>
            <a:off x="960120" y="4389120"/>
            <a:ext cx="5029200" cy="658368"/>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“I just wanted immigration under control. I didn’t fully comprehend the comments put forward by One Nation and Pauline Hanson, which are all against my personal values.”</a:t>
            </a:r>
            <a:endParaRPr lang="en-US" sz="1150"/>
          </a:p>
        </p:txBody>
      </p:sp>
      <p:sp>
        <p:nvSpPr>
          <p:cNvPr id="24" name="Text 22"/>
          <p:cNvSpPr/>
          <p:nvPr/>
        </p:nvSpPr>
        <p:spPr>
          <a:xfrm>
            <a:off x="960120" y="5047488"/>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Woman, 35–49, regional Victoria</a:t>
            </a:r>
            <a:endParaRPr lang="en-US" sz="950"/>
          </a:p>
        </p:txBody>
      </p:sp>
      <p:sp>
        <p:nvSpPr>
          <p:cNvPr id="25" name="Text 23"/>
          <p:cNvSpPr/>
          <p:nvPr/>
        </p:nvSpPr>
        <p:spPr>
          <a:xfrm>
            <a:off x="960120" y="5431536"/>
            <a:ext cx="5029200" cy="237744"/>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“If their ideas become too discriminatory.”</a:t>
            </a:r>
            <a:endParaRPr lang="en-US" sz="1150"/>
          </a:p>
        </p:txBody>
      </p:sp>
      <p:sp>
        <p:nvSpPr>
          <p:cNvPr id="26" name="Text 24"/>
          <p:cNvSpPr/>
          <p:nvPr/>
        </p:nvSpPr>
        <p:spPr>
          <a:xfrm>
            <a:off x="960120" y="5669280"/>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Woman, 35–49, regional Queensland</a:t>
            </a:r>
            <a:endParaRPr lang="en-US" sz="950"/>
          </a:p>
        </p:txBody>
      </p:sp>
      <p:sp>
        <p:nvSpPr>
          <p:cNvPr id="27" name="Text 25"/>
          <p:cNvSpPr/>
          <p:nvPr/>
        </p:nvSpPr>
        <p:spPr>
          <a:xfrm>
            <a:off x="6172200" y="3767328"/>
            <a:ext cx="5029200" cy="237744"/>
          </a:xfrm>
          <a:prstGeom prst="rect">
            <a:avLst/>
          </a:prstGeom>
          <a:noFill/>
          <a:ln/>
        </p:spPr>
        <p:txBody>
          <a:bodyPr wrap="square" lIns="0" tIns="0" rIns="0" bIns="0" rtlCol="0" anchor="ctr"/>
          <a:lstStyle/>
          <a:p>
            <a:pPr marL="0" indent="0">
              <a:buNone/>
            </a:pPr>
            <a:r>
              <a:rPr lang="en-US" sz="1050" b="1" kern="0" spc="90">
                <a:solidFill>
                  <a:srgbClr val="2251FF"/>
                </a:solidFill>
                <a:latin typeface="Helvetica Neue Light" pitchFamily="34" charset="0"/>
                <a:ea typeface="Helvetica Neue Light" pitchFamily="34" charset="-122"/>
                <a:cs typeface="Helvetica Neue Light" pitchFamily="34" charset="-120"/>
              </a:rPr>
              <a:t>HANSON HERSELF</a:t>
            </a:r>
            <a:endParaRPr lang="en-US" sz="1050"/>
          </a:p>
        </p:txBody>
      </p:sp>
      <p:sp>
        <p:nvSpPr>
          <p:cNvPr id="28" name="Text 26"/>
          <p:cNvSpPr/>
          <p:nvPr/>
        </p:nvSpPr>
        <p:spPr>
          <a:xfrm>
            <a:off x="6172200" y="3995928"/>
            <a:ext cx="5029200" cy="219456"/>
          </a:xfrm>
          <a:prstGeom prst="rect">
            <a:avLst/>
          </a:prstGeom>
          <a:noFill/>
          <a:ln/>
        </p:spPr>
        <p:txBody>
          <a:bodyPr wrap="square" lIns="0" tIns="0" rIns="0" bIns="0" rtlCol="0" anchor="ctr"/>
          <a:lstStyle/>
          <a:p>
            <a:pPr marL="0" indent="0">
              <a:buNone/>
            </a:pPr>
            <a:r>
              <a:rPr lang="en-US" sz="1050">
                <a:solidFill>
                  <a:srgbClr val="A8AEB8"/>
                </a:solidFill>
                <a:latin typeface="Helvetica Neue Light" pitchFamily="34" charset="0"/>
                <a:ea typeface="Helvetica Neue Light" pitchFamily="34" charset="-122"/>
                <a:cs typeface="Helvetica Neue Light" pitchFamily="34" charset="-120"/>
              </a:rPr>
              <a:t>A live irritant for a handful, not a mass concern</a:t>
            </a:r>
            <a:endParaRPr lang="en-US" sz="1050"/>
          </a:p>
        </p:txBody>
      </p:sp>
      <p:sp>
        <p:nvSpPr>
          <p:cNvPr id="29" name="Shape 27"/>
          <p:cNvSpPr/>
          <p:nvPr/>
        </p:nvSpPr>
        <p:spPr>
          <a:xfrm>
            <a:off x="6172200" y="4270248"/>
            <a:ext cx="731520" cy="16459"/>
          </a:xfrm>
          <a:prstGeom prst="rect">
            <a:avLst/>
          </a:prstGeom>
          <a:solidFill>
            <a:srgbClr val="D8DBE0"/>
          </a:solidFill>
          <a:ln w="12700">
            <a:solidFill>
              <a:srgbClr val="D8DBE0"/>
            </a:solidFill>
            <a:prstDash val="solid"/>
          </a:ln>
        </p:spPr>
        <p:txBody>
          <a:bodyPr/>
          <a:lstStyle/>
          <a:p>
            <a:endParaRPr lang="en-AU"/>
          </a:p>
        </p:txBody>
      </p:sp>
      <p:sp>
        <p:nvSpPr>
          <p:cNvPr id="30" name="Text 28"/>
          <p:cNvSpPr/>
          <p:nvPr/>
        </p:nvSpPr>
        <p:spPr>
          <a:xfrm>
            <a:off x="6172200" y="4389120"/>
            <a:ext cx="5029200" cy="438912"/>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“Worried about some of her comments I hadn’t heard before. Not so sure of her motives.”</a:t>
            </a:r>
            <a:endParaRPr lang="en-US" sz="1150"/>
          </a:p>
        </p:txBody>
      </p:sp>
      <p:sp>
        <p:nvSpPr>
          <p:cNvPr id="31" name="Text 29"/>
          <p:cNvSpPr/>
          <p:nvPr/>
        </p:nvSpPr>
        <p:spPr>
          <a:xfrm>
            <a:off x="6172200" y="4828032"/>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Woman, 65+, Melbourne</a:t>
            </a:r>
            <a:endParaRPr lang="en-US" sz="950"/>
          </a:p>
        </p:txBody>
      </p:sp>
      <p:sp>
        <p:nvSpPr>
          <p:cNvPr id="32" name="Text 30"/>
          <p:cNvSpPr/>
          <p:nvPr/>
        </p:nvSpPr>
        <p:spPr>
          <a:xfrm>
            <a:off x="6172200" y="5212080"/>
            <a:ext cx="5029200" cy="237744"/>
          </a:xfrm>
          <a:prstGeom prst="rect">
            <a:avLst/>
          </a:prstGeom>
          <a:noFill/>
          <a:ln/>
        </p:spPr>
        <p:txBody>
          <a:bodyPr wrap="square" lIns="0" tIns="0" rIns="0" bIns="0" rtlCol="0" anchor="t"/>
          <a:lstStyle/>
          <a:p>
            <a:pPr marL="0" indent="0">
              <a:lnSpc>
                <a:spcPct val="126000"/>
              </a:lnSpc>
              <a:buNone/>
            </a:pPr>
            <a:r>
              <a:rPr lang="en-US" sz="1150">
                <a:solidFill>
                  <a:srgbClr val="1A1A1A"/>
                </a:solidFill>
                <a:latin typeface="Helvetica Neue Light" pitchFamily="34" charset="0"/>
                <a:ea typeface="Helvetica Neue Light" pitchFamily="34" charset="-122"/>
                <a:cs typeface="Helvetica Neue Light" pitchFamily="34" charset="-120"/>
              </a:rPr>
              <a:t>“If Pauline Hanson wasn’t the leader.  ·  Crazy Pauline.”</a:t>
            </a:r>
            <a:endParaRPr lang="en-US" sz="1150"/>
          </a:p>
        </p:txBody>
      </p:sp>
      <p:sp>
        <p:nvSpPr>
          <p:cNvPr id="33" name="Text 31"/>
          <p:cNvSpPr/>
          <p:nvPr/>
        </p:nvSpPr>
        <p:spPr>
          <a:xfrm>
            <a:off x="6172200" y="5449824"/>
            <a:ext cx="5029200" cy="201168"/>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Woman, 50–64, Brisbane  ·  Man, 35–49, Melbourne</a:t>
            </a:r>
            <a:endParaRPr lang="en-US" sz="950"/>
          </a:p>
        </p:txBody>
      </p:sp>
      <p:sp>
        <p:nvSpPr>
          <p:cNvPr id="34" name="Shape 32"/>
          <p:cNvSpPr/>
          <p:nvPr/>
        </p:nvSpPr>
        <p:spPr>
          <a:xfrm>
            <a:off x="685800" y="5925312"/>
            <a:ext cx="10881360" cy="658368"/>
          </a:xfrm>
          <a:prstGeom prst="rect">
            <a:avLst/>
          </a:prstGeom>
          <a:solidFill>
            <a:srgbClr val="EDF1FB"/>
          </a:solidFill>
          <a:ln w="12700">
            <a:solidFill>
              <a:srgbClr val="FFFFFF"/>
            </a:solidFill>
            <a:prstDash val="solid"/>
          </a:ln>
        </p:spPr>
        <p:txBody>
          <a:bodyPr/>
          <a:lstStyle/>
          <a:p>
            <a:endParaRPr lang="en-AU"/>
          </a:p>
        </p:txBody>
      </p:sp>
      <p:sp>
        <p:nvSpPr>
          <p:cNvPr id="35" name="Text 33"/>
          <p:cNvSpPr/>
          <p:nvPr/>
        </p:nvSpPr>
        <p:spPr>
          <a:xfrm>
            <a:off x="960120" y="5925312"/>
            <a:ext cx="10332720" cy="658368"/>
          </a:xfrm>
          <a:prstGeom prst="rect">
            <a:avLst/>
          </a:prstGeom>
          <a:noFill/>
          <a:ln/>
        </p:spPr>
        <p:txBody>
          <a:bodyPr wrap="square" lIns="0" tIns="0" rIns="0" bIns="0" rtlCol="0" anchor="ctr"/>
          <a:lstStyle/>
          <a:p>
            <a:pPr marL="0" indent="0">
              <a:lnSpc>
                <a:spcPct val="118000"/>
              </a:lnSpc>
              <a:buNone/>
            </a:pPr>
            <a:r>
              <a:rPr lang="en-US" sz="1100" b="1">
                <a:solidFill>
                  <a:srgbClr val="2251FF"/>
                </a:solidFill>
                <a:latin typeface="Helvetica Neue Light" pitchFamily="34" charset="0"/>
                <a:ea typeface="Helvetica Neue Light" pitchFamily="34" charset="-122"/>
                <a:cs typeface="Helvetica Neue Light" pitchFamily="34" charset="-120"/>
              </a:rPr>
              <a:t>Not too extreme — not ready.  </a:t>
            </a:r>
            <a:r>
              <a:rPr lang="en-US" sz="1100">
                <a:solidFill>
                  <a:srgbClr val="1A1A1A"/>
                </a:solidFill>
                <a:latin typeface="Helvetica Neue Light" pitchFamily="34" charset="0"/>
                <a:ea typeface="Helvetica Neue Light" pitchFamily="34" charset="-122"/>
                <a:cs typeface="Helvetica Neue Light" pitchFamily="34" charset="-120"/>
              </a:rPr>
              <a:t>The most common doubt is about capacity to govern, and it comes from voters who say in the same breath that they like the platform. Several also say the survey introduced them to the concerns — “the issues you have made me aware of here are concerning” — so read this as what a sustained campaign could produce, not what exists today.</a:t>
            </a:r>
            <a:endParaRPr lang="en-US" sz="1100"/>
          </a:p>
        </p:txBody>
      </p:sp>
      <p:sp>
        <p:nvSpPr>
          <p:cNvPr id="37" name="Text 35"/>
          <p:cNvSpPr/>
          <p:nvPr/>
        </p:nvSpPr>
        <p:spPr>
          <a:xfrm>
            <a:off x="960120" y="6693408"/>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8" name="Text 36"/>
          <p:cNvSpPr/>
          <p:nvPr/>
        </p:nvSpPr>
        <p:spPr>
          <a:xfrm>
            <a:off x="10680192" y="6693408"/>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71</a:t>
            </a:r>
            <a:endParaRPr lang="en-US" sz="95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10896"/>
            <a:ext cx="7315200" cy="228600"/>
          </a:xfrm>
          <a:prstGeom prst="rect">
            <a:avLst/>
          </a:prstGeom>
          <a:noFill/>
          <a:ln/>
        </p:spPr>
        <p:txBody>
          <a:bodyPr wrap="square" lIns="0" tIns="0" rIns="0" bIns="0" rtlCol="0" anchor="ctr"/>
          <a:lstStyle/>
          <a:p>
            <a:pPr marL="0" indent="0">
              <a:buNone/>
            </a:pPr>
            <a:r>
              <a:rPr lang="en-US" sz="1000" b="1" kern="0" spc="200">
                <a:solidFill>
                  <a:srgbClr val="9BA6BC"/>
                </a:solidFill>
                <a:latin typeface="Helvetica Neue" pitchFamily="34" charset="0"/>
                <a:ea typeface="Helvetica Neue" pitchFamily="34" charset="-122"/>
                <a:cs typeface="Helvetica Neue" pitchFamily="34" charset="-120"/>
              </a:rPr>
              <a:t>PART 12   ·   THE BOTTOM LINE</a:t>
            </a:r>
            <a:endParaRPr lang="en-US" sz="1000"/>
          </a:p>
        </p:txBody>
      </p:sp>
      <p:sp>
        <p:nvSpPr>
          <p:cNvPr id="3" name="Text 1"/>
          <p:cNvSpPr/>
          <p:nvPr/>
        </p:nvSpPr>
        <p:spPr>
          <a:xfrm>
            <a:off x="640080" y="548640"/>
            <a:ext cx="10881360" cy="566928"/>
          </a:xfrm>
          <a:prstGeom prst="rect">
            <a:avLst/>
          </a:prstGeom>
          <a:noFill/>
          <a:ln/>
        </p:spPr>
        <p:txBody>
          <a:bodyPr wrap="square" lIns="0" tIns="0" rIns="0" bIns="0" rtlCol="0" anchor="ctr"/>
          <a:lstStyle/>
          <a:p>
            <a:pPr marL="0" indent="0">
              <a:buNone/>
            </a:pPr>
            <a:r>
              <a:rPr lang="en-US" sz="2700" b="1">
                <a:solidFill>
                  <a:srgbClr val="16233F"/>
                </a:solidFill>
                <a:latin typeface="Avenir" pitchFamily="34" charset="0"/>
                <a:ea typeface="Avenir" pitchFamily="34" charset="-122"/>
                <a:cs typeface="Avenir" pitchFamily="34" charset="-120"/>
              </a:rPr>
              <a:t>Most likely to peel away.</a:t>
            </a:r>
            <a:endParaRPr lang="en-US" sz="2700"/>
          </a:p>
        </p:txBody>
      </p:sp>
      <p:sp>
        <p:nvSpPr>
          <p:cNvPr id="4" name="Shape 2"/>
          <p:cNvSpPr/>
          <p:nvPr/>
        </p:nvSpPr>
        <p:spPr>
          <a:xfrm>
            <a:off x="640080" y="1133856"/>
            <a:ext cx="10881360" cy="420624"/>
          </a:xfrm>
          <a:prstGeom prst="rect">
            <a:avLst/>
          </a:prstGeom>
          <a:solidFill>
            <a:srgbClr val="D6E2F8"/>
          </a:solidFill>
          <a:ln w="12700">
            <a:solidFill>
              <a:srgbClr val="D6E2F8"/>
            </a:solidFill>
            <a:prstDash val="solid"/>
          </a:ln>
        </p:spPr>
        <p:txBody>
          <a:bodyPr/>
          <a:lstStyle/>
          <a:p>
            <a:endParaRPr lang="en-US"/>
          </a:p>
        </p:txBody>
      </p:sp>
      <p:sp>
        <p:nvSpPr>
          <p:cNvPr id="5" name="Text 3"/>
          <p:cNvSpPr/>
          <p:nvPr/>
        </p:nvSpPr>
        <p:spPr>
          <a:xfrm>
            <a:off x="841248" y="1133856"/>
            <a:ext cx="10515600" cy="420624"/>
          </a:xfrm>
          <a:prstGeom prst="rect">
            <a:avLst/>
          </a:prstGeom>
          <a:noFill/>
          <a:ln/>
        </p:spPr>
        <p:txBody>
          <a:bodyPr wrap="square" lIns="0" tIns="0" rIns="0" bIns="0" rtlCol="0" anchor="ctr"/>
          <a:lstStyle/>
          <a:p>
            <a:pPr marL="0" indent="0">
              <a:buNone/>
            </a:pPr>
            <a:r>
              <a:rPr lang="en-US" sz="1050">
                <a:solidFill>
                  <a:srgbClr val="16233F"/>
                </a:solidFill>
                <a:latin typeface="Helvetica Neue Light" pitchFamily="34" charset="0"/>
                <a:ea typeface="Helvetica Neue Light" pitchFamily="34" charset="-122"/>
                <a:cs typeface="Helvetica Neue Light" pitchFamily="34" charset="-120"/>
              </a:rPr>
              <a:t>Q.  Considering everything covered in this survey, do you still intend to vote for One Nation, or could you vote for someone else?</a:t>
            </a:r>
            <a:endParaRPr lang="en-US" sz="1050"/>
          </a:p>
        </p:txBody>
      </p:sp>
      <p:sp>
        <p:nvSpPr>
          <p:cNvPr id="6" name="Text 4"/>
          <p:cNvSpPr/>
          <p:nvPr/>
        </p:nvSpPr>
        <p:spPr>
          <a:xfrm>
            <a:off x="640080" y="1920240"/>
            <a:ext cx="10881360" cy="310896"/>
          </a:xfrm>
          <a:prstGeom prst="rect">
            <a:avLst/>
          </a:prstGeom>
          <a:noFill/>
          <a:ln/>
        </p:spPr>
        <p:txBody>
          <a:bodyPr wrap="square" lIns="0" tIns="0" rIns="0" bIns="0" rtlCol="0" anchor="ctr"/>
          <a:lstStyle/>
          <a:p>
            <a:pPr marL="0" indent="0">
              <a:buNone/>
            </a:pPr>
            <a:r>
              <a:rPr lang="en-US" sz="1350">
                <a:solidFill>
                  <a:srgbClr val="6B7280"/>
                </a:solidFill>
                <a:latin typeface="Helvetica Neue Light" pitchFamily="34" charset="0"/>
                <a:ea typeface="Helvetica Neue Light" pitchFamily="34" charset="-122"/>
                <a:cs typeface="Helvetica Neue Light" pitchFamily="34" charset="-120"/>
              </a:rPr>
              <a:t>These  </a:t>
            </a:r>
            <a:r>
              <a:rPr lang="en-US" sz="1350" dirty="0">
                <a:solidFill>
                  <a:srgbClr val="6B7280"/>
                </a:solidFill>
                <a:latin typeface="Helvetica Neue Light" pitchFamily="34" charset="0"/>
                <a:ea typeface="Helvetica Neue Light" pitchFamily="34" charset="-122"/>
                <a:cs typeface="Helvetica Neue Light" pitchFamily="34" charset="-120"/>
              </a:rPr>
              <a:t>things set them apart from the loyal vote.</a:t>
            </a:r>
            <a:endParaRPr lang="en-US" sz="1350" dirty="0"/>
          </a:p>
        </p:txBody>
      </p:sp>
      <p:sp>
        <p:nvSpPr>
          <p:cNvPr id="7" name="Shape 5"/>
          <p:cNvSpPr/>
          <p:nvPr/>
        </p:nvSpPr>
        <p:spPr>
          <a:xfrm>
            <a:off x="640080" y="2670048"/>
            <a:ext cx="73152" cy="566928"/>
          </a:xfrm>
          <a:prstGeom prst="rect">
            <a:avLst/>
          </a:prstGeom>
          <a:solidFill>
            <a:srgbClr val="2251FF"/>
          </a:solidFill>
          <a:ln w="12700">
            <a:solidFill>
              <a:srgbClr val="2251FF"/>
            </a:solidFill>
            <a:prstDash val="solid"/>
          </a:ln>
        </p:spPr>
        <p:txBody>
          <a:bodyPr/>
          <a:lstStyle/>
          <a:p>
            <a:endParaRPr lang="en-US"/>
          </a:p>
        </p:txBody>
      </p:sp>
      <p:sp>
        <p:nvSpPr>
          <p:cNvPr id="8" name="Text 6"/>
          <p:cNvSpPr/>
          <p:nvPr/>
        </p:nvSpPr>
        <p:spPr>
          <a:xfrm>
            <a:off x="1051560" y="2615184"/>
            <a:ext cx="6583680" cy="676656"/>
          </a:xfrm>
          <a:prstGeom prst="rect">
            <a:avLst/>
          </a:prstGeom>
          <a:noFill/>
          <a:ln/>
        </p:spPr>
        <p:txBody>
          <a:bodyPr wrap="square" lIns="0" tIns="0" rIns="0" bIns="0" rtlCol="0" anchor="ctr"/>
          <a:lstStyle/>
          <a:p>
            <a:pPr marL="0" indent="0">
              <a:buNone/>
            </a:pPr>
            <a:r>
              <a:rPr lang="en-US" sz="3000" b="1" dirty="0">
                <a:solidFill>
                  <a:srgbClr val="0B1B4D"/>
                </a:solidFill>
                <a:latin typeface="Avenir" pitchFamily="34" charset="0"/>
                <a:ea typeface="Avenir" pitchFamily="34" charset="-122"/>
                <a:cs typeface="Avenir" pitchFamily="34" charset="-120"/>
              </a:rPr>
              <a:t>Female </a:t>
            </a:r>
            <a:endParaRPr lang="en-US" sz="3000" dirty="0"/>
          </a:p>
        </p:txBody>
      </p:sp>
      <p:sp>
        <p:nvSpPr>
          <p:cNvPr id="9" name="Text 7"/>
          <p:cNvSpPr/>
          <p:nvPr/>
        </p:nvSpPr>
        <p:spPr>
          <a:xfrm>
            <a:off x="7772400" y="2615184"/>
            <a:ext cx="3749040" cy="676656"/>
          </a:xfrm>
          <a:prstGeom prst="rect">
            <a:avLst/>
          </a:prstGeom>
          <a:noFill/>
          <a:ln/>
        </p:spPr>
        <p:txBody>
          <a:bodyPr wrap="square" lIns="0" tIns="0" rIns="0" bIns="0" rtlCol="0" anchor="ctr"/>
          <a:lstStyle/>
          <a:p>
            <a:pPr marL="0" indent="0" algn="r">
              <a:buNone/>
            </a:pPr>
            <a:r>
              <a:rPr lang="en-US" sz="1200">
                <a:solidFill>
                  <a:srgbClr val="9BA6BC"/>
                </a:solidFill>
                <a:latin typeface="Helvetica Neue Light" pitchFamily="34" charset="0"/>
                <a:ea typeface="Helvetica Neue Light" pitchFamily="34" charset="-122"/>
                <a:cs typeface="Helvetica Neue Light" pitchFamily="34" charset="-120"/>
              </a:rPr>
              <a:t>52% against 36%</a:t>
            </a:r>
            <a:endParaRPr lang="en-US" sz="1200"/>
          </a:p>
        </p:txBody>
      </p:sp>
      <p:sp>
        <p:nvSpPr>
          <p:cNvPr id="10" name="Shape 8"/>
          <p:cNvSpPr/>
          <p:nvPr/>
        </p:nvSpPr>
        <p:spPr>
          <a:xfrm>
            <a:off x="640080" y="3566160"/>
            <a:ext cx="73152" cy="566928"/>
          </a:xfrm>
          <a:prstGeom prst="rect">
            <a:avLst/>
          </a:prstGeom>
          <a:solidFill>
            <a:srgbClr val="2251FF"/>
          </a:solidFill>
          <a:ln w="12700">
            <a:solidFill>
              <a:srgbClr val="2251FF"/>
            </a:solidFill>
            <a:prstDash val="solid"/>
          </a:ln>
        </p:spPr>
        <p:txBody>
          <a:bodyPr/>
          <a:lstStyle/>
          <a:p>
            <a:endParaRPr lang="en-US"/>
          </a:p>
        </p:txBody>
      </p:sp>
      <p:sp>
        <p:nvSpPr>
          <p:cNvPr id="11" name="Text 9"/>
          <p:cNvSpPr/>
          <p:nvPr/>
        </p:nvSpPr>
        <p:spPr>
          <a:xfrm>
            <a:off x="1051560" y="5266944"/>
            <a:ext cx="6583680" cy="676656"/>
          </a:xfrm>
          <a:prstGeom prst="rect">
            <a:avLst/>
          </a:prstGeom>
          <a:noFill/>
          <a:ln/>
        </p:spPr>
        <p:txBody>
          <a:bodyPr wrap="square" lIns="0" tIns="0" rIns="0" bIns="0" rtlCol="0" anchor="ctr"/>
          <a:lstStyle/>
          <a:p>
            <a:pPr marL="0" indent="0">
              <a:buNone/>
            </a:pPr>
            <a:r>
              <a:rPr lang="en-US" sz="3000" b="1" dirty="0">
                <a:solidFill>
                  <a:srgbClr val="0B1B4D"/>
                </a:solidFill>
                <a:latin typeface="Avenir" pitchFamily="34" charset="0"/>
                <a:ea typeface="Avenir" pitchFamily="34" charset="-122"/>
                <a:cs typeface="Avenir" pitchFamily="34" charset="-120"/>
              </a:rPr>
              <a:t>Living on their own</a:t>
            </a:r>
            <a:endParaRPr lang="en-US" sz="3000" dirty="0"/>
          </a:p>
        </p:txBody>
      </p:sp>
      <p:sp>
        <p:nvSpPr>
          <p:cNvPr id="12" name="Text 10"/>
          <p:cNvSpPr/>
          <p:nvPr/>
        </p:nvSpPr>
        <p:spPr>
          <a:xfrm>
            <a:off x="7772400" y="3511296"/>
            <a:ext cx="3749040" cy="676656"/>
          </a:xfrm>
          <a:prstGeom prst="rect">
            <a:avLst/>
          </a:prstGeom>
          <a:noFill/>
          <a:ln/>
        </p:spPr>
        <p:txBody>
          <a:bodyPr wrap="square" lIns="0" tIns="0" rIns="0" bIns="0" rtlCol="0" anchor="ctr"/>
          <a:lstStyle/>
          <a:p>
            <a:pPr marL="0" indent="0" algn="r">
              <a:buNone/>
            </a:pPr>
            <a:r>
              <a:rPr lang="en-US" sz="1200">
                <a:solidFill>
                  <a:srgbClr val="9BA6BC"/>
                </a:solidFill>
                <a:latin typeface="Helvetica Neue Light" pitchFamily="34" charset="0"/>
                <a:ea typeface="Helvetica Neue Light" pitchFamily="34" charset="-122"/>
                <a:cs typeface="Helvetica Neue Light" pitchFamily="34" charset="-120"/>
              </a:rPr>
              <a:t>25% against 16%</a:t>
            </a:r>
            <a:endParaRPr lang="en-US" sz="1200"/>
          </a:p>
        </p:txBody>
      </p:sp>
      <p:sp>
        <p:nvSpPr>
          <p:cNvPr id="13" name="Shape 11"/>
          <p:cNvSpPr/>
          <p:nvPr/>
        </p:nvSpPr>
        <p:spPr>
          <a:xfrm>
            <a:off x="640080" y="4462272"/>
            <a:ext cx="73152" cy="566928"/>
          </a:xfrm>
          <a:prstGeom prst="rect">
            <a:avLst/>
          </a:prstGeom>
          <a:solidFill>
            <a:srgbClr val="2251FF"/>
          </a:solidFill>
          <a:ln w="12700">
            <a:solidFill>
              <a:srgbClr val="2251FF"/>
            </a:solidFill>
            <a:prstDash val="solid"/>
          </a:ln>
        </p:spPr>
        <p:txBody>
          <a:bodyPr/>
          <a:lstStyle/>
          <a:p>
            <a:endParaRPr lang="en-US"/>
          </a:p>
        </p:txBody>
      </p:sp>
      <p:sp>
        <p:nvSpPr>
          <p:cNvPr id="14" name="Text 12"/>
          <p:cNvSpPr/>
          <p:nvPr/>
        </p:nvSpPr>
        <p:spPr>
          <a:xfrm>
            <a:off x="1051560" y="4407408"/>
            <a:ext cx="6583680" cy="676656"/>
          </a:xfrm>
          <a:prstGeom prst="rect">
            <a:avLst/>
          </a:prstGeom>
          <a:noFill/>
          <a:ln/>
        </p:spPr>
        <p:txBody>
          <a:bodyPr wrap="square" lIns="0" tIns="0" rIns="0" bIns="0" rtlCol="0" anchor="ctr"/>
          <a:lstStyle/>
          <a:p>
            <a:pPr marL="0" indent="0">
              <a:buNone/>
            </a:pPr>
            <a:r>
              <a:rPr lang="en-US" sz="3000" b="1">
                <a:solidFill>
                  <a:srgbClr val="0B1B4D"/>
                </a:solidFill>
                <a:latin typeface="Avenir" pitchFamily="34" charset="0"/>
                <a:ea typeface="Avenir" pitchFamily="34" charset="-122"/>
                <a:cs typeface="Avenir" pitchFamily="34" charset="-120"/>
              </a:rPr>
              <a:t>Not an outright home-owner</a:t>
            </a:r>
            <a:endParaRPr lang="en-US" sz="3000"/>
          </a:p>
        </p:txBody>
      </p:sp>
      <p:sp>
        <p:nvSpPr>
          <p:cNvPr id="15" name="Text 13"/>
          <p:cNvSpPr/>
          <p:nvPr/>
        </p:nvSpPr>
        <p:spPr>
          <a:xfrm>
            <a:off x="7772400" y="4407408"/>
            <a:ext cx="3749040" cy="676656"/>
          </a:xfrm>
          <a:prstGeom prst="rect">
            <a:avLst/>
          </a:prstGeom>
          <a:noFill/>
          <a:ln/>
        </p:spPr>
        <p:txBody>
          <a:bodyPr wrap="square" lIns="0" tIns="0" rIns="0" bIns="0" rtlCol="0" anchor="ctr"/>
          <a:lstStyle/>
          <a:p>
            <a:pPr marL="0" indent="0" algn="r">
              <a:buNone/>
            </a:pPr>
            <a:r>
              <a:rPr lang="en-US" sz="1200">
                <a:solidFill>
                  <a:srgbClr val="9BA6BC"/>
                </a:solidFill>
                <a:latin typeface="Helvetica Neue Light" pitchFamily="34" charset="0"/>
                <a:ea typeface="Helvetica Neue Light" pitchFamily="34" charset="-122"/>
                <a:cs typeface="Helvetica Neue Light" pitchFamily="34" charset="-120"/>
              </a:rPr>
              <a:t>67% against 57%</a:t>
            </a:r>
            <a:endParaRPr lang="en-US" sz="1200"/>
          </a:p>
        </p:txBody>
      </p:sp>
      <p:sp>
        <p:nvSpPr>
          <p:cNvPr id="16" name="Text 14"/>
          <p:cNvSpPr/>
          <p:nvPr/>
        </p:nvSpPr>
        <p:spPr>
          <a:xfrm>
            <a:off x="640080" y="5577840"/>
            <a:ext cx="10881360" cy="292608"/>
          </a:xfrm>
          <a:prstGeom prst="rect">
            <a:avLst/>
          </a:prstGeom>
          <a:noFill/>
          <a:ln/>
        </p:spPr>
        <p:txBody>
          <a:bodyPr wrap="square" lIns="0" tIns="0" rIns="0" bIns="0" rtlCol="0" anchor="ctr"/>
          <a:lstStyle/>
          <a:p>
            <a:pPr marL="0" indent="0">
              <a:buNone/>
            </a:pPr>
            <a:endParaRPr lang="en-US" sz="1150"/>
          </a:p>
        </p:txBody>
      </p:sp>
      <p:sp>
        <p:nvSpPr>
          <p:cNvPr id="17" name="Text 15"/>
          <p:cNvSpPr/>
          <p:nvPr/>
        </p:nvSpPr>
        <p:spPr>
          <a:xfrm>
            <a:off x="640080" y="6364224"/>
            <a:ext cx="3108960" cy="237744"/>
          </a:xfrm>
          <a:prstGeom prst="rect">
            <a:avLst/>
          </a:prstGeom>
          <a:noFill/>
          <a:ln/>
        </p:spPr>
        <p:txBody>
          <a:bodyPr wrap="square" lIns="0" tIns="0" rIns="0" bIns="0" rtlCol="0" anchor="ctr"/>
          <a:lstStyle/>
          <a:p>
            <a:pPr marL="0" indent="0">
              <a:buNone/>
            </a:pPr>
            <a:r>
              <a:rPr lang="en-US" sz="900">
                <a:solidFill>
                  <a:srgbClr val="9BA6BC"/>
                </a:solidFill>
                <a:latin typeface="Helvetica Neue Light" pitchFamily="34" charset="0"/>
                <a:ea typeface="Helvetica Neue Light" pitchFamily="34" charset="-122"/>
                <a:cs typeface="Helvetica Neue Light" pitchFamily="34" charset="-120"/>
              </a:rPr>
              <a:t>One Nation Voter Study</a:t>
            </a:r>
            <a:endParaRPr lang="en-US" sz="900"/>
          </a:p>
        </p:txBody>
      </p:sp>
      <p:sp>
        <p:nvSpPr>
          <p:cNvPr id="18" name="Text 16"/>
          <p:cNvSpPr/>
          <p:nvPr/>
        </p:nvSpPr>
        <p:spPr>
          <a:xfrm>
            <a:off x="2194560" y="6364224"/>
            <a:ext cx="8595360" cy="237744"/>
          </a:xfrm>
          <a:prstGeom prst="rect">
            <a:avLst/>
          </a:prstGeom>
          <a:noFill/>
          <a:ln/>
        </p:spPr>
        <p:txBody>
          <a:bodyPr wrap="square" lIns="0" tIns="0" rIns="0" bIns="0" rtlCol="0" anchor="ctr"/>
          <a:lstStyle/>
          <a:p>
            <a:pPr marL="0" indent="0" algn="r">
              <a:buNone/>
            </a:pPr>
            <a:r>
              <a:rPr lang="en-US" sz="800">
                <a:solidFill>
                  <a:srgbClr val="9BA6BC"/>
                </a:solidFill>
                <a:latin typeface="Helvetica Neue Light" pitchFamily="34" charset="0"/>
                <a:ea typeface="Helvetica Neue Light" pitchFamily="34" charset="-122"/>
                <a:cs typeface="Helvetica Neue Light" pitchFamily="34" charset="-120"/>
              </a:rPr>
              <a:t>At risk = could switch or unsure (11.8%, n=122). All three gaps clear the 95% confidence interval.</a:t>
            </a:r>
            <a:endParaRPr lang="en-US" sz="800"/>
          </a:p>
        </p:txBody>
      </p:sp>
      <p:sp>
        <p:nvSpPr>
          <p:cNvPr id="19" name="Text 17"/>
          <p:cNvSpPr/>
          <p:nvPr/>
        </p:nvSpPr>
        <p:spPr>
          <a:xfrm>
            <a:off x="11155680" y="6364224"/>
            <a:ext cx="411480" cy="237744"/>
          </a:xfrm>
          <a:prstGeom prst="rect">
            <a:avLst/>
          </a:prstGeom>
          <a:noFill/>
          <a:ln/>
        </p:spPr>
        <p:txBody>
          <a:bodyPr wrap="square" lIns="0" tIns="0" rIns="0" bIns="0" rtlCol="0" anchor="ctr"/>
          <a:lstStyle/>
          <a:p>
            <a:pPr marL="0" indent="0" algn="r">
              <a:buNone/>
            </a:pPr>
            <a:r>
              <a:rPr lang="en-US" sz="900">
                <a:solidFill>
                  <a:srgbClr val="9BA6BC"/>
                </a:solidFill>
                <a:latin typeface="Helvetica Neue Light" pitchFamily="34" charset="0"/>
                <a:ea typeface="Helvetica Neue Light" pitchFamily="34" charset="-122"/>
                <a:cs typeface="Helvetica Neue Light" pitchFamily="34" charset="-120"/>
              </a:rPr>
              <a:t>70</a:t>
            </a:r>
            <a:endParaRPr lang="en-US" sz="900"/>
          </a:p>
        </p:txBody>
      </p:sp>
      <p:sp>
        <p:nvSpPr>
          <p:cNvPr id="20" name="Text 12">
            <a:extLst>
              <a:ext uri="{FF2B5EF4-FFF2-40B4-BE49-F238E27FC236}">
                <a16:creationId xmlns:a16="http://schemas.microsoft.com/office/drawing/2014/main" id="{79E436F0-0FBD-9125-DFEA-04EEAFDF284E}"/>
              </a:ext>
            </a:extLst>
          </p:cNvPr>
          <p:cNvSpPr/>
          <p:nvPr/>
        </p:nvSpPr>
        <p:spPr>
          <a:xfrm>
            <a:off x="950976" y="3547872"/>
            <a:ext cx="6583680" cy="676656"/>
          </a:xfrm>
          <a:prstGeom prst="rect">
            <a:avLst/>
          </a:prstGeom>
          <a:noFill/>
          <a:ln/>
        </p:spPr>
        <p:txBody>
          <a:bodyPr wrap="square" lIns="0" tIns="0" rIns="0" bIns="0" rtlCol="0" anchor="ctr"/>
          <a:lstStyle/>
          <a:p>
            <a:pPr marL="0" indent="0">
              <a:buNone/>
            </a:pPr>
            <a:r>
              <a:rPr lang="en-US" sz="3000" b="1">
                <a:solidFill>
                  <a:srgbClr val="0B1B4D"/>
                </a:solidFill>
                <a:latin typeface="Avenir" pitchFamily="34" charset="0"/>
                <a:ea typeface="Avenir" pitchFamily="34" charset="-122"/>
                <a:cs typeface="Avenir" pitchFamily="34" charset="-120"/>
              </a:rPr>
              <a:t>Uni Degree</a:t>
            </a:r>
            <a:endParaRPr lang="en-US" sz="3000"/>
          </a:p>
        </p:txBody>
      </p:sp>
      <p:sp>
        <p:nvSpPr>
          <p:cNvPr id="21" name="Shape 11">
            <a:extLst>
              <a:ext uri="{FF2B5EF4-FFF2-40B4-BE49-F238E27FC236}">
                <a16:creationId xmlns:a16="http://schemas.microsoft.com/office/drawing/2014/main" id="{65C06FEA-CC32-730D-DD5B-97C19278AD61}"/>
              </a:ext>
            </a:extLst>
          </p:cNvPr>
          <p:cNvSpPr/>
          <p:nvPr/>
        </p:nvSpPr>
        <p:spPr>
          <a:xfrm>
            <a:off x="676656" y="5239512"/>
            <a:ext cx="73152" cy="566928"/>
          </a:xfrm>
          <a:prstGeom prst="rect">
            <a:avLst/>
          </a:prstGeom>
          <a:solidFill>
            <a:srgbClr val="2251FF"/>
          </a:solidFill>
          <a:ln w="12700">
            <a:solidFill>
              <a:srgbClr val="2251FF"/>
            </a:solidFill>
            <a:prstDash val="solid"/>
          </a:ln>
        </p:spPr>
        <p:txBody>
          <a:bodyPr/>
          <a:lstStyle/>
          <a:p>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name="Slide 6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a:lnSpc>
                <a:spcPct val="110000"/>
              </a:lnSpc>
            </a:pPr>
            <a:r>
              <a:rPr lang="en-US" sz="2300">
                <a:solidFill>
                  <a:srgbClr val="1A1A1A"/>
                </a:solidFill>
                <a:latin typeface="Avenir" pitchFamily="34" charset="0"/>
                <a:ea typeface="Avenir" pitchFamily="34" charset="-122"/>
                <a:cs typeface="Avenir" pitchFamily="34" charset="-120"/>
              </a:rPr>
              <a:t>Two of issues have real cut through power to predict a wavering voter. </a:t>
            </a:r>
            <a:endParaRPr lang="en-US" sz="2600"/>
          </a:p>
        </p:txBody>
      </p:sp>
      <p:sp>
        <p:nvSpPr>
          <p:cNvPr id="3" name="Text 1"/>
          <p:cNvSpPr/>
          <p:nvPr/>
        </p:nvSpPr>
        <p:spPr>
          <a:xfrm>
            <a:off x="960120" y="1389888"/>
            <a:ext cx="10789920" cy="457200"/>
          </a:xfrm>
          <a:prstGeom prst="rect">
            <a:avLst/>
          </a:prstGeom>
          <a:noFill/>
          <a:ln/>
        </p:spPr>
        <p:txBody>
          <a:bodyPr wrap="square" lIns="0" tIns="0" rIns="0" bIns="0" rtlCol="0" anchor="t"/>
          <a:lstStyle/>
          <a:p>
            <a:pPr>
              <a:lnSpc>
                <a:spcPct val="120000"/>
              </a:lnSpc>
            </a:pPr>
            <a:r>
              <a:rPr lang="en-US" sz="1250">
                <a:solidFill>
                  <a:srgbClr val="6E7480"/>
                </a:solidFill>
                <a:latin typeface="Helvetica Neue Light" pitchFamily="34" charset="0"/>
                <a:ea typeface="Helvetica Neue Light" pitchFamily="34" charset="-122"/>
                <a:cs typeface="Helvetica Neue Light" pitchFamily="34" charset="-120"/>
              </a:rPr>
              <a:t>Q. Running </a:t>
            </a:r>
            <a:r>
              <a:rPr lang="en-US" sz="1250" b="1">
                <a:solidFill>
                  <a:srgbClr val="6E7480"/>
                </a:solidFill>
                <a:latin typeface="Helvetica Neue Light" pitchFamily="34" charset="0"/>
                <a:ea typeface="Helvetica Neue Light" pitchFamily="34" charset="-122"/>
                <a:cs typeface="Helvetica Neue Light" pitchFamily="34" charset="-120"/>
              </a:rPr>
              <a:t>a logistic regression </a:t>
            </a:r>
            <a:r>
              <a:rPr lang="en-US" sz="1250">
                <a:solidFill>
                  <a:srgbClr val="6E7480"/>
                </a:solidFill>
                <a:latin typeface="Helvetica Neue Light" pitchFamily="34" charset="0"/>
                <a:ea typeface="Helvetica Neue Light" pitchFamily="34" charset="-122"/>
                <a:cs typeface="Helvetica Neue Light" pitchFamily="34" charset="-120"/>
              </a:rPr>
              <a:t>test on each variable while the others are held constant. </a:t>
            </a:r>
            <a:endParaRPr lang="en-US" sz="1250"/>
          </a:p>
        </p:txBody>
      </p:sp>
      <p:sp>
        <p:nvSpPr>
          <p:cNvPr id="4" name="Shape 2"/>
          <p:cNvSpPr/>
          <p:nvPr/>
        </p:nvSpPr>
        <p:spPr>
          <a:xfrm>
            <a:off x="7033565" y="2560320"/>
            <a:ext cx="14630" cy="2880360"/>
          </a:xfrm>
          <a:prstGeom prst="rect">
            <a:avLst/>
          </a:prstGeom>
          <a:solidFill>
            <a:srgbClr val="C9CDD6"/>
          </a:solidFill>
          <a:ln w="12700">
            <a:solidFill>
              <a:srgbClr val="C9CDD6"/>
            </a:solidFill>
            <a:prstDash val="solid"/>
          </a:ln>
        </p:spPr>
        <p:txBody>
          <a:bodyPr/>
          <a:lstStyle/>
          <a:p>
            <a:endParaRPr lang="en-AU"/>
          </a:p>
        </p:txBody>
      </p:sp>
      <p:sp>
        <p:nvSpPr>
          <p:cNvPr id="5" name="Text 3"/>
          <p:cNvSpPr/>
          <p:nvPr/>
        </p:nvSpPr>
        <p:spPr>
          <a:xfrm>
            <a:off x="6583680" y="2267712"/>
            <a:ext cx="914400" cy="256032"/>
          </a:xfrm>
          <a:prstGeom prst="rect">
            <a:avLst/>
          </a:prstGeom>
          <a:noFill/>
          <a:ln/>
        </p:spPr>
        <p:txBody>
          <a:bodyPr wrap="square" lIns="0" tIns="0" rIns="0" bIns="0" rtlCol="0" anchor="ctr"/>
          <a:lstStyle/>
          <a:p>
            <a:pPr marL="0" indent="0" algn="ctr">
              <a:buNone/>
            </a:pPr>
            <a:r>
              <a:rPr lang="en-US" sz="1000">
                <a:solidFill>
                  <a:srgbClr val="A8AEB8"/>
                </a:solidFill>
                <a:latin typeface="Helvetica Neue Light" pitchFamily="34" charset="0"/>
                <a:ea typeface="Helvetica Neue Light" pitchFamily="34" charset="-122"/>
                <a:cs typeface="Helvetica Neue Light" pitchFamily="34" charset="-120"/>
              </a:rPr>
              <a:t>no effect</a:t>
            </a:r>
            <a:endParaRPr lang="en-US" sz="1000"/>
          </a:p>
        </p:txBody>
      </p:sp>
      <p:sp>
        <p:nvSpPr>
          <p:cNvPr id="6" name="Text 4"/>
          <p:cNvSpPr/>
          <p:nvPr/>
        </p:nvSpPr>
        <p:spPr>
          <a:xfrm>
            <a:off x="960120" y="2651760"/>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Gina Rinehart’s $1.3m plane gift</a:t>
            </a:r>
            <a:endParaRPr lang="en-US" sz="1200"/>
          </a:p>
        </p:txBody>
      </p:sp>
      <p:sp>
        <p:nvSpPr>
          <p:cNvPr id="7" name="Shape 5"/>
          <p:cNvSpPr/>
          <p:nvPr/>
        </p:nvSpPr>
        <p:spPr>
          <a:xfrm>
            <a:off x="7040880" y="2752344"/>
            <a:ext cx="2037411" cy="128016"/>
          </a:xfrm>
          <a:prstGeom prst="rect">
            <a:avLst/>
          </a:prstGeom>
          <a:solidFill>
            <a:srgbClr val="2251FF"/>
          </a:solidFill>
          <a:ln w="12700">
            <a:solidFill>
              <a:srgbClr val="2251FF"/>
            </a:solidFill>
            <a:prstDash val="solid"/>
          </a:ln>
        </p:spPr>
        <p:txBody>
          <a:bodyPr/>
          <a:lstStyle/>
          <a:p>
            <a:endParaRPr lang="en-AU"/>
          </a:p>
        </p:txBody>
      </p:sp>
      <p:sp>
        <p:nvSpPr>
          <p:cNvPr id="8" name="Text 6"/>
          <p:cNvSpPr/>
          <p:nvPr/>
        </p:nvSpPr>
        <p:spPr>
          <a:xfrm>
            <a:off x="9188019" y="2651760"/>
            <a:ext cx="685800" cy="246888"/>
          </a:xfrm>
          <a:prstGeom prst="rect">
            <a:avLst/>
          </a:prstGeom>
          <a:noFill/>
          <a:ln/>
        </p:spPr>
        <p:txBody>
          <a:bodyPr wrap="square" lIns="0" tIns="0" rIns="0" bIns="0" rtlCol="0" anchor="ctr"/>
          <a:lstStyle/>
          <a:p>
            <a:pPr marL="0" indent="0">
              <a:buNone/>
            </a:pPr>
            <a:r>
              <a:rPr lang="en-US" sz="1200" b="1">
                <a:solidFill>
                  <a:srgbClr val="2251FF"/>
                </a:solidFill>
                <a:latin typeface="Helvetica Neue Light" pitchFamily="34" charset="0"/>
                <a:ea typeface="Helvetica Neue Light" pitchFamily="34" charset="-122"/>
                <a:cs typeface="Helvetica Neue Light" pitchFamily="34" charset="-120"/>
              </a:rPr>
              <a:t>×2.8</a:t>
            </a:r>
            <a:endParaRPr lang="en-US" sz="1200"/>
          </a:p>
        </p:txBody>
      </p:sp>
      <p:sp>
        <p:nvSpPr>
          <p:cNvPr id="9" name="Text 7"/>
          <p:cNvSpPr/>
          <p:nvPr/>
        </p:nvSpPr>
        <p:spPr>
          <a:xfrm>
            <a:off x="960120" y="2935224"/>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“No such thing as a good Muslim”</a:t>
            </a:r>
            <a:endParaRPr lang="en-US" sz="1200"/>
          </a:p>
        </p:txBody>
      </p:sp>
      <p:sp>
        <p:nvSpPr>
          <p:cNvPr id="10" name="Shape 8"/>
          <p:cNvSpPr/>
          <p:nvPr/>
        </p:nvSpPr>
        <p:spPr>
          <a:xfrm>
            <a:off x="7040880" y="3035808"/>
            <a:ext cx="1163113" cy="128016"/>
          </a:xfrm>
          <a:prstGeom prst="rect">
            <a:avLst/>
          </a:prstGeom>
          <a:solidFill>
            <a:srgbClr val="2251FF"/>
          </a:solidFill>
          <a:ln w="12700">
            <a:solidFill>
              <a:srgbClr val="2251FF"/>
            </a:solidFill>
            <a:prstDash val="solid"/>
          </a:ln>
        </p:spPr>
        <p:txBody>
          <a:bodyPr/>
          <a:lstStyle/>
          <a:p>
            <a:endParaRPr lang="en-AU"/>
          </a:p>
        </p:txBody>
      </p:sp>
      <p:sp>
        <p:nvSpPr>
          <p:cNvPr id="11" name="Text 9"/>
          <p:cNvSpPr/>
          <p:nvPr/>
        </p:nvSpPr>
        <p:spPr>
          <a:xfrm>
            <a:off x="8313721" y="2935224"/>
            <a:ext cx="685800" cy="246888"/>
          </a:xfrm>
          <a:prstGeom prst="rect">
            <a:avLst/>
          </a:prstGeom>
          <a:noFill/>
          <a:ln/>
        </p:spPr>
        <p:txBody>
          <a:bodyPr wrap="square" lIns="0" tIns="0" rIns="0" bIns="0" rtlCol="0" anchor="ctr"/>
          <a:lstStyle/>
          <a:p>
            <a:pPr marL="0" indent="0">
              <a:buNone/>
            </a:pPr>
            <a:r>
              <a:rPr lang="en-US" sz="1200" b="1">
                <a:solidFill>
                  <a:srgbClr val="2251FF"/>
                </a:solidFill>
                <a:latin typeface="Helvetica Neue Light" pitchFamily="34" charset="0"/>
                <a:ea typeface="Helvetica Neue Light" pitchFamily="34" charset="-122"/>
                <a:cs typeface="Helvetica Neue Light" pitchFamily="34" charset="-120"/>
              </a:rPr>
              <a:t>×1.8</a:t>
            </a:r>
            <a:endParaRPr lang="en-US" sz="1200"/>
          </a:p>
        </p:txBody>
      </p:sp>
      <p:sp>
        <p:nvSpPr>
          <p:cNvPr id="12" name="Text 10"/>
          <p:cNvSpPr/>
          <p:nvPr/>
        </p:nvSpPr>
        <p:spPr>
          <a:xfrm>
            <a:off x="960120" y="3218688"/>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Association with Trump and his circle</a:t>
            </a:r>
            <a:endParaRPr lang="en-US" sz="1200"/>
          </a:p>
        </p:txBody>
      </p:sp>
      <p:sp>
        <p:nvSpPr>
          <p:cNvPr id="13" name="Shape 11"/>
          <p:cNvSpPr/>
          <p:nvPr/>
        </p:nvSpPr>
        <p:spPr>
          <a:xfrm>
            <a:off x="7040880" y="3319272"/>
            <a:ext cx="930043" cy="128016"/>
          </a:xfrm>
          <a:prstGeom prst="rect">
            <a:avLst/>
          </a:prstGeom>
          <a:solidFill>
            <a:srgbClr val="E8EBF0"/>
          </a:solidFill>
          <a:ln w="12700">
            <a:solidFill>
              <a:srgbClr val="E8EBF0"/>
            </a:solidFill>
            <a:prstDash val="solid"/>
          </a:ln>
        </p:spPr>
        <p:txBody>
          <a:bodyPr/>
          <a:lstStyle/>
          <a:p>
            <a:endParaRPr lang="en-AU"/>
          </a:p>
        </p:txBody>
      </p:sp>
      <p:sp>
        <p:nvSpPr>
          <p:cNvPr id="14" name="Text 12"/>
          <p:cNvSpPr/>
          <p:nvPr/>
        </p:nvSpPr>
        <p:spPr>
          <a:xfrm>
            <a:off x="8080651" y="3218688"/>
            <a:ext cx="685800" cy="246888"/>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×1.6</a:t>
            </a:r>
            <a:endParaRPr lang="en-US" sz="1200"/>
          </a:p>
        </p:txBody>
      </p:sp>
      <p:sp>
        <p:nvSpPr>
          <p:cNvPr id="15" name="Text 13"/>
          <p:cNvSpPr/>
          <p:nvPr/>
        </p:nvSpPr>
        <p:spPr>
          <a:xfrm>
            <a:off x="960120" y="3502152"/>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Opposed pay rises for low paid workers</a:t>
            </a:r>
            <a:endParaRPr lang="en-US" sz="1200"/>
          </a:p>
        </p:txBody>
      </p:sp>
      <p:sp>
        <p:nvSpPr>
          <p:cNvPr id="16" name="Shape 14"/>
          <p:cNvSpPr/>
          <p:nvPr/>
        </p:nvSpPr>
        <p:spPr>
          <a:xfrm>
            <a:off x="7040880" y="3602736"/>
            <a:ext cx="930043" cy="128016"/>
          </a:xfrm>
          <a:prstGeom prst="rect">
            <a:avLst/>
          </a:prstGeom>
          <a:solidFill>
            <a:srgbClr val="E8EBF0"/>
          </a:solidFill>
          <a:ln w="12700">
            <a:solidFill>
              <a:srgbClr val="E8EBF0"/>
            </a:solidFill>
            <a:prstDash val="solid"/>
          </a:ln>
        </p:spPr>
        <p:txBody>
          <a:bodyPr/>
          <a:lstStyle/>
          <a:p>
            <a:endParaRPr lang="en-AU"/>
          </a:p>
        </p:txBody>
      </p:sp>
      <p:sp>
        <p:nvSpPr>
          <p:cNvPr id="17" name="Text 15"/>
          <p:cNvSpPr/>
          <p:nvPr/>
        </p:nvSpPr>
        <p:spPr>
          <a:xfrm>
            <a:off x="8080651" y="3502152"/>
            <a:ext cx="685800" cy="246888"/>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×1.6</a:t>
            </a:r>
            <a:endParaRPr lang="en-US" sz="1200"/>
          </a:p>
        </p:txBody>
      </p:sp>
      <p:sp>
        <p:nvSpPr>
          <p:cNvPr id="18" name="Text 16"/>
          <p:cNvSpPr/>
          <p:nvPr/>
        </p:nvSpPr>
        <p:spPr>
          <a:xfrm>
            <a:off x="960120" y="3785616"/>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Restricting access to abortion</a:t>
            </a:r>
            <a:endParaRPr lang="en-US" sz="1200"/>
          </a:p>
        </p:txBody>
      </p:sp>
      <p:sp>
        <p:nvSpPr>
          <p:cNvPr id="19" name="Shape 17"/>
          <p:cNvSpPr/>
          <p:nvPr/>
        </p:nvSpPr>
        <p:spPr>
          <a:xfrm>
            <a:off x="7040880" y="3886200"/>
            <a:ext cx="665811" cy="128016"/>
          </a:xfrm>
          <a:prstGeom prst="rect">
            <a:avLst/>
          </a:prstGeom>
          <a:solidFill>
            <a:srgbClr val="E8EBF0"/>
          </a:solidFill>
          <a:ln w="12700">
            <a:solidFill>
              <a:srgbClr val="E8EBF0"/>
            </a:solidFill>
            <a:prstDash val="solid"/>
          </a:ln>
        </p:spPr>
        <p:txBody>
          <a:bodyPr/>
          <a:lstStyle/>
          <a:p>
            <a:endParaRPr lang="en-AU"/>
          </a:p>
        </p:txBody>
      </p:sp>
      <p:sp>
        <p:nvSpPr>
          <p:cNvPr id="20" name="Text 18"/>
          <p:cNvSpPr/>
          <p:nvPr/>
        </p:nvSpPr>
        <p:spPr>
          <a:xfrm>
            <a:off x="7816419" y="3785616"/>
            <a:ext cx="685800" cy="246888"/>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×1.4</a:t>
            </a:r>
            <a:endParaRPr lang="en-US" sz="1200"/>
          </a:p>
        </p:txBody>
      </p:sp>
      <p:sp>
        <p:nvSpPr>
          <p:cNvPr id="21" name="Text 19"/>
          <p:cNvSpPr/>
          <p:nvPr/>
        </p:nvSpPr>
        <p:spPr>
          <a:xfrm>
            <a:off x="960120" y="4069080"/>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“Domestic violence is a two-way street”</a:t>
            </a:r>
            <a:endParaRPr lang="en-US" sz="1200"/>
          </a:p>
        </p:txBody>
      </p:sp>
      <p:sp>
        <p:nvSpPr>
          <p:cNvPr id="22" name="Shape 20"/>
          <p:cNvSpPr/>
          <p:nvPr/>
        </p:nvSpPr>
        <p:spPr>
          <a:xfrm>
            <a:off x="7040880" y="4169664"/>
            <a:ext cx="519167" cy="128016"/>
          </a:xfrm>
          <a:prstGeom prst="rect">
            <a:avLst/>
          </a:prstGeom>
          <a:solidFill>
            <a:srgbClr val="E8EBF0"/>
          </a:solidFill>
          <a:ln w="12700">
            <a:solidFill>
              <a:srgbClr val="E8EBF0"/>
            </a:solidFill>
            <a:prstDash val="solid"/>
          </a:ln>
        </p:spPr>
        <p:txBody>
          <a:bodyPr/>
          <a:lstStyle/>
          <a:p>
            <a:endParaRPr lang="en-AU"/>
          </a:p>
        </p:txBody>
      </p:sp>
      <p:sp>
        <p:nvSpPr>
          <p:cNvPr id="23" name="Text 21"/>
          <p:cNvSpPr/>
          <p:nvPr/>
        </p:nvSpPr>
        <p:spPr>
          <a:xfrm>
            <a:off x="7669775" y="4069080"/>
            <a:ext cx="685800" cy="246888"/>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×1.3</a:t>
            </a:r>
            <a:endParaRPr lang="en-US" sz="1200"/>
          </a:p>
        </p:txBody>
      </p:sp>
      <p:sp>
        <p:nvSpPr>
          <p:cNvPr id="24" name="Text 22"/>
          <p:cNvSpPr/>
          <p:nvPr/>
        </p:nvSpPr>
        <p:spPr>
          <a:xfrm>
            <a:off x="960120" y="4352544"/>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Voted against gender pay gap laws</a:t>
            </a:r>
            <a:endParaRPr lang="en-US" sz="1200"/>
          </a:p>
        </p:txBody>
      </p:sp>
      <p:sp>
        <p:nvSpPr>
          <p:cNvPr id="25" name="Shape 23"/>
          <p:cNvSpPr/>
          <p:nvPr/>
        </p:nvSpPr>
        <p:spPr>
          <a:xfrm>
            <a:off x="7040880" y="4453128"/>
            <a:ext cx="360778" cy="128016"/>
          </a:xfrm>
          <a:prstGeom prst="rect">
            <a:avLst/>
          </a:prstGeom>
          <a:solidFill>
            <a:srgbClr val="E8EBF0"/>
          </a:solidFill>
          <a:ln w="12700">
            <a:solidFill>
              <a:srgbClr val="E8EBF0"/>
            </a:solidFill>
            <a:prstDash val="solid"/>
          </a:ln>
        </p:spPr>
        <p:txBody>
          <a:bodyPr/>
          <a:lstStyle/>
          <a:p>
            <a:endParaRPr lang="en-AU"/>
          </a:p>
        </p:txBody>
      </p:sp>
      <p:sp>
        <p:nvSpPr>
          <p:cNvPr id="26" name="Text 24"/>
          <p:cNvSpPr/>
          <p:nvPr/>
        </p:nvSpPr>
        <p:spPr>
          <a:xfrm>
            <a:off x="7511386" y="4352544"/>
            <a:ext cx="685800" cy="246888"/>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×1.2</a:t>
            </a:r>
            <a:endParaRPr lang="en-US" sz="1200"/>
          </a:p>
        </p:txBody>
      </p:sp>
      <p:sp>
        <p:nvSpPr>
          <p:cNvPr id="27" name="Text 25"/>
          <p:cNvSpPr/>
          <p:nvPr/>
        </p:nvSpPr>
        <p:spPr>
          <a:xfrm>
            <a:off x="960120" y="4636008"/>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“Ditching White Australia was a mistake”</a:t>
            </a:r>
            <a:endParaRPr lang="en-US" sz="1200"/>
          </a:p>
        </p:txBody>
      </p:sp>
      <p:sp>
        <p:nvSpPr>
          <p:cNvPr id="28" name="Shape 26"/>
          <p:cNvSpPr/>
          <p:nvPr/>
        </p:nvSpPr>
        <p:spPr>
          <a:xfrm>
            <a:off x="7040880" y="4736592"/>
            <a:ext cx="360778" cy="128016"/>
          </a:xfrm>
          <a:prstGeom prst="rect">
            <a:avLst/>
          </a:prstGeom>
          <a:solidFill>
            <a:srgbClr val="E8EBF0"/>
          </a:solidFill>
          <a:ln w="12700">
            <a:solidFill>
              <a:srgbClr val="E8EBF0"/>
            </a:solidFill>
            <a:prstDash val="solid"/>
          </a:ln>
        </p:spPr>
        <p:txBody>
          <a:bodyPr/>
          <a:lstStyle/>
          <a:p>
            <a:endParaRPr lang="en-AU"/>
          </a:p>
        </p:txBody>
      </p:sp>
      <p:sp>
        <p:nvSpPr>
          <p:cNvPr id="29" name="Text 27"/>
          <p:cNvSpPr/>
          <p:nvPr/>
        </p:nvSpPr>
        <p:spPr>
          <a:xfrm>
            <a:off x="7511386" y="4636008"/>
            <a:ext cx="685800" cy="246888"/>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×1.2</a:t>
            </a:r>
            <a:endParaRPr lang="en-US" sz="1200"/>
          </a:p>
        </p:txBody>
      </p:sp>
      <p:sp>
        <p:nvSpPr>
          <p:cNvPr id="30" name="Text 28"/>
          <p:cNvSpPr/>
          <p:nvPr/>
        </p:nvSpPr>
        <p:spPr>
          <a:xfrm>
            <a:off x="960120" y="4919472"/>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Mass deportation of illegal migrants</a:t>
            </a:r>
            <a:endParaRPr lang="en-US" sz="1200"/>
          </a:p>
        </p:txBody>
      </p:sp>
      <p:sp>
        <p:nvSpPr>
          <p:cNvPr id="31" name="Shape 29"/>
          <p:cNvSpPr/>
          <p:nvPr/>
        </p:nvSpPr>
        <p:spPr>
          <a:xfrm>
            <a:off x="7040880" y="5020056"/>
            <a:ext cx="27432" cy="128016"/>
          </a:xfrm>
          <a:prstGeom prst="rect">
            <a:avLst/>
          </a:prstGeom>
          <a:solidFill>
            <a:srgbClr val="E8EBF0"/>
          </a:solidFill>
          <a:ln w="12700">
            <a:solidFill>
              <a:srgbClr val="E8EBF0"/>
            </a:solidFill>
            <a:prstDash val="solid"/>
          </a:ln>
        </p:spPr>
        <p:txBody>
          <a:bodyPr/>
          <a:lstStyle/>
          <a:p>
            <a:endParaRPr lang="en-AU"/>
          </a:p>
        </p:txBody>
      </p:sp>
      <p:sp>
        <p:nvSpPr>
          <p:cNvPr id="32" name="Text 30"/>
          <p:cNvSpPr/>
          <p:nvPr/>
        </p:nvSpPr>
        <p:spPr>
          <a:xfrm>
            <a:off x="7150608" y="4919472"/>
            <a:ext cx="685800" cy="246888"/>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×1.0</a:t>
            </a:r>
            <a:endParaRPr lang="en-US" sz="1200"/>
          </a:p>
        </p:txBody>
      </p:sp>
      <p:sp>
        <p:nvSpPr>
          <p:cNvPr id="33" name="Text 31"/>
          <p:cNvSpPr/>
          <p:nvPr/>
        </p:nvSpPr>
        <p:spPr>
          <a:xfrm>
            <a:off x="960120" y="5202936"/>
            <a:ext cx="4389120" cy="246888"/>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Workers are lazy — make firing easier</a:t>
            </a:r>
            <a:endParaRPr lang="en-US" sz="1200"/>
          </a:p>
        </p:txBody>
      </p:sp>
      <p:sp>
        <p:nvSpPr>
          <p:cNvPr id="34" name="Shape 32"/>
          <p:cNvSpPr/>
          <p:nvPr/>
        </p:nvSpPr>
        <p:spPr>
          <a:xfrm>
            <a:off x="6599323" y="5303520"/>
            <a:ext cx="441557" cy="128016"/>
          </a:xfrm>
          <a:prstGeom prst="rect">
            <a:avLst/>
          </a:prstGeom>
          <a:solidFill>
            <a:srgbClr val="E8EBF0"/>
          </a:solidFill>
          <a:ln w="12700">
            <a:solidFill>
              <a:srgbClr val="E8EBF0"/>
            </a:solidFill>
            <a:prstDash val="solid"/>
          </a:ln>
        </p:spPr>
        <p:txBody>
          <a:bodyPr/>
          <a:lstStyle/>
          <a:p>
            <a:endParaRPr lang="en-AU"/>
          </a:p>
        </p:txBody>
      </p:sp>
      <p:sp>
        <p:nvSpPr>
          <p:cNvPr id="35" name="Text 33"/>
          <p:cNvSpPr/>
          <p:nvPr/>
        </p:nvSpPr>
        <p:spPr>
          <a:xfrm>
            <a:off x="6709051" y="5202936"/>
            <a:ext cx="685800" cy="246888"/>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×0.8</a:t>
            </a:r>
            <a:endParaRPr lang="en-US" sz="1200"/>
          </a:p>
        </p:txBody>
      </p:sp>
      <p:sp>
        <p:nvSpPr>
          <p:cNvPr id="36" name="Text 34"/>
          <p:cNvSpPr/>
          <p:nvPr/>
        </p:nvSpPr>
        <p:spPr>
          <a:xfrm>
            <a:off x="960120" y="5532120"/>
            <a:ext cx="9692640" cy="365760"/>
          </a:xfrm>
          <a:prstGeom prst="rect">
            <a:avLst/>
          </a:prstGeom>
          <a:noFill/>
          <a:ln/>
        </p:spPr>
        <p:txBody>
          <a:bodyPr wrap="square" lIns="0" tIns="0" rIns="0" bIns="0" rtlCol="0" anchor="t"/>
          <a:lstStyle/>
          <a:p>
            <a:pPr marL="0" indent="0">
              <a:lnSpc>
                <a:spcPct val="120000"/>
              </a:lnSpc>
              <a:buNone/>
            </a:pPr>
            <a:r>
              <a:rPr lang="en-US" sz="1150">
                <a:solidFill>
                  <a:srgbClr val="6E7480"/>
                </a:solidFill>
                <a:latin typeface="Helvetica Neue Light" pitchFamily="34" charset="0"/>
                <a:ea typeface="Helvetica Neue Light" pitchFamily="34" charset="-122"/>
                <a:cs typeface="Helvetica Neue Light" pitchFamily="34" charset="-120"/>
              </a:rPr>
              <a:t>Voters worried about one thing tend to be worried about several. This test asks which concern is doing the work on its own. Eight of the ten do not survive it. The plane gift and the Muslim remark do.</a:t>
            </a:r>
            <a:endParaRPr lang="en-US" sz="1150"/>
          </a:p>
        </p:txBody>
      </p:sp>
      <p:sp>
        <p:nvSpPr>
          <p:cNvPr id="37" name="Text 35"/>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r>
              <a:rPr lang="en-US" sz="900">
                <a:solidFill>
                  <a:srgbClr val="A8AEB8"/>
                </a:solidFill>
                <a:latin typeface="Helvetica Neue Light" pitchFamily="34" charset="0"/>
                <a:ea typeface="Helvetica Neue Light" pitchFamily="34" charset="-122"/>
                <a:cs typeface="Helvetica Neue Light" pitchFamily="34" charset="-120"/>
              </a:rPr>
              <a:t>Logistic regression. Base: at-risk voters (n=122) against all ten concern items simultaneously. Figures are odds ratios.</a:t>
            </a:r>
            <a:endParaRPr lang="en-US" sz="900"/>
          </a:p>
        </p:txBody>
      </p:sp>
      <p:sp>
        <p:nvSpPr>
          <p:cNvPr id="38" name="Text 36"/>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9" name="Text 37"/>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72</a:t>
            </a:r>
            <a:endParaRPr lang="en-US" sz="95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30D44-3F8F-E8AB-467F-DA0EAD2A042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AF6F24D-462F-F4E1-5EA4-C638CA78735A}"/>
              </a:ext>
            </a:extLst>
          </p:cNvPr>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a:extLst>
              <a:ext uri="{FF2B5EF4-FFF2-40B4-BE49-F238E27FC236}">
                <a16:creationId xmlns:a16="http://schemas.microsoft.com/office/drawing/2014/main" id="{5F6FCE4C-1027-459F-8217-993583FD1239}"/>
              </a:ext>
            </a:extLst>
          </p:cNvPr>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12</a:t>
            </a:r>
            <a:endParaRPr lang="en-US" sz="1100"/>
          </a:p>
        </p:txBody>
      </p:sp>
      <p:sp>
        <p:nvSpPr>
          <p:cNvPr id="4" name="Text 2">
            <a:extLst>
              <a:ext uri="{FF2B5EF4-FFF2-40B4-BE49-F238E27FC236}">
                <a16:creationId xmlns:a16="http://schemas.microsoft.com/office/drawing/2014/main" id="{E744F6B3-ECD9-C58B-7897-44E949DDBC98}"/>
              </a:ext>
            </a:extLst>
          </p:cNvPr>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The State Scene</a:t>
            </a:r>
            <a:endParaRPr lang="en-US" sz="3400"/>
          </a:p>
        </p:txBody>
      </p:sp>
      <p:sp>
        <p:nvSpPr>
          <p:cNvPr id="5" name="Text 3">
            <a:extLst>
              <a:ext uri="{FF2B5EF4-FFF2-40B4-BE49-F238E27FC236}">
                <a16:creationId xmlns:a16="http://schemas.microsoft.com/office/drawing/2014/main" id="{3AE70295-D28B-2C7E-A5AC-27441CF4CA9E}"/>
              </a:ext>
            </a:extLst>
          </p:cNvPr>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endParaRPr lang="en-US" sz="1400"/>
          </a:p>
        </p:txBody>
      </p:sp>
      <p:sp>
        <p:nvSpPr>
          <p:cNvPr id="6" name="Text 4">
            <a:extLst>
              <a:ext uri="{FF2B5EF4-FFF2-40B4-BE49-F238E27FC236}">
                <a16:creationId xmlns:a16="http://schemas.microsoft.com/office/drawing/2014/main" id="{657C3AA2-1CD9-A101-33F2-A082026BEB21}"/>
              </a:ext>
            </a:extLst>
          </p:cNvPr>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a:extLst>
              <a:ext uri="{FF2B5EF4-FFF2-40B4-BE49-F238E27FC236}">
                <a16:creationId xmlns:a16="http://schemas.microsoft.com/office/drawing/2014/main" id="{0B7A1C7B-ACD9-66B9-BA52-6CE98E0CADAC}"/>
              </a:ext>
            </a:extLst>
          </p:cNvPr>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73</a:t>
            </a:r>
            <a:endParaRPr lang="en-US" sz="950"/>
          </a:p>
        </p:txBody>
      </p:sp>
    </p:spTree>
    <p:extLst>
      <p:ext uri="{BB962C8B-B14F-4D97-AF65-F5344CB8AC3E}">
        <p14:creationId xmlns:p14="http://schemas.microsoft.com/office/powerpoint/2010/main" val="18949472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At state level the vote holds up — except in Queensland.</a:t>
            </a:r>
            <a:endParaRPr lang="en-US" sz="2300"/>
          </a:p>
        </p:txBody>
      </p:sp>
      <p:sp>
        <p:nvSpPr>
          <p:cNvPr id="3" name="Text 1"/>
          <p:cNvSpPr/>
          <p:nvPr/>
        </p:nvSpPr>
        <p:spPr>
          <a:xfrm>
            <a:off x="960120" y="1097280"/>
            <a:ext cx="10789920" cy="365760"/>
          </a:xfrm>
          <a:prstGeom prst="rect">
            <a:avLst/>
          </a:prstGeom>
          <a:noFill/>
          <a:ln/>
        </p:spPr>
        <p:txBody>
          <a:bodyPr wrap="square" lIns="0" tIns="0" rIns="0" bIns="0" rtlCol="0" anchor="t"/>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Q.  Thinking about the state you live in, who would you vote for if a state election were held today?   Asked of people who vote One Nation federally.</a:t>
            </a:r>
            <a:endParaRPr lang="en-US" sz="1200"/>
          </a:p>
        </p:txBody>
      </p:sp>
      <p:sp>
        <p:nvSpPr>
          <p:cNvPr id="4" name="Shape 2"/>
          <p:cNvSpPr/>
          <p:nvPr/>
        </p:nvSpPr>
        <p:spPr>
          <a:xfrm>
            <a:off x="960120" y="1627632"/>
            <a:ext cx="173736" cy="173736"/>
          </a:xfrm>
          <a:prstGeom prst="rect">
            <a:avLst/>
          </a:prstGeom>
          <a:solidFill>
            <a:srgbClr val="2251FF"/>
          </a:solidFill>
          <a:ln w="12700">
            <a:solidFill>
              <a:srgbClr val="2251FF"/>
            </a:solidFill>
            <a:prstDash val="solid"/>
          </a:ln>
        </p:spPr>
        <p:txBody>
          <a:bodyPr/>
          <a:lstStyle/>
          <a:p>
            <a:endParaRPr lang="en-AU"/>
          </a:p>
        </p:txBody>
      </p:sp>
      <p:sp>
        <p:nvSpPr>
          <p:cNvPr id="5" name="Text 3"/>
          <p:cNvSpPr/>
          <p:nvPr/>
        </p:nvSpPr>
        <p:spPr>
          <a:xfrm>
            <a:off x="1207008" y="1581912"/>
            <a:ext cx="1828800" cy="274320"/>
          </a:xfrm>
          <a:prstGeom prst="rect">
            <a:avLst/>
          </a:prstGeom>
          <a:noFill/>
          <a:ln/>
        </p:spPr>
        <p:txBody>
          <a:bodyPr wrap="square" lIns="0" tIns="0" rIns="0" bIns="0" rtlCol="0" anchor="ctr"/>
          <a:lstStyle/>
          <a:p>
            <a:pPr marL="0" indent="0">
              <a:buNone/>
            </a:pPr>
            <a:r>
              <a:rPr lang="en-US" sz="1050">
                <a:solidFill>
                  <a:srgbClr val="1A1A1A"/>
                </a:solidFill>
                <a:latin typeface="Helvetica Neue Light" pitchFamily="34" charset="0"/>
                <a:ea typeface="Helvetica Neue Light" pitchFamily="34" charset="-122"/>
                <a:cs typeface="Helvetica Neue Light" pitchFamily="34" charset="-120"/>
              </a:rPr>
              <a:t>One Nation</a:t>
            </a:r>
            <a:endParaRPr lang="en-US" sz="1050"/>
          </a:p>
        </p:txBody>
      </p:sp>
      <p:sp>
        <p:nvSpPr>
          <p:cNvPr id="6" name="Shape 4"/>
          <p:cNvSpPr/>
          <p:nvPr/>
        </p:nvSpPr>
        <p:spPr>
          <a:xfrm>
            <a:off x="2039112" y="1627632"/>
            <a:ext cx="173736" cy="173736"/>
          </a:xfrm>
          <a:prstGeom prst="rect">
            <a:avLst/>
          </a:prstGeom>
          <a:solidFill>
            <a:srgbClr val="7C8494"/>
          </a:solidFill>
          <a:ln w="12700">
            <a:solidFill>
              <a:srgbClr val="7C8494"/>
            </a:solidFill>
            <a:prstDash val="solid"/>
          </a:ln>
        </p:spPr>
        <p:txBody>
          <a:bodyPr/>
          <a:lstStyle/>
          <a:p>
            <a:endParaRPr lang="en-AU"/>
          </a:p>
        </p:txBody>
      </p:sp>
      <p:sp>
        <p:nvSpPr>
          <p:cNvPr id="7" name="Text 5"/>
          <p:cNvSpPr/>
          <p:nvPr/>
        </p:nvSpPr>
        <p:spPr>
          <a:xfrm>
            <a:off x="2286000" y="1581912"/>
            <a:ext cx="1828800" cy="274320"/>
          </a:xfrm>
          <a:prstGeom prst="rect">
            <a:avLst/>
          </a:prstGeom>
          <a:noFill/>
          <a:ln/>
        </p:spPr>
        <p:txBody>
          <a:bodyPr wrap="square" lIns="0" tIns="0" rIns="0" bIns="0" rtlCol="0" anchor="ctr"/>
          <a:lstStyle/>
          <a:p>
            <a:pPr marL="0" indent="0">
              <a:buNone/>
            </a:pPr>
            <a:r>
              <a:rPr lang="en-US" sz="1050">
                <a:solidFill>
                  <a:srgbClr val="1A1A1A"/>
                </a:solidFill>
                <a:latin typeface="Helvetica Neue Light" pitchFamily="34" charset="0"/>
                <a:ea typeface="Helvetica Neue Light" pitchFamily="34" charset="-122"/>
                <a:cs typeface="Helvetica Neue Light" pitchFamily="34" charset="-120"/>
              </a:rPr>
              <a:t>Liberal / National / LNP</a:t>
            </a:r>
            <a:endParaRPr lang="en-US" sz="1050"/>
          </a:p>
        </p:txBody>
      </p:sp>
      <p:sp>
        <p:nvSpPr>
          <p:cNvPr id="8" name="Shape 6"/>
          <p:cNvSpPr/>
          <p:nvPr/>
        </p:nvSpPr>
        <p:spPr>
          <a:xfrm>
            <a:off x="4180637" y="1627632"/>
            <a:ext cx="173736" cy="173736"/>
          </a:xfrm>
          <a:prstGeom prst="rect">
            <a:avLst/>
          </a:prstGeom>
          <a:solidFill>
            <a:srgbClr val="C0392B"/>
          </a:solidFill>
          <a:ln w="12700">
            <a:solidFill>
              <a:srgbClr val="C0392B"/>
            </a:solidFill>
            <a:prstDash val="solid"/>
          </a:ln>
        </p:spPr>
        <p:txBody>
          <a:bodyPr/>
          <a:lstStyle/>
          <a:p>
            <a:endParaRPr lang="en-AU"/>
          </a:p>
        </p:txBody>
      </p:sp>
      <p:sp>
        <p:nvSpPr>
          <p:cNvPr id="9" name="Text 7"/>
          <p:cNvSpPr/>
          <p:nvPr/>
        </p:nvSpPr>
        <p:spPr>
          <a:xfrm>
            <a:off x="4427525" y="1581912"/>
            <a:ext cx="1828800" cy="274320"/>
          </a:xfrm>
          <a:prstGeom prst="rect">
            <a:avLst/>
          </a:prstGeom>
          <a:noFill/>
          <a:ln/>
        </p:spPr>
        <p:txBody>
          <a:bodyPr wrap="square" lIns="0" tIns="0" rIns="0" bIns="0" rtlCol="0" anchor="ctr"/>
          <a:lstStyle/>
          <a:p>
            <a:pPr marL="0" indent="0">
              <a:buNone/>
            </a:pPr>
            <a:r>
              <a:rPr lang="en-US" sz="1050">
                <a:solidFill>
                  <a:srgbClr val="1A1A1A"/>
                </a:solidFill>
                <a:latin typeface="Helvetica Neue Light" pitchFamily="34" charset="0"/>
                <a:ea typeface="Helvetica Neue Light" pitchFamily="34" charset="-122"/>
                <a:cs typeface="Helvetica Neue Light" pitchFamily="34" charset="-120"/>
              </a:rPr>
              <a:t>Labor</a:t>
            </a:r>
            <a:endParaRPr lang="en-US" sz="1050"/>
          </a:p>
        </p:txBody>
      </p:sp>
      <p:sp>
        <p:nvSpPr>
          <p:cNvPr id="10" name="Shape 8"/>
          <p:cNvSpPr/>
          <p:nvPr/>
        </p:nvSpPr>
        <p:spPr>
          <a:xfrm>
            <a:off x="4880153" y="1627632"/>
            <a:ext cx="173736" cy="173736"/>
          </a:xfrm>
          <a:prstGeom prst="rect">
            <a:avLst/>
          </a:prstGeom>
          <a:solidFill>
            <a:srgbClr val="D8A657"/>
          </a:solidFill>
          <a:ln w="12700">
            <a:solidFill>
              <a:srgbClr val="D8A657"/>
            </a:solidFill>
            <a:prstDash val="solid"/>
          </a:ln>
        </p:spPr>
        <p:txBody>
          <a:bodyPr/>
          <a:lstStyle/>
          <a:p>
            <a:endParaRPr lang="en-AU"/>
          </a:p>
        </p:txBody>
      </p:sp>
      <p:sp>
        <p:nvSpPr>
          <p:cNvPr id="11" name="Text 9"/>
          <p:cNvSpPr/>
          <p:nvPr/>
        </p:nvSpPr>
        <p:spPr>
          <a:xfrm>
            <a:off x="5127041" y="1581912"/>
            <a:ext cx="1828800" cy="274320"/>
          </a:xfrm>
          <a:prstGeom prst="rect">
            <a:avLst/>
          </a:prstGeom>
          <a:noFill/>
          <a:ln/>
        </p:spPr>
        <p:txBody>
          <a:bodyPr wrap="square" lIns="0" tIns="0" rIns="0" bIns="0" rtlCol="0" anchor="ctr"/>
          <a:lstStyle/>
          <a:p>
            <a:pPr marL="0" indent="0">
              <a:buNone/>
            </a:pPr>
            <a:r>
              <a:rPr lang="en-US" sz="1050">
                <a:solidFill>
                  <a:srgbClr val="1A1A1A"/>
                </a:solidFill>
                <a:latin typeface="Helvetica Neue Light" pitchFamily="34" charset="0"/>
                <a:ea typeface="Helvetica Neue Light" pitchFamily="34" charset="-122"/>
                <a:cs typeface="Helvetica Neue Light" pitchFamily="34" charset="-120"/>
              </a:rPr>
              <a:t>Independent or minor</a:t>
            </a:r>
            <a:endParaRPr lang="en-US" sz="1050"/>
          </a:p>
        </p:txBody>
      </p:sp>
      <p:sp>
        <p:nvSpPr>
          <p:cNvPr id="12" name="Shape 10"/>
          <p:cNvSpPr/>
          <p:nvPr/>
        </p:nvSpPr>
        <p:spPr>
          <a:xfrm>
            <a:off x="6718097" y="1627632"/>
            <a:ext cx="173736" cy="173736"/>
          </a:xfrm>
          <a:prstGeom prst="rect">
            <a:avLst/>
          </a:prstGeom>
          <a:solidFill>
            <a:srgbClr val="6BAE7F"/>
          </a:solidFill>
          <a:ln w="12700">
            <a:solidFill>
              <a:srgbClr val="6BAE7F"/>
            </a:solidFill>
            <a:prstDash val="solid"/>
          </a:ln>
        </p:spPr>
        <p:txBody>
          <a:bodyPr/>
          <a:lstStyle/>
          <a:p>
            <a:endParaRPr lang="en-AU"/>
          </a:p>
        </p:txBody>
      </p:sp>
      <p:sp>
        <p:nvSpPr>
          <p:cNvPr id="13" name="Text 11"/>
          <p:cNvSpPr/>
          <p:nvPr/>
        </p:nvSpPr>
        <p:spPr>
          <a:xfrm>
            <a:off x="6964985" y="1581912"/>
            <a:ext cx="1828800" cy="274320"/>
          </a:xfrm>
          <a:prstGeom prst="rect">
            <a:avLst/>
          </a:prstGeom>
          <a:noFill/>
          <a:ln/>
        </p:spPr>
        <p:txBody>
          <a:bodyPr wrap="square" lIns="0" tIns="0" rIns="0" bIns="0" rtlCol="0" anchor="ctr"/>
          <a:lstStyle/>
          <a:p>
            <a:pPr marL="0" indent="0">
              <a:buNone/>
            </a:pPr>
            <a:r>
              <a:rPr lang="en-US" sz="1050">
                <a:solidFill>
                  <a:srgbClr val="1A1A1A"/>
                </a:solidFill>
                <a:latin typeface="Helvetica Neue Light" pitchFamily="34" charset="0"/>
                <a:ea typeface="Helvetica Neue Light" pitchFamily="34" charset="-122"/>
                <a:cs typeface="Helvetica Neue Light" pitchFamily="34" charset="-120"/>
              </a:rPr>
              <a:t>Greens</a:t>
            </a:r>
            <a:endParaRPr lang="en-US" sz="1050"/>
          </a:p>
        </p:txBody>
      </p:sp>
      <p:sp>
        <p:nvSpPr>
          <p:cNvPr id="14" name="Shape 12"/>
          <p:cNvSpPr/>
          <p:nvPr/>
        </p:nvSpPr>
        <p:spPr>
          <a:xfrm>
            <a:off x="7493508" y="1627632"/>
            <a:ext cx="173736" cy="173736"/>
          </a:xfrm>
          <a:prstGeom prst="rect">
            <a:avLst/>
          </a:prstGeom>
          <a:solidFill>
            <a:srgbClr val="DDE1E7"/>
          </a:solidFill>
          <a:ln w="12700">
            <a:solidFill>
              <a:srgbClr val="DDE1E7"/>
            </a:solidFill>
            <a:prstDash val="solid"/>
          </a:ln>
        </p:spPr>
        <p:txBody>
          <a:bodyPr/>
          <a:lstStyle/>
          <a:p>
            <a:endParaRPr lang="en-AU"/>
          </a:p>
        </p:txBody>
      </p:sp>
      <p:sp>
        <p:nvSpPr>
          <p:cNvPr id="15" name="Text 13"/>
          <p:cNvSpPr/>
          <p:nvPr/>
        </p:nvSpPr>
        <p:spPr>
          <a:xfrm>
            <a:off x="7740396" y="1581912"/>
            <a:ext cx="1828800" cy="274320"/>
          </a:xfrm>
          <a:prstGeom prst="rect">
            <a:avLst/>
          </a:prstGeom>
          <a:noFill/>
          <a:ln/>
        </p:spPr>
        <p:txBody>
          <a:bodyPr wrap="square" lIns="0" tIns="0" rIns="0" bIns="0" rtlCol="0" anchor="ctr"/>
          <a:lstStyle/>
          <a:p>
            <a:pPr marL="0" indent="0">
              <a:buNone/>
            </a:pPr>
            <a:r>
              <a:rPr lang="en-US" sz="1050">
                <a:solidFill>
                  <a:srgbClr val="1A1A1A"/>
                </a:solidFill>
                <a:latin typeface="Helvetica Neue Light" pitchFamily="34" charset="0"/>
                <a:ea typeface="Helvetica Neue Light" pitchFamily="34" charset="-122"/>
                <a:cs typeface="Helvetica Neue Light" pitchFamily="34" charset="-120"/>
              </a:rPr>
              <a:t>Unsure</a:t>
            </a:r>
            <a:endParaRPr lang="en-US" sz="1050"/>
          </a:p>
        </p:txBody>
      </p:sp>
      <p:sp>
        <p:nvSpPr>
          <p:cNvPr id="16" name="Text 14"/>
          <p:cNvSpPr/>
          <p:nvPr/>
        </p:nvSpPr>
        <p:spPr>
          <a:xfrm>
            <a:off x="960120" y="2103120"/>
            <a:ext cx="2331720" cy="329184"/>
          </a:xfrm>
          <a:prstGeom prst="rect">
            <a:avLst/>
          </a:prstGeom>
          <a:noFill/>
          <a:ln/>
        </p:spPr>
        <p:txBody>
          <a:bodyPr wrap="square" lIns="0" tIns="0" rIns="0" bIns="0" rtlCol="0" anchor="ctr"/>
          <a:lstStyle/>
          <a:p>
            <a:pPr marL="0" indent="0">
              <a:buNone/>
            </a:pPr>
            <a:r>
              <a:rPr lang="en-US" sz="1350" b="1">
                <a:solidFill>
                  <a:srgbClr val="1A1A1A"/>
                </a:solidFill>
                <a:latin typeface="Helvetica Neue Light" pitchFamily="34" charset="0"/>
                <a:ea typeface="Helvetica Neue Light" pitchFamily="34" charset="-122"/>
                <a:cs typeface="Helvetica Neue Light" pitchFamily="34" charset="-120"/>
              </a:rPr>
              <a:t>Queensland</a:t>
            </a:r>
            <a:endParaRPr lang="en-US" sz="1350"/>
          </a:p>
        </p:txBody>
      </p:sp>
      <p:sp>
        <p:nvSpPr>
          <p:cNvPr id="17" name="Shape 15"/>
          <p:cNvSpPr/>
          <p:nvPr/>
        </p:nvSpPr>
        <p:spPr>
          <a:xfrm>
            <a:off x="2514600" y="2084832"/>
            <a:ext cx="4279392" cy="365760"/>
          </a:xfrm>
          <a:prstGeom prst="rect">
            <a:avLst/>
          </a:prstGeom>
          <a:solidFill>
            <a:srgbClr val="2251FF"/>
          </a:solidFill>
          <a:ln w="6350">
            <a:solidFill>
              <a:srgbClr val="FFFFFF"/>
            </a:solidFill>
            <a:prstDash val="solid"/>
          </a:ln>
        </p:spPr>
        <p:txBody>
          <a:bodyPr/>
          <a:lstStyle/>
          <a:p>
            <a:endParaRPr lang="en-AU"/>
          </a:p>
        </p:txBody>
      </p:sp>
      <p:sp>
        <p:nvSpPr>
          <p:cNvPr id="18" name="Text 16"/>
          <p:cNvSpPr/>
          <p:nvPr/>
        </p:nvSpPr>
        <p:spPr>
          <a:xfrm>
            <a:off x="2514600" y="2084832"/>
            <a:ext cx="4279392"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52%</a:t>
            </a:r>
            <a:endParaRPr lang="en-US" sz="1150"/>
          </a:p>
        </p:txBody>
      </p:sp>
      <p:sp>
        <p:nvSpPr>
          <p:cNvPr id="19" name="Shape 17"/>
          <p:cNvSpPr/>
          <p:nvPr/>
        </p:nvSpPr>
        <p:spPr>
          <a:xfrm>
            <a:off x="6793992" y="2084832"/>
            <a:ext cx="2880360" cy="365760"/>
          </a:xfrm>
          <a:prstGeom prst="rect">
            <a:avLst/>
          </a:prstGeom>
          <a:solidFill>
            <a:srgbClr val="7C8494"/>
          </a:solidFill>
          <a:ln w="6350">
            <a:solidFill>
              <a:srgbClr val="FFFFFF"/>
            </a:solidFill>
            <a:prstDash val="solid"/>
          </a:ln>
        </p:spPr>
        <p:txBody>
          <a:bodyPr/>
          <a:lstStyle/>
          <a:p>
            <a:endParaRPr lang="en-AU"/>
          </a:p>
        </p:txBody>
      </p:sp>
      <p:sp>
        <p:nvSpPr>
          <p:cNvPr id="20" name="Text 18"/>
          <p:cNvSpPr/>
          <p:nvPr/>
        </p:nvSpPr>
        <p:spPr>
          <a:xfrm>
            <a:off x="6793992" y="2084832"/>
            <a:ext cx="2880360"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35%</a:t>
            </a:r>
            <a:endParaRPr lang="en-US" sz="1150"/>
          </a:p>
        </p:txBody>
      </p:sp>
      <p:sp>
        <p:nvSpPr>
          <p:cNvPr id="21" name="Shape 19"/>
          <p:cNvSpPr/>
          <p:nvPr/>
        </p:nvSpPr>
        <p:spPr>
          <a:xfrm>
            <a:off x="9674352" y="2084832"/>
            <a:ext cx="82296" cy="365760"/>
          </a:xfrm>
          <a:prstGeom prst="rect">
            <a:avLst/>
          </a:prstGeom>
          <a:solidFill>
            <a:srgbClr val="C0392B"/>
          </a:solidFill>
          <a:ln w="6350">
            <a:solidFill>
              <a:srgbClr val="FFFFFF"/>
            </a:solidFill>
            <a:prstDash val="solid"/>
          </a:ln>
        </p:spPr>
        <p:txBody>
          <a:bodyPr/>
          <a:lstStyle/>
          <a:p>
            <a:endParaRPr lang="en-AU"/>
          </a:p>
        </p:txBody>
      </p:sp>
      <p:sp>
        <p:nvSpPr>
          <p:cNvPr id="22" name="Shape 20"/>
          <p:cNvSpPr/>
          <p:nvPr/>
        </p:nvSpPr>
        <p:spPr>
          <a:xfrm>
            <a:off x="9756648" y="2084832"/>
            <a:ext cx="82296" cy="365760"/>
          </a:xfrm>
          <a:prstGeom prst="rect">
            <a:avLst/>
          </a:prstGeom>
          <a:solidFill>
            <a:srgbClr val="D8A657"/>
          </a:solidFill>
          <a:ln w="6350">
            <a:solidFill>
              <a:srgbClr val="FFFFFF"/>
            </a:solidFill>
            <a:prstDash val="solid"/>
          </a:ln>
        </p:spPr>
        <p:txBody>
          <a:bodyPr/>
          <a:lstStyle/>
          <a:p>
            <a:endParaRPr lang="en-AU"/>
          </a:p>
        </p:txBody>
      </p:sp>
      <p:sp>
        <p:nvSpPr>
          <p:cNvPr id="23" name="Shape 21"/>
          <p:cNvSpPr/>
          <p:nvPr/>
        </p:nvSpPr>
        <p:spPr>
          <a:xfrm>
            <a:off x="9838944" y="2084832"/>
            <a:ext cx="822960" cy="365760"/>
          </a:xfrm>
          <a:prstGeom prst="rect">
            <a:avLst/>
          </a:prstGeom>
          <a:solidFill>
            <a:srgbClr val="DDE1E7"/>
          </a:solidFill>
          <a:ln w="6350">
            <a:solidFill>
              <a:srgbClr val="FFFFFF"/>
            </a:solidFill>
            <a:prstDash val="solid"/>
          </a:ln>
        </p:spPr>
        <p:txBody>
          <a:bodyPr/>
          <a:lstStyle/>
          <a:p>
            <a:endParaRPr lang="en-AU"/>
          </a:p>
        </p:txBody>
      </p:sp>
      <p:sp>
        <p:nvSpPr>
          <p:cNvPr id="24" name="Text 22"/>
          <p:cNvSpPr/>
          <p:nvPr/>
        </p:nvSpPr>
        <p:spPr>
          <a:xfrm>
            <a:off x="9838944" y="2084832"/>
            <a:ext cx="822960" cy="365760"/>
          </a:xfrm>
          <a:prstGeom prst="rect">
            <a:avLst/>
          </a:prstGeom>
          <a:noFill/>
          <a:ln/>
        </p:spPr>
        <p:txBody>
          <a:bodyPr wrap="square" lIns="0" tIns="0" rIns="0" bIns="0" rtlCol="0" anchor="ctr"/>
          <a:lstStyle/>
          <a:p>
            <a:pPr marL="0" indent="0" algn="ctr">
              <a:buNone/>
            </a:pPr>
            <a:r>
              <a:rPr lang="en-US" sz="1150" b="1">
                <a:solidFill>
                  <a:srgbClr val="1A1A1A"/>
                </a:solidFill>
                <a:latin typeface="Helvetica Neue Light" pitchFamily="34" charset="0"/>
                <a:ea typeface="Helvetica Neue Light" pitchFamily="34" charset="-122"/>
                <a:cs typeface="Helvetica Neue Light" pitchFamily="34" charset="-120"/>
              </a:rPr>
              <a:t>10%</a:t>
            </a:r>
            <a:endParaRPr lang="en-US" sz="1150"/>
          </a:p>
        </p:txBody>
      </p:sp>
      <p:sp>
        <p:nvSpPr>
          <p:cNvPr id="25" name="Text 23"/>
          <p:cNvSpPr/>
          <p:nvPr/>
        </p:nvSpPr>
        <p:spPr>
          <a:xfrm>
            <a:off x="960120" y="2724912"/>
            <a:ext cx="2331720" cy="329184"/>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New South Wales</a:t>
            </a:r>
            <a:endParaRPr lang="en-US" sz="1350"/>
          </a:p>
        </p:txBody>
      </p:sp>
      <p:sp>
        <p:nvSpPr>
          <p:cNvPr id="26" name="Shape 24"/>
          <p:cNvSpPr/>
          <p:nvPr/>
        </p:nvSpPr>
        <p:spPr>
          <a:xfrm>
            <a:off x="2514600" y="2706624"/>
            <a:ext cx="6007608" cy="365760"/>
          </a:xfrm>
          <a:prstGeom prst="rect">
            <a:avLst/>
          </a:prstGeom>
          <a:solidFill>
            <a:srgbClr val="2251FF"/>
          </a:solidFill>
          <a:ln w="6350">
            <a:solidFill>
              <a:srgbClr val="FFFFFF"/>
            </a:solidFill>
            <a:prstDash val="solid"/>
          </a:ln>
        </p:spPr>
        <p:txBody>
          <a:bodyPr/>
          <a:lstStyle/>
          <a:p>
            <a:endParaRPr lang="en-AU"/>
          </a:p>
        </p:txBody>
      </p:sp>
      <p:sp>
        <p:nvSpPr>
          <p:cNvPr id="27" name="Text 25"/>
          <p:cNvSpPr/>
          <p:nvPr/>
        </p:nvSpPr>
        <p:spPr>
          <a:xfrm>
            <a:off x="2514600" y="2706624"/>
            <a:ext cx="6007608"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73%</a:t>
            </a:r>
            <a:endParaRPr lang="en-US" sz="1150"/>
          </a:p>
        </p:txBody>
      </p:sp>
      <p:sp>
        <p:nvSpPr>
          <p:cNvPr id="28" name="Shape 26"/>
          <p:cNvSpPr/>
          <p:nvPr/>
        </p:nvSpPr>
        <p:spPr>
          <a:xfrm>
            <a:off x="8522208" y="2706624"/>
            <a:ext cx="740664" cy="365760"/>
          </a:xfrm>
          <a:prstGeom prst="rect">
            <a:avLst/>
          </a:prstGeom>
          <a:solidFill>
            <a:srgbClr val="7C8494"/>
          </a:solidFill>
          <a:ln w="6350">
            <a:solidFill>
              <a:srgbClr val="FFFFFF"/>
            </a:solidFill>
            <a:prstDash val="solid"/>
          </a:ln>
        </p:spPr>
        <p:txBody>
          <a:bodyPr/>
          <a:lstStyle/>
          <a:p>
            <a:endParaRPr lang="en-AU"/>
          </a:p>
        </p:txBody>
      </p:sp>
      <p:sp>
        <p:nvSpPr>
          <p:cNvPr id="29" name="Text 27"/>
          <p:cNvSpPr/>
          <p:nvPr/>
        </p:nvSpPr>
        <p:spPr>
          <a:xfrm>
            <a:off x="8522208" y="2706624"/>
            <a:ext cx="740664"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9%</a:t>
            </a:r>
            <a:endParaRPr lang="en-US" sz="1150"/>
          </a:p>
        </p:txBody>
      </p:sp>
      <p:sp>
        <p:nvSpPr>
          <p:cNvPr id="30" name="Shape 28"/>
          <p:cNvSpPr/>
          <p:nvPr/>
        </p:nvSpPr>
        <p:spPr>
          <a:xfrm>
            <a:off x="9262872" y="2706624"/>
            <a:ext cx="411480" cy="365760"/>
          </a:xfrm>
          <a:prstGeom prst="rect">
            <a:avLst/>
          </a:prstGeom>
          <a:solidFill>
            <a:srgbClr val="C0392B"/>
          </a:solidFill>
          <a:ln w="6350">
            <a:solidFill>
              <a:srgbClr val="FFFFFF"/>
            </a:solidFill>
            <a:prstDash val="solid"/>
          </a:ln>
        </p:spPr>
        <p:txBody>
          <a:bodyPr/>
          <a:lstStyle/>
          <a:p>
            <a:endParaRPr lang="en-AU"/>
          </a:p>
        </p:txBody>
      </p:sp>
      <p:sp>
        <p:nvSpPr>
          <p:cNvPr id="31" name="Shape 29"/>
          <p:cNvSpPr/>
          <p:nvPr/>
        </p:nvSpPr>
        <p:spPr>
          <a:xfrm>
            <a:off x="9674352" y="2706624"/>
            <a:ext cx="411480" cy="365760"/>
          </a:xfrm>
          <a:prstGeom prst="rect">
            <a:avLst/>
          </a:prstGeom>
          <a:solidFill>
            <a:srgbClr val="D8A657"/>
          </a:solidFill>
          <a:ln w="6350">
            <a:solidFill>
              <a:srgbClr val="FFFFFF"/>
            </a:solidFill>
            <a:prstDash val="solid"/>
          </a:ln>
        </p:spPr>
        <p:txBody>
          <a:bodyPr/>
          <a:lstStyle/>
          <a:p>
            <a:endParaRPr lang="en-AU"/>
          </a:p>
        </p:txBody>
      </p:sp>
      <p:sp>
        <p:nvSpPr>
          <p:cNvPr id="32" name="Shape 30"/>
          <p:cNvSpPr/>
          <p:nvPr/>
        </p:nvSpPr>
        <p:spPr>
          <a:xfrm>
            <a:off x="10085832" y="2706624"/>
            <a:ext cx="82296" cy="365760"/>
          </a:xfrm>
          <a:prstGeom prst="rect">
            <a:avLst/>
          </a:prstGeom>
          <a:solidFill>
            <a:srgbClr val="6BAE7F"/>
          </a:solidFill>
          <a:ln w="6350">
            <a:solidFill>
              <a:srgbClr val="FFFFFF"/>
            </a:solidFill>
            <a:prstDash val="solid"/>
          </a:ln>
        </p:spPr>
        <p:txBody>
          <a:bodyPr/>
          <a:lstStyle/>
          <a:p>
            <a:endParaRPr lang="en-AU"/>
          </a:p>
        </p:txBody>
      </p:sp>
      <p:sp>
        <p:nvSpPr>
          <p:cNvPr id="33" name="Shape 31"/>
          <p:cNvSpPr/>
          <p:nvPr/>
        </p:nvSpPr>
        <p:spPr>
          <a:xfrm>
            <a:off x="10168128" y="2706624"/>
            <a:ext cx="576072" cy="365760"/>
          </a:xfrm>
          <a:prstGeom prst="rect">
            <a:avLst/>
          </a:prstGeom>
          <a:solidFill>
            <a:srgbClr val="DDE1E7"/>
          </a:solidFill>
          <a:ln w="6350">
            <a:solidFill>
              <a:srgbClr val="FFFFFF"/>
            </a:solidFill>
            <a:prstDash val="solid"/>
          </a:ln>
        </p:spPr>
        <p:txBody>
          <a:bodyPr/>
          <a:lstStyle/>
          <a:p>
            <a:endParaRPr lang="en-AU"/>
          </a:p>
        </p:txBody>
      </p:sp>
      <p:sp>
        <p:nvSpPr>
          <p:cNvPr id="34" name="Text 32"/>
          <p:cNvSpPr/>
          <p:nvPr/>
        </p:nvSpPr>
        <p:spPr>
          <a:xfrm>
            <a:off x="10168128" y="2706624"/>
            <a:ext cx="576072" cy="365760"/>
          </a:xfrm>
          <a:prstGeom prst="rect">
            <a:avLst/>
          </a:prstGeom>
          <a:noFill/>
          <a:ln/>
        </p:spPr>
        <p:txBody>
          <a:bodyPr wrap="square" lIns="0" tIns="0" rIns="0" bIns="0" rtlCol="0" anchor="ctr"/>
          <a:lstStyle/>
          <a:p>
            <a:pPr marL="0" indent="0" algn="ctr">
              <a:buNone/>
            </a:pPr>
            <a:r>
              <a:rPr lang="en-US" sz="1150" b="1">
                <a:solidFill>
                  <a:srgbClr val="1A1A1A"/>
                </a:solidFill>
                <a:latin typeface="Helvetica Neue Light" pitchFamily="34" charset="0"/>
                <a:ea typeface="Helvetica Neue Light" pitchFamily="34" charset="-122"/>
                <a:cs typeface="Helvetica Neue Light" pitchFamily="34" charset="-120"/>
              </a:rPr>
              <a:t>7%</a:t>
            </a:r>
            <a:endParaRPr lang="en-US" sz="1150"/>
          </a:p>
        </p:txBody>
      </p:sp>
      <p:sp>
        <p:nvSpPr>
          <p:cNvPr id="35" name="Text 33"/>
          <p:cNvSpPr/>
          <p:nvPr/>
        </p:nvSpPr>
        <p:spPr>
          <a:xfrm>
            <a:off x="960120" y="3346704"/>
            <a:ext cx="2331720" cy="329184"/>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Victoria</a:t>
            </a:r>
            <a:endParaRPr lang="en-US" sz="1350"/>
          </a:p>
        </p:txBody>
      </p:sp>
      <p:sp>
        <p:nvSpPr>
          <p:cNvPr id="36" name="Shape 34"/>
          <p:cNvSpPr/>
          <p:nvPr/>
        </p:nvSpPr>
        <p:spPr>
          <a:xfrm>
            <a:off x="2514600" y="3328416"/>
            <a:ext cx="6254496" cy="365760"/>
          </a:xfrm>
          <a:prstGeom prst="rect">
            <a:avLst/>
          </a:prstGeom>
          <a:solidFill>
            <a:srgbClr val="2251FF"/>
          </a:solidFill>
          <a:ln w="6350">
            <a:solidFill>
              <a:srgbClr val="FFFFFF"/>
            </a:solidFill>
            <a:prstDash val="solid"/>
          </a:ln>
        </p:spPr>
        <p:txBody>
          <a:bodyPr/>
          <a:lstStyle/>
          <a:p>
            <a:endParaRPr lang="en-AU"/>
          </a:p>
        </p:txBody>
      </p:sp>
      <p:sp>
        <p:nvSpPr>
          <p:cNvPr id="37" name="Text 35"/>
          <p:cNvSpPr/>
          <p:nvPr/>
        </p:nvSpPr>
        <p:spPr>
          <a:xfrm>
            <a:off x="2514600" y="3328416"/>
            <a:ext cx="6254496"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76%</a:t>
            </a:r>
            <a:endParaRPr lang="en-US" sz="1150"/>
          </a:p>
        </p:txBody>
      </p:sp>
      <p:sp>
        <p:nvSpPr>
          <p:cNvPr id="38" name="Shape 36"/>
          <p:cNvSpPr/>
          <p:nvPr/>
        </p:nvSpPr>
        <p:spPr>
          <a:xfrm>
            <a:off x="8769096" y="3328416"/>
            <a:ext cx="1152144" cy="365760"/>
          </a:xfrm>
          <a:prstGeom prst="rect">
            <a:avLst/>
          </a:prstGeom>
          <a:solidFill>
            <a:srgbClr val="7C8494"/>
          </a:solidFill>
          <a:ln w="6350">
            <a:solidFill>
              <a:srgbClr val="FFFFFF"/>
            </a:solidFill>
            <a:prstDash val="solid"/>
          </a:ln>
        </p:spPr>
        <p:txBody>
          <a:bodyPr/>
          <a:lstStyle/>
          <a:p>
            <a:endParaRPr lang="en-AU"/>
          </a:p>
        </p:txBody>
      </p:sp>
      <p:sp>
        <p:nvSpPr>
          <p:cNvPr id="39" name="Text 37"/>
          <p:cNvSpPr/>
          <p:nvPr/>
        </p:nvSpPr>
        <p:spPr>
          <a:xfrm>
            <a:off x="8769096" y="3328416"/>
            <a:ext cx="1152144"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14%</a:t>
            </a:r>
            <a:endParaRPr lang="en-US" sz="1150"/>
          </a:p>
        </p:txBody>
      </p:sp>
      <p:sp>
        <p:nvSpPr>
          <p:cNvPr id="40" name="Shape 38"/>
          <p:cNvSpPr/>
          <p:nvPr/>
        </p:nvSpPr>
        <p:spPr>
          <a:xfrm>
            <a:off x="9921240" y="3328416"/>
            <a:ext cx="164592" cy="365760"/>
          </a:xfrm>
          <a:prstGeom prst="rect">
            <a:avLst/>
          </a:prstGeom>
          <a:solidFill>
            <a:srgbClr val="C0392B"/>
          </a:solidFill>
          <a:ln w="6350">
            <a:solidFill>
              <a:srgbClr val="FFFFFF"/>
            </a:solidFill>
            <a:prstDash val="solid"/>
          </a:ln>
        </p:spPr>
        <p:txBody>
          <a:bodyPr/>
          <a:lstStyle/>
          <a:p>
            <a:endParaRPr lang="en-AU"/>
          </a:p>
        </p:txBody>
      </p:sp>
      <p:sp>
        <p:nvSpPr>
          <p:cNvPr id="41" name="Shape 39"/>
          <p:cNvSpPr/>
          <p:nvPr/>
        </p:nvSpPr>
        <p:spPr>
          <a:xfrm>
            <a:off x="10085832" y="3328416"/>
            <a:ext cx="246888" cy="365760"/>
          </a:xfrm>
          <a:prstGeom prst="rect">
            <a:avLst/>
          </a:prstGeom>
          <a:solidFill>
            <a:srgbClr val="D8A657"/>
          </a:solidFill>
          <a:ln w="6350">
            <a:solidFill>
              <a:srgbClr val="FFFFFF"/>
            </a:solidFill>
            <a:prstDash val="solid"/>
          </a:ln>
        </p:spPr>
        <p:txBody>
          <a:bodyPr/>
          <a:lstStyle/>
          <a:p>
            <a:endParaRPr lang="en-AU"/>
          </a:p>
        </p:txBody>
      </p:sp>
      <p:sp>
        <p:nvSpPr>
          <p:cNvPr id="42" name="Shape 40"/>
          <p:cNvSpPr/>
          <p:nvPr/>
        </p:nvSpPr>
        <p:spPr>
          <a:xfrm>
            <a:off x="10332720" y="3328416"/>
            <a:ext cx="82296" cy="365760"/>
          </a:xfrm>
          <a:prstGeom prst="rect">
            <a:avLst/>
          </a:prstGeom>
          <a:solidFill>
            <a:srgbClr val="6BAE7F"/>
          </a:solidFill>
          <a:ln w="6350">
            <a:solidFill>
              <a:srgbClr val="FFFFFF"/>
            </a:solidFill>
            <a:prstDash val="solid"/>
          </a:ln>
        </p:spPr>
        <p:txBody>
          <a:bodyPr/>
          <a:lstStyle/>
          <a:p>
            <a:endParaRPr lang="en-AU"/>
          </a:p>
        </p:txBody>
      </p:sp>
      <p:sp>
        <p:nvSpPr>
          <p:cNvPr id="43" name="Shape 41"/>
          <p:cNvSpPr/>
          <p:nvPr/>
        </p:nvSpPr>
        <p:spPr>
          <a:xfrm>
            <a:off x="10415016" y="3328416"/>
            <a:ext cx="329184" cy="365760"/>
          </a:xfrm>
          <a:prstGeom prst="rect">
            <a:avLst/>
          </a:prstGeom>
          <a:solidFill>
            <a:srgbClr val="DDE1E7"/>
          </a:solidFill>
          <a:ln w="6350">
            <a:solidFill>
              <a:srgbClr val="FFFFFF"/>
            </a:solidFill>
            <a:prstDash val="solid"/>
          </a:ln>
        </p:spPr>
        <p:txBody>
          <a:bodyPr/>
          <a:lstStyle/>
          <a:p>
            <a:endParaRPr lang="en-AU"/>
          </a:p>
        </p:txBody>
      </p:sp>
      <p:sp>
        <p:nvSpPr>
          <p:cNvPr id="44" name="Text 42"/>
          <p:cNvSpPr/>
          <p:nvPr/>
        </p:nvSpPr>
        <p:spPr>
          <a:xfrm>
            <a:off x="960120" y="3968496"/>
            <a:ext cx="2331720" cy="329184"/>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Western Australia</a:t>
            </a:r>
            <a:endParaRPr lang="en-US" sz="1350"/>
          </a:p>
        </p:txBody>
      </p:sp>
      <p:sp>
        <p:nvSpPr>
          <p:cNvPr id="45" name="Shape 43"/>
          <p:cNvSpPr/>
          <p:nvPr/>
        </p:nvSpPr>
        <p:spPr>
          <a:xfrm>
            <a:off x="2514600" y="3950208"/>
            <a:ext cx="5760720" cy="365760"/>
          </a:xfrm>
          <a:prstGeom prst="rect">
            <a:avLst/>
          </a:prstGeom>
          <a:solidFill>
            <a:srgbClr val="2251FF"/>
          </a:solidFill>
          <a:ln w="6350">
            <a:solidFill>
              <a:srgbClr val="FFFFFF"/>
            </a:solidFill>
            <a:prstDash val="solid"/>
          </a:ln>
        </p:spPr>
        <p:txBody>
          <a:bodyPr/>
          <a:lstStyle/>
          <a:p>
            <a:endParaRPr lang="en-AU"/>
          </a:p>
        </p:txBody>
      </p:sp>
      <p:sp>
        <p:nvSpPr>
          <p:cNvPr id="46" name="Text 44"/>
          <p:cNvSpPr/>
          <p:nvPr/>
        </p:nvSpPr>
        <p:spPr>
          <a:xfrm>
            <a:off x="2514600" y="3950208"/>
            <a:ext cx="5760720"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70%</a:t>
            </a:r>
            <a:endParaRPr lang="en-US" sz="1150"/>
          </a:p>
        </p:txBody>
      </p:sp>
      <p:sp>
        <p:nvSpPr>
          <p:cNvPr id="47" name="Shape 45"/>
          <p:cNvSpPr/>
          <p:nvPr/>
        </p:nvSpPr>
        <p:spPr>
          <a:xfrm>
            <a:off x="8275320" y="3950208"/>
            <a:ext cx="822960" cy="365760"/>
          </a:xfrm>
          <a:prstGeom prst="rect">
            <a:avLst/>
          </a:prstGeom>
          <a:solidFill>
            <a:srgbClr val="7C8494"/>
          </a:solidFill>
          <a:ln w="6350">
            <a:solidFill>
              <a:srgbClr val="FFFFFF"/>
            </a:solidFill>
            <a:prstDash val="solid"/>
          </a:ln>
        </p:spPr>
        <p:txBody>
          <a:bodyPr/>
          <a:lstStyle/>
          <a:p>
            <a:endParaRPr lang="en-AU"/>
          </a:p>
        </p:txBody>
      </p:sp>
      <p:sp>
        <p:nvSpPr>
          <p:cNvPr id="48" name="Text 46"/>
          <p:cNvSpPr/>
          <p:nvPr/>
        </p:nvSpPr>
        <p:spPr>
          <a:xfrm>
            <a:off x="8275320" y="3950208"/>
            <a:ext cx="822960"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10%</a:t>
            </a:r>
            <a:endParaRPr lang="en-US" sz="1150"/>
          </a:p>
        </p:txBody>
      </p:sp>
      <p:sp>
        <p:nvSpPr>
          <p:cNvPr id="49" name="Shape 47"/>
          <p:cNvSpPr/>
          <p:nvPr/>
        </p:nvSpPr>
        <p:spPr>
          <a:xfrm>
            <a:off x="9098280" y="3950208"/>
            <a:ext cx="740664" cy="365760"/>
          </a:xfrm>
          <a:prstGeom prst="rect">
            <a:avLst/>
          </a:prstGeom>
          <a:solidFill>
            <a:srgbClr val="C0392B"/>
          </a:solidFill>
          <a:ln w="6350">
            <a:solidFill>
              <a:srgbClr val="FFFFFF"/>
            </a:solidFill>
            <a:prstDash val="solid"/>
          </a:ln>
        </p:spPr>
        <p:txBody>
          <a:bodyPr/>
          <a:lstStyle/>
          <a:p>
            <a:endParaRPr lang="en-AU"/>
          </a:p>
        </p:txBody>
      </p:sp>
      <p:sp>
        <p:nvSpPr>
          <p:cNvPr id="50" name="Text 48"/>
          <p:cNvSpPr/>
          <p:nvPr/>
        </p:nvSpPr>
        <p:spPr>
          <a:xfrm>
            <a:off x="9098280" y="3950208"/>
            <a:ext cx="740664"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9%</a:t>
            </a:r>
            <a:endParaRPr lang="en-US" sz="1150"/>
          </a:p>
        </p:txBody>
      </p:sp>
      <p:sp>
        <p:nvSpPr>
          <p:cNvPr id="51" name="Shape 49"/>
          <p:cNvSpPr/>
          <p:nvPr/>
        </p:nvSpPr>
        <p:spPr>
          <a:xfrm>
            <a:off x="9838944" y="3950208"/>
            <a:ext cx="164592" cy="365760"/>
          </a:xfrm>
          <a:prstGeom prst="rect">
            <a:avLst/>
          </a:prstGeom>
          <a:solidFill>
            <a:srgbClr val="D8A657"/>
          </a:solidFill>
          <a:ln w="6350">
            <a:solidFill>
              <a:srgbClr val="FFFFFF"/>
            </a:solidFill>
            <a:prstDash val="solid"/>
          </a:ln>
        </p:spPr>
        <p:txBody>
          <a:bodyPr/>
          <a:lstStyle/>
          <a:p>
            <a:endParaRPr lang="en-AU"/>
          </a:p>
        </p:txBody>
      </p:sp>
      <p:sp>
        <p:nvSpPr>
          <p:cNvPr id="52" name="Shape 50"/>
          <p:cNvSpPr/>
          <p:nvPr/>
        </p:nvSpPr>
        <p:spPr>
          <a:xfrm>
            <a:off x="10003536" y="3950208"/>
            <a:ext cx="740664" cy="365760"/>
          </a:xfrm>
          <a:prstGeom prst="rect">
            <a:avLst/>
          </a:prstGeom>
          <a:solidFill>
            <a:srgbClr val="DDE1E7"/>
          </a:solidFill>
          <a:ln w="6350">
            <a:solidFill>
              <a:srgbClr val="FFFFFF"/>
            </a:solidFill>
            <a:prstDash val="solid"/>
          </a:ln>
        </p:spPr>
        <p:txBody>
          <a:bodyPr/>
          <a:lstStyle/>
          <a:p>
            <a:endParaRPr lang="en-AU"/>
          </a:p>
        </p:txBody>
      </p:sp>
      <p:sp>
        <p:nvSpPr>
          <p:cNvPr id="53" name="Text 51"/>
          <p:cNvSpPr/>
          <p:nvPr/>
        </p:nvSpPr>
        <p:spPr>
          <a:xfrm>
            <a:off x="10003536" y="3950208"/>
            <a:ext cx="740664" cy="365760"/>
          </a:xfrm>
          <a:prstGeom prst="rect">
            <a:avLst/>
          </a:prstGeom>
          <a:noFill/>
          <a:ln/>
        </p:spPr>
        <p:txBody>
          <a:bodyPr wrap="square" lIns="0" tIns="0" rIns="0" bIns="0" rtlCol="0" anchor="ctr"/>
          <a:lstStyle/>
          <a:p>
            <a:pPr marL="0" indent="0" algn="ctr">
              <a:buNone/>
            </a:pPr>
            <a:r>
              <a:rPr lang="en-US" sz="1150" b="1">
                <a:solidFill>
                  <a:srgbClr val="1A1A1A"/>
                </a:solidFill>
                <a:latin typeface="Helvetica Neue Light" pitchFamily="34" charset="0"/>
                <a:ea typeface="Helvetica Neue Light" pitchFamily="34" charset="-122"/>
                <a:cs typeface="Helvetica Neue Light" pitchFamily="34" charset="-120"/>
              </a:rPr>
              <a:t>9%</a:t>
            </a:r>
            <a:endParaRPr lang="en-US" sz="1150"/>
          </a:p>
        </p:txBody>
      </p:sp>
      <p:sp>
        <p:nvSpPr>
          <p:cNvPr id="54" name="Text 52"/>
          <p:cNvSpPr/>
          <p:nvPr/>
        </p:nvSpPr>
        <p:spPr>
          <a:xfrm>
            <a:off x="960120" y="4590288"/>
            <a:ext cx="2331720" cy="329184"/>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South Australia</a:t>
            </a:r>
            <a:endParaRPr lang="en-US" sz="1350"/>
          </a:p>
        </p:txBody>
      </p:sp>
      <p:sp>
        <p:nvSpPr>
          <p:cNvPr id="55" name="Shape 53"/>
          <p:cNvSpPr/>
          <p:nvPr/>
        </p:nvSpPr>
        <p:spPr>
          <a:xfrm>
            <a:off x="2514600" y="4572000"/>
            <a:ext cx="6336792" cy="365760"/>
          </a:xfrm>
          <a:prstGeom prst="rect">
            <a:avLst/>
          </a:prstGeom>
          <a:solidFill>
            <a:srgbClr val="2251FF"/>
          </a:solidFill>
          <a:ln w="6350">
            <a:solidFill>
              <a:srgbClr val="FFFFFF"/>
            </a:solidFill>
            <a:prstDash val="solid"/>
          </a:ln>
        </p:spPr>
        <p:txBody>
          <a:bodyPr/>
          <a:lstStyle/>
          <a:p>
            <a:endParaRPr lang="en-AU"/>
          </a:p>
        </p:txBody>
      </p:sp>
      <p:sp>
        <p:nvSpPr>
          <p:cNvPr id="56" name="Text 54"/>
          <p:cNvSpPr/>
          <p:nvPr/>
        </p:nvSpPr>
        <p:spPr>
          <a:xfrm>
            <a:off x="2514600" y="4572000"/>
            <a:ext cx="6336792"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77%</a:t>
            </a:r>
            <a:endParaRPr lang="en-US" sz="1150"/>
          </a:p>
        </p:txBody>
      </p:sp>
      <p:sp>
        <p:nvSpPr>
          <p:cNvPr id="57" name="Shape 55"/>
          <p:cNvSpPr/>
          <p:nvPr/>
        </p:nvSpPr>
        <p:spPr>
          <a:xfrm>
            <a:off x="8851392" y="4572000"/>
            <a:ext cx="493776" cy="365760"/>
          </a:xfrm>
          <a:prstGeom prst="rect">
            <a:avLst/>
          </a:prstGeom>
          <a:solidFill>
            <a:srgbClr val="7C8494"/>
          </a:solidFill>
          <a:ln w="6350">
            <a:solidFill>
              <a:srgbClr val="FFFFFF"/>
            </a:solidFill>
            <a:prstDash val="solid"/>
          </a:ln>
        </p:spPr>
        <p:txBody>
          <a:bodyPr/>
          <a:lstStyle/>
          <a:p>
            <a:endParaRPr lang="en-AU"/>
          </a:p>
        </p:txBody>
      </p:sp>
      <p:sp>
        <p:nvSpPr>
          <p:cNvPr id="58" name="Text 56"/>
          <p:cNvSpPr/>
          <p:nvPr/>
        </p:nvSpPr>
        <p:spPr>
          <a:xfrm>
            <a:off x="8851392" y="4572000"/>
            <a:ext cx="493776"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6%</a:t>
            </a:r>
            <a:endParaRPr lang="en-US" sz="1150"/>
          </a:p>
        </p:txBody>
      </p:sp>
      <p:sp>
        <p:nvSpPr>
          <p:cNvPr id="59" name="Shape 57"/>
          <p:cNvSpPr/>
          <p:nvPr/>
        </p:nvSpPr>
        <p:spPr>
          <a:xfrm>
            <a:off x="9345168" y="4572000"/>
            <a:ext cx="411480" cy="365760"/>
          </a:xfrm>
          <a:prstGeom prst="rect">
            <a:avLst/>
          </a:prstGeom>
          <a:solidFill>
            <a:srgbClr val="C0392B"/>
          </a:solidFill>
          <a:ln w="6350">
            <a:solidFill>
              <a:srgbClr val="FFFFFF"/>
            </a:solidFill>
            <a:prstDash val="solid"/>
          </a:ln>
        </p:spPr>
        <p:txBody>
          <a:bodyPr/>
          <a:lstStyle/>
          <a:p>
            <a:endParaRPr lang="en-AU"/>
          </a:p>
        </p:txBody>
      </p:sp>
      <p:sp>
        <p:nvSpPr>
          <p:cNvPr id="60" name="Shape 58"/>
          <p:cNvSpPr/>
          <p:nvPr/>
        </p:nvSpPr>
        <p:spPr>
          <a:xfrm>
            <a:off x="9756648" y="4572000"/>
            <a:ext cx="987552" cy="365760"/>
          </a:xfrm>
          <a:prstGeom prst="rect">
            <a:avLst/>
          </a:prstGeom>
          <a:solidFill>
            <a:srgbClr val="DDE1E7"/>
          </a:solidFill>
          <a:ln w="6350">
            <a:solidFill>
              <a:srgbClr val="FFFFFF"/>
            </a:solidFill>
            <a:prstDash val="solid"/>
          </a:ln>
        </p:spPr>
        <p:txBody>
          <a:bodyPr/>
          <a:lstStyle/>
          <a:p>
            <a:endParaRPr lang="en-AU"/>
          </a:p>
        </p:txBody>
      </p:sp>
      <p:sp>
        <p:nvSpPr>
          <p:cNvPr id="61" name="Text 59"/>
          <p:cNvSpPr/>
          <p:nvPr/>
        </p:nvSpPr>
        <p:spPr>
          <a:xfrm>
            <a:off x="9756648" y="4572000"/>
            <a:ext cx="987552" cy="365760"/>
          </a:xfrm>
          <a:prstGeom prst="rect">
            <a:avLst/>
          </a:prstGeom>
          <a:noFill/>
          <a:ln/>
        </p:spPr>
        <p:txBody>
          <a:bodyPr wrap="square" lIns="0" tIns="0" rIns="0" bIns="0" rtlCol="0" anchor="ctr"/>
          <a:lstStyle/>
          <a:p>
            <a:pPr marL="0" indent="0" algn="ctr">
              <a:buNone/>
            </a:pPr>
            <a:r>
              <a:rPr lang="en-US" sz="1150" b="1">
                <a:solidFill>
                  <a:srgbClr val="1A1A1A"/>
                </a:solidFill>
                <a:latin typeface="Helvetica Neue Light" pitchFamily="34" charset="0"/>
                <a:ea typeface="Helvetica Neue Light" pitchFamily="34" charset="-122"/>
                <a:cs typeface="Helvetica Neue Light" pitchFamily="34" charset="-120"/>
              </a:rPr>
              <a:t>12%</a:t>
            </a:r>
            <a:endParaRPr lang="en-US" sz="1150"/>
          </a:p>
        </p:txBody>
      </p:sp>
      <p:sp>
        <p:nvSpPr>
          <p:cNvPr id="62" name="Text 60"/>
          <p:cNvSpPr/>
          <p:nvPr/>
        </p:nvSpPr>
        <p:spPr>
          <a:xfrm>
            <a:off x="960120" y="5413248"/>
            <a:ext cx="2331720" cy="329184"/>
          </a:xfrm>
          <a:prstGeom prst="rect">
            <a:avLst/>
          </a:prstGeom>
          <a:noFill/>
          <a:ln/>
        </p:spPr>
        <p:txBody>
          <a:bodyPr wrap="square" lIns="0" tIns="0" rIns="0" bIns="0" rtlCol="0" anchor="ctr"/>
          <a:lstStyle/>
          <a:p>
            <a:pPr marL="0" indent="0">
              <a:buNone/>
            </a:pPr>
            <a:r>
              <a:rPr lang="en-US" sz="1200">
                <a:solidFill>
                  <a:srgbClr val="6E7480"/>
                </a:solidFill>
                <a:latin typeface="Helvetica Neue Light" pitchFamily="34" charset="0"/>
                <a:ea typeface="Helvetica Neue Light" pitchFamily="34" charset="-122"/>
                <a:cs typeface="Helvetica Neue Light" pitchFamily="34" charset="-120"/>
              </a:rPr>
              <a:t>ALL STATES</a:t>
            </a:r>
            <a:endParaRPr lang="en-US" sz="1200"/>
          </a:p>
        </p:txBody>
      </p:sp>
      <p:sp>
        <p:nvSpPr>
          <p:cNvPr id="63" name="Shape 61"/>
          <p:cNvSpPr/>
          <p:nvPr/>
        </p:nvSpPr>
        <p:spPr>
          <a:xfrm>
            <a:off x="2514600" y="5394960"/>
            <a:ext cx="5678424" cy="365760"/>
          </a:xfrm>
          <a:prstGeom prst="rect">
            <a:avLst/>
          </a:prstGeom>
          <a:solidFill>
            <a:srgbClr val="2251FF"/>
          </a:solidFill>
          <a:ln w="6350">
            <a:solidFill>
              <a:srgbClr val="FFFFFF"/>
            </a:solidFill>
            <a:prstDash val="solid"/>
          </a:ln>
        </p:spPr>
        <p:txBody>
          <a:bodyPr/>
          <a:lstStyle/>
          <a:p>
            <a:endParaRPr lang="en-AU"/>
          </a:p>
        </p:txBody>
      </p:sp>
      <p:sp>
        <p:nvSpPr>
          <p:cNvPr id="64" name="Text 62"/>
          <p:cNvSpPr/>
          <p:nvPr/>
        </p:nvSpPr>
        <p:spPr>
          <a:xfrm>
            <a:off x="2514600" y="5394960"/>
            <a:ext cx="5678424"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69%</a:t>
            </a:r>
            <a:endParaRPr lang="en-US" sz="1150"/>
          </a:p>
        </p:txBody>
      </p:sp>
      <p:sp>
        <p:nvSpPr>
          <p:cNvPr id="65" name="Shape 63"/>
          <p:cNvSpPr/>
          <p:nvPr/>
        </p:nvSpPr>
        <p:spPr>
          <a:xfrm>
            <a:off x="8193024" y="5394960"/>
            <a:ext cx="1316736" cy="365760"/>
          </a:xfrm>
          <a:prstGeom prst="rect">
            <a:avLst/>
          </a:prstGeom>
          <a:solidFill>
            <a:srgbClr val="7C8494"/>
          </a:solidFill>
          <a:ln w="6350">
            <a:solidFill>
              <a:srgbClr val="FFFFFF"/>
            </a:solidFill>
            <a:prstDash val="solid"/>
          </a:ln>
        </p:spPr>
        <p:txBody>
          <a:bodyPr/>
          <a:lstStyle/>
          <a:p>
            <a:endParaRPr lang="en-AU"/>
          </a:p>
        </p:txBody>
      </p:sp>
      <p:sp>
        <p:nvSpPr>
          <p:cNvPr id="66" name="Text 64"/>
          <p:cNvSpPr/>
          <p:nvPr/>
        </p:nvSpPr>
        <p:spPr>
          <a:xfrm>
            <a:off x="8193024" y="5394960"/>
            <a:ext cx="1316736" cy="365760"/>
          </a:xfrm>
          <a:prstGeom prst="rect">
            <a:avLst/>
          </a:prstGeom>
          <a:noFill/>
          <a:ln/>
        </p:spPr>
        <p:txBody>
          <a:bodyPr wrap="square" lIns="0" tIns="0" rIns="0" bIns="0" rtlCol="0" anchor="ctr"/>
          <a:lstStyle/>
          <a:p>
            <a:pPr marL="0" indent="0" algn="ctr">
              <a:buNone/>
            </a:pPr>
            <a:r>
              <a:rPr lang="en-US" sz="1150" b="1">
                <a:solidFill>
                  <a:srgbClr val="FFFFFF"/>
                </a:solidFill>
                <a:latin typeface="Helvetica Neue Light" pitchFamily="34" charset="0"/>
                <a:ea typeface="Helvetica Neue Light" pitchFamily="34" charset="-122"/>
                <a:cs typeface="Helvetica Neue Light" pitchFamily="34" charset="-120"/>
              </a:rPr>
              <a:t>16%</a:t>
            </a:r>
            <a:endParaRPr lang="en-US" sz="1150"/>
          </a:p>
        </p:txBody>
      </p:sp>
      <p:sp>
        <p:nvSpPr>
          <p:cNvPr id="67" name="Shape 65"/>
          <p:cNvSpPr/>
          <p:nvPr/>
        </p:nvSpPr>
        <p:spPr>
          <a:xfrm>
            <a:off x="9509760" y="5394960"/>
            <a:ext cx="329184" cy="365760"/>
          </a:xfrm>
          <a:prstGeom prst="rect">
            <a:avLst/>
          </a:prstGeom>
          <a:solidFill>
            <a:srgbClr val="C0392B"/>
          </a:solidFill>
          <a:ln w="6350">
            <a:solidFill>
              <a:srgbClr val="FFFFFF"/>
            </a:solidFill>
            <a:prstDash val="solid"/>
          </a:ln>
        </p:spPr>
        <p:txBody>
          <a:bodyPr/>
          <a:lstStyle/>
          <a:p>
            <a:endParaRPr lang="en-AU"/>
          </a:p>
        </p:txBody>
      </p:sp>
      <p:sp>
        <p:nvSpPr>
          <p:cNvPr id="68" name="Shape 66"/>
          <p:cNvSpPr/>
          <p:nvPr/>
        </p:nvSpPr>
        <p:spPr>
          <a:xfrm>
            <a:off x="9838944" y="5394960"/>
            <a:ext cx="246888" cy="365760"/>
          </a:xfrm>
          <a:prstGeom prst="rect">
            <a:avLst/>
          </a:prstGeom>
          <a:solidFill>
            <a:srgbClr val="D8A657"/>
          </a:solidFill>
          <a:ln w="6350">
            <a:solidFill>
              <a:srgbClr val="FFFFFF"/>
            </a:solidFill>
            <a:prstDash val="solid"/>
          </a:ln>
        </p:spPr>
        <p:txBody>
          <a:bodyPr/>
          <a:lstStyle/>
          <a:p>
            <a:endParaRPr lang="en-AU"/>
          </a:p>
        </p:txBody>
      </p:sp>
      <p:sp>
        <p:nvSpPr>
          <p:cNvPr id="69" name="Shape 67"/>
          <p:cNvSpPr/>
          <p:nvPr/>
        </p:nvSpPr>
        <p:spPr>
          <a:xfrm>
            <a:off x="10085832" y="5394960"/>
            <a:ext cx="658368" cy="365760"/>
          </a:xfrm>
          <a:prstGeom prst="rect">
            <a:avLst/>
          </a:prstGeom>
          <a:solidFill>
            <a:srgbClr val="DDE1E7"/>
          </a:solidFill>
          <a:ln w="6350">
            <a:solidFill>
              <a:srgbClr val="FFFFFF"/>
            </a:solidFill>
            <a:prstDash val="solid"/>
          </a:ln>
        </p:spPr>
        <p:txBody>
          <a:bodyPr/>
          <a:lstStyle/>
          <a:p>
            <a:endParaRPr lang="en-AU"/>
          </a:p>
        </p:txBody>
      </p:sp>
      <p:sp>
        <p:nvSpPr>
          <p:cNvPr id="70" name="Text 68"/>
          <p:cNvSpPr/>
          <p:nvPr/>
        </p:nvSpPr>
        <p:spPr>
          <a:xfrm>
            <a:off x="10085832" y="5394960"/>
            <a:ext cx="658368" cy="365760"/>
          </a:xfrm>
          <a:prstGeom prst="rect">
            <a:avLst/>
          </a:prstGeom>
          <a:noFill/>
          <a:ln/>
        </p:spPr>
        <p:txBody>
          <a:bodyPr wrap="square" lIns="0" tIns="0" rIns="0" bIns="0" rtlCol="0" anchor="ctr"/>
          <a:lstStyle/>
          <a:p>
            <a:pPr marL="0" indent="0" algn="ctr">
              <a:buNone/>
            </a:pPr>
            <a:r>
              <a:rPr lang="en-US" sz="1150" b="1">
                <a:solidFill>
                  <a:srgbClr val="1A1A1A"/>
                </a:solidFill>
                <a:latin typeface="Helvetica Neue Light" pitchFamily="34" charset="0"/>
                <a:ea typeface="Helvetica Neue Light" pitchFamily="34" charset="-122"/>
                <a:cs typeface="Helvetica Neue Light" pitchFamily="34" charset="-120"/>
              </a:rPr>
              <a:t>8%</a:t>
            </a:r>
            <a:endParaRPr lang="en-US" sz="1150"/>
          </a:p>
        </p:txBody>
      </p:sp>
      <p:sp>
        <p:nvSpPr>
          <p:cNvPr id="71" name="Shape 69"/>
          <p:cNvSpPr/>
          <p:nvPr/>
        </p:nvSpPr>
        <p:spPr>
          <a:xfrm>
            <a:off x="960120" y="5248656"/>
            <a:ext cx="10268712" cy="9144"/>
          </a:xfrm>
          <a:prstGeom prst="rect">
            <a:avLst/>
          </a:prstGeom>
          <a:solidFill>
            <a:srgbClr val="D8DBE0"/>
          </a:solidFill>
          <a:ln w="12700">
            <a:solidFill>
              <a:srgbClr val="D8DBE0"/>
            </a:solidFill>
            <a:prstDash val="solid"/>
          </a:ln>
        </p:spPr>
        <p:txBody>
          <a:bodyPr/>
          <a:lstStyle/>
          <a:p>
            <a:endParaRPr lang="en-AU"/>
          </a:p>
        </p:txBody>
      </p:sp>
      <p:sp>
        <p:nvSpPr>
          <p:cNvPr id="75" name="Text 73"/>
          <p:cNvSpPr/>
          <p:nvPr/>
        </p:nvSpPr>
        <p:spPr>
          <a:xfrm>
            <a:off x="960120" y="6510528"/>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6" name="Text 74"/>
          <p:cNvSpPr/>
          <p:nvPr/>
        </p:nvSpPr>
        <p:spPr>
          <a:xfrm>
            <a:off x="10680192" y="6510528"/>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74</a:t>
            </a:r>
            <a:endParaRPr lang="en-US" sz="95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2251FF"/>
          </a:solidFill>
          <a:ln w="12700">
            <a:solidFill>
              <a:srgbClr val="2251FF"/>
            </a:solidFill>
            <a:prstDash val="solid"/>
          </a:ln>
        </p:spPr>
        <p:txBody>
          <a:bodyPr/>
          <a:lstStyle/>
          <a:p>
            <a:endParaRPr lang="en-AU"/>
          </a:p>
        </p:txBody>
      </p:sp>
      <p:sp>
        <p:nvSpPr>
          <p:cNvPr id="3" name="Text 1"/>
          <p:cNvSpPr/>
          <p:nvPr/>
        </p:nvSpPr>
        <p:spPr>
          <a:xfrm>
            <a:off x="960120" y="2331720"/>
            <a:ext cx="8229600" cy="320040"/>
          </a:xfrm>
          <a:prstGeom prst="rect">
            <a:avLst/>
          </a:prstGeom>
          <a:noFill/>
          <a:ln/>
        </p:spPr>
        <p:txBody>
          <a:bodyPr wrap="square" lIns="0" tIns="0" rIns="0" bIns="0" rtlCol="0" anchor="ctr"/>
          <a:lstStyle/>
          <a:p>
            <a:pPr marL="0" indent="0">
              <a:buNone/>
            </a:pPr>
            <a:r>
              <a:rPr lang="en-US" sz="1100" b="1" kern="0" spc="200">
                <a:solidFill>
                  <a:srgbClr val="BFD0FF"/>
                </a:solidFill>
                <a:latin typeface="Helvetica Neue Light" pitchFamily="34" charset="0"/>
                <a:ea typeface="Helvetica Neue Light" pitchFamily="34" charset="-122"/>
                <a:cs typeface="Helvetica Neue Light" pitchFamily="34" charset="-120"/>
              </a:rPr>
              <a:t>PART 13</a:t>
            </a:r>
            <a:endParaRPr lang="en-US" sz="1100"/>
          </a:p>
        </p:txBody>
      </p:sp>
      <p:sp>
        <p:nvSpPr>
          <p:cNvPr id="4" name="Text 2"/>
          <p:cNvSpPr/>
          <p:nvPr/>
        </p:nvSpPr>
        <p:spPr>
          <a:xfrm>
            <a:off x="960120" y="2788920"/>
            <a:ext cx="9601200" cy="914400"/>
          </a:xfrm>
          <a:prstGeom prst="rect">
            <a:avLst/>
          </a:prstGeom>
          <a:noFill/>
          <a:ln/>
        </p:spPr>
        <p:txBody>
          <a:bodyPr wrap="square" lIns="0" tIns="0" rIns="0" bIns="0" rtlCol="0" anchor="t"/>
          <a:lstStyle/>
          <a:p>
            <a:pPr marL="0" indent="0">
              <a:buNone/>
            </a:pPr>
            <a:r>
              <a:rPr lang="en-US" sz="3400">
                <a:solidFill>
                  <a:srgbClr val="FFFFFF"/>
                </a:solidFill>
                <a:latin typeface="Avenir" pitchFamily="34" charset="0"/>
                <a:ea typeface="Avenir" pitchFamily="34" charset="-122"/>
                <a:cs typeface="Avenir" pitchFamily="34" charset="-120"/>
              </a:rPr>
              <a:t>Where they get their news</a:t>
            </a:r>
            <a:endParaRPr lang="en-US" sz="3400"/>
          </a:p>
        </p:txBody>
      </p:sp>
      <p:sp>
        <p:nvSpPr>
          <p:cNvPr id="5" name="Text 3"/>
          <p:cNvSpPr/>
          <p:nvPr/>
        </p:nvSpPr>
        <p:spPr>
          <a:xfrm>
            <a:off x="960120" y="3840480"/>
            <a:ext cx="8686800" cy="640080"/>
          </a:xfrm>
          <a:prstGeom prst="rect">
            <a:avLst/>
          </a:prstGeom>
          <a:noFill/>
          <a:ln/>
        </p:spPr>
        <p:txBody>
          <a:bodyPr wrap="square" lIns="0" tIns="0" rIns="0" bIns="0" rtlCol="0" anchor="t"/>
          <a:lstStyle/>
          <a:p>
            <a:pPr marL="0" indent="0">
              <a:lnSpc>
                <a:spcPct val="125000"/>
              </a:lnSpc>
              <a:buNone/>
            </a:pPr>
            <a:r>
              <a:rPr lang="en-US" sz="1400">
                <a:solidFill>
                  <a:srgbClr val="D8E2FF"/>
                </a:solidFill>
                <a:latin typeface="Helvetica Neue Light" pitchFamily="34" charset="0"/>
                <a:ea typeface="Helvetica Neue Light" pitchFamily="34" charset="-122"/>
                <a:cs typeface="Helvetica Neue Light" pitchFamily="34" charset="-120"/>
              </a:rPr>
              <a:t>The media that reaches One Nation voters</a:t>
            </a:r>
            <a:endParaRPr lang="en-US" sz="140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8FAAFF"/>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7" name="Text 5"/>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8FAAFF"/>
                </a:solidFill>
                <a:latin typeface="Helvetica Neue Light" pitchFamily="34" charset="0"/>
                <a:ea typeface="Helvetica Neue Light" pitchFamily="34" charset="-122"/>
                <a:cs typeface="Helvetica Neue Light" pitchFamily="34" charset="-120"/>
              </a:rPr>
              <a:t>75</a:t>
            </a:r>
            <a:endParaRPr lang="en-US" sz="95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457200"/>
            <a:ext cx="10789920" cy="777240"/>
          </a:xfrm>
          <a:prstGeom prst="rect">
            <a:avLst/>
          </a:prstGeom>
          <a:noFill/>
          <a:ln/>
        </p:spPr>
        <p:txBody>
          <a:bodyPr wrap="square" lIns="0" tIns="0" rIns="0" bIns="0" rtlCol="0" anchor="t"/>
          <a:lstStyle/>
          <a:p>
            <a:pPr marL="0" indent="0">
              <a:lnSpc>
                <a:spcPct val="110000"/>
              </a:lnSpc>
              <a:buNone/>
            </a:pPr>
            <a:r>
              <a:rPr lang="en-US" sz="2500">
                <a:solidFill>
                  <a:srgbClr val="1A1A1A"/>
                </a:solidFill>
                <a:latin typeface="Avenir" pitchFamily="34" charset="0"/>
                <a:ea typeface="Avenir" pitchFamily="34" charset="-122"/>
                <a:cs typeface="Avenir" pitchFamily="34" charset="-120"/>
              </a:rPr>
              <a:t>Mainstream first. Fringe barely.</a:t>
            </a:r>
            <a:endParaRPr lang="en-US" sz="2600"/>
          </a:p>
        </p:txBody>
      </p:sp>
      <p:sp>
        <p:nvSpPr>
          <p:cNvPr id="3" name="Text 1"/>
          <p:cNvSpPr/>
          <p:nvPr/>
        </p:nvSpPr>
        <p:spPr>
          <a:xfrm>
            <a:off x="960120" y="1097280"/>
            <a:ext cx="10789920" cy="457200"/>
          </a:xfrm>
          <a:prstGeom prst="rect">
            <a:avLst/>
          </a:prstGeom>
          <a:noFill/>
          <a:ln/>
        </p:spPr>
        <p:txBody>
          <a:bodyPr wrap="square" lIns="0" tIns="0" rIns="0" bIns="0" rtlCol="0" anchor="t"/>
          <a:lstStyle/>
          <a:p>
            <a:pPr marL="0" indent="0">
              <a:lnSpc>
                <a:spcPct val="120000"/>
              </a:lnSpc>
              <a:buNone/>
            </a:pPr>
            <a:r>
              <a:rPr lang="en-US" sz="1250">
                <a:solidFill>
                  <a:srgbClr val="6E7480"/>
                </a:solidFill>
                <a:latin typeface="Helvetica Neue Light" pitchFamily="34" charset="0"/>
                <a:ea typeface="Helvetica Neue Light" pitchFamily="34" charset="-122"/>
                <a:cs typeface="Helvetica Neue Light" pitchFamily="34" charset="-120"/>
              </a:rPr>
              <a:t>Q.  Where do you get your political news?   (More than one answer allowed.)</a:t>
            </a:r>
            <a:endParaRPr lang="en-US" sz="1250"/>
          </a:p>
        </p:txBody>
      </p:sp>
      <p:sp>
        <p:nvSpPr>
          <p:cNvPr id="4" name="Text 2"/>
          <p:cNvSpPr/>
          <p:nvPr/>
        </p:nvSpPr>
        <p:spPr>
          <a:xfrm>
            <a:off x="960120" y="2286000"/>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Free-to-air TV news</a:t>
            </a:r>
            <a:endParaRPr lang="en-US" sz="1200"/>
          </a:p>
        </p:txBody>
      </p:sp>
      <p:sp>
        <p:nvSpPr>
          <p:cNvPr id="5" name="Shape 3"/>
          <p:cNvSpPr/>
          <p:nvPr/>
        </p:nvSpPr>
        <p:spPr>
          <a:xfrm>
            <a:off x="5120640" y="2276856"/>
            <a:ext cx="3688080" cy="201168"/>
          </a:xfrm>
          <a:prstGeom prst="rect">
            <a:avLst/>
          </a:prstGeom>
          <a:solidFill>
            <a:srgbClr val="2251FF"/>
          </a:solidFill>
          <a:ln w="12700">
            <a:solidFill>
              <a:srgbClr val="2251FF"/>
            </a:solidFill>
            <a:prstDash val="solid"/>
          </a:ln>
        </p:spPr>
        <p:txBody>
          <a:bodyPr/>
          <a:lstStyle/>
          <a:p>
            <a:endParaRPr lang="en-AU"/>
          </a:p>
        </p:txBody>
      </p:sp>
      <p:sp>
        <p:nvSpPr>
          <p:cNvPr id="6" name="Text 4"/>
          <p:cNvSpPr/>
          <p:nvPr/>
        </p:nvSpPr>
        <p:spPr>
          <a:xfrm>
            <a:off x="8927592" y="2286000"/>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55%</a:t>
            </a:r>
            <a:endParaRPr lang="en-US" sz="1200"/>
          </a:p>
        </p:txBody>
      </p:sp>
      <p:sp>
        <p:nvSpPr>
          <p:cNvPr id="7" name="Text 5"/>
          <p:cNvSpPr/>
          <p:nvPr/>
        </p:nvSpPr>
        <p:spPr>
          <a:xfrm>
            <a:off x="960120" y="2542032"/>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News websites</a:t>
            </a:r>
            <a:endParaRPr lang="en-US" sz="1200"/>
          </a:p>
        </p:txBody>
      </p:sp>
      <p:sp>
        <p:nvSpPr>
          <p:cNvPr id="8" name="Shape 6"/>
          <p:cNvSpPr/>
          <p:nvPr/>
        </p:nvSpPr>
        <p:spPr>
          <a:xfrm>
            <a:off x="5120640" y="2532888"/>
            <a:ext cx="2548128" cy="201168"/>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7787640" y="2542032"/>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38%</a:t>
            </a:r>
            <a:endParaRPr lang="en-US" sz="1200"/>
          </a:p>
        </p:txBody>
      </p:sp>
      <p:sp>
        <p:nvSpPr>
          <p:cNvPr id="10" name="Text 8"/>
          <p:cNvSpPr/>
          <p:nvPr/>
        </p:nvSpPr>
        <p:spPr>
          <a:xfrm>
            <a:off x="960120" y="2798064"/>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Sky News</a:t>
            </a:r>
            <a:endParaRPr lang="en-US" sz="1200"/>
          </a:p>
        </p:txBody>
      </p:sp>
      <p:sp>
        <p:nvSpPr>
          <p:cNvPr id="11" name="Shape 9"/>
          <p:cNvSpPr/>
          <p:nvPr/>
        </p:nvSpPr>
        <p:spPr>
          <a:xfrm>
            <a:off x="5120640" y="2788920"/>
            <a:ext cx="1944624" cy="201168"/>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7184136" y="2798064"/>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29%</a:t>
            </a:r>
            <a:endParaRPr lang="en-US" sz="1200"/>
          </a:p>
        </p:txBody>
      </p:sp>
      <p:sp>
        <p:nvSpPr>
          <p:cNvPr id="13" name="Text 11"/>
          <p:cNvSpPr/>
          <p:nvPr/>
        </p:nvSpPr>
        <p:spPr>
          <a:xfrm>
            <a:off x="960120" y="3054096"/>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Newspapers</a:t>
            </a:r>
            <a:endParaRPr lang="en-US" sz="1200"/>
          </a:p>
        </p:txBody>
      </p:sp>
      <p:sp>
        <p:nvSpPr>
          <p:cNvPr id="14" name="Shape 12"/>
          <p:cNvSpPr/>
          <p:nvPr/>
        </p:nvSpPr>
        <p:spPr>
          <a:xfrm>
            <a:off x="5120640" y="3044952"/>
            <a:ext cx="1944624" cy="201168"/>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7184136" y="3054096"/>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29%</a:t>
            </a:r>
            <a:endParaRPr lang="en-US" sz="1200"/>
          </a:p>
        </p:txBody>
      </p:sp>
      <p:sp>
        <p:nvSpPr>
          <p:cNvPr id="16" name="Text 14"/>
          <p:cNvSpPr/>
          <p:nvPr/>
        </p:nvSpPr>
        <p:spPr>
          <a:xfrm>
            <a:off x="960120" y="3310128"/>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Word of mouth</a:t>
            </a:r>
            <a:endParaRPr lang="en-US" sz="1200"/>
          </a:p>
        </p:txBody>
      </p:sp>
      <p:sp>
        <p:nvSpPr>
          <p:cNvPr id="17" name="Shape 15"/>
          <p:cNvSpPr/>
          <p:nvPr/>
        </p:nvSpPr>
        <p:spPr>
          <a:xfrm>
            <a:off x="5120640" y="3300984"/>
            <a:ext cx="1877568" cy="201168"/>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7117080" y="3310128"/>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28%</a:t>
            </a:r>
            <a:endParaRPr lang="en-US" sz="1200"/>
          </a:p>
        </p:txBody>
      </p:sp>
      <p:sp>
        <p:nvSpPr>
          <p:cNvPr id="19" name="Text 17"/>
          <p:cNvSpPr/>
          <p:nvPr/>
        </p:nvSpPr>
        <p:spPr>
          <a:xfrm>
            <a:off x="960120" y="3566160"/>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ABC / SBS</a:t>
            </a:r>
            <a:endParaRPr lang="en-US" sz="1200"/>
          </a:p>
        </p:txBody>
      </p:sp>
      <p:sp>
        <p:nvSpPr>
          <p:cNvPr id="20" name="Shape 18"/>
          <p:cNvSpPr/>
          <p:nvPr/>
        </p:nvSpPr>
        <p:spPr>
          <a:xfrm>
            <a:off x="5120640" y="3557016"/>
            <a:ext cx="1475232" cy="201168"/>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6714744" y="3566160"/>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22%</a:t>
            </a:r>
            <a:endParaRPr lang="en-US" sz="1200"/>
          </a:p>
        </p:txBody>
      </p:sp>
      <p:sp>
        <p:nvSpPr>
          <p:cNvPr id="22" name="Text 20"/>
          <p:cNvSpPr/>
          <p:nvPr/>
        </p:nvSpPr>
        <p:spPr>
          <a:xfrm>
            <a:off x="960120" y="3822192"/>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Facebook</a:t>
            </a:r>
            <a:endParaRPr lang="en-US" sz="1200"/>
          </a:p>
        </p:txBody>
      </p:sp>
      <p:sp>
        <p:nvSpPr>
          <p:cNvPr id="23" name="Shape 21"/>
          <p:cNvSpPr/>
          <p:nvPr/>
        </p:nvSpPr>
        <p:spPr>
          <a:xfrm>
            <a:off x="5120640" y="3813048"/>
            <a:ext cx="1408176" cy="201168"/>
          </a:xfrm>
          <a:prstGeom prst="rect">
            <a:avLst/>
          </a:prstGeom>
          <a:solidFill>
            <a:srgbClr val="2251FF"/>
          </a:solidFill>
          <a:ln w="12700">
            <a:solidFill>
              <a:srgbClr val="2251FF"/>
            </a:solidFill>
            <a:prstDash val="solid"/>
          </a:ln>
        </p:spPr>
        <p:txBody>
          <a:bodyPr/>
          <a:lstStyle/>
          <a:p>
            <a:endParaRPr lang="en-AU"/>
          </a:p>
        </p:txBody>
      </p:sp>
      <p:sp>
        <p:nvSpPr>
          <p:cNvPr id="24" name="Text 22"/>
          <p:cNvSpPr/>
          <p:nvPr/>
        </p:nvSpPr>
        <p:spPr>
          <a:xfrm>
            <a:off x="6647688" y="3822192"/>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21%</a:t>
            </a:r>
            <a:endParaRPr lang="en-US" sz="1200"/>
          </a:p>
        </p:txBody>
      </p:sp>
      <p:sp>
        <p:nvSpPr>
          <p:cNvPr id="25" name="Text 23"/>
          <p:cNvSpPr/>
          <p:nvPr/>
        </p:nvSpPr>
        <p:spPr>
          <a:xfrm>
            <a:off x="960120" y="4078224"/>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Commercial radio</a:t>
            </a:r>
            <a:endParaRPr lang="en-US" sz="1200"/>
          </a:p>
        </p:txBody>
      </p:sp>
      <p:sp>
        <p:nvSpPr>
          <p:cNvPr id="26" name="Shape 24"/>
          <p:cNvSpPr/>
          <p:nvPr/>
        </p:nvSpPr>
        <p:spPr>
          <a:xfrm>
            <a:off x="5120640" y="4069080"/>
            <a:ext cx="1341120" cy="201168"/>
          </a:xfrm>
          <a:prstGeom prst="rect">
            <a:avLst/>
          </a:prstGeom>
          <a:solidFill>
            <a:srgbClr val="2251FF"/>
          </a:solidFill>
          <a:ln w="12700">
            <a:solidFill>
              <a:srgbClr val="2251FF"/>
            </a:solidFill>
            <a:prstDash val="solid"/>
          </a:ln>
        </p:spPr>
        <p:txBody>
          <a:bodyPr/>
          <a:lstStyle/>
          <a:p>
            <a:endParaRPr lang="en-AU"/>
          </a:p>
        </p:txBody>
      </p:sp>
      <p:sp>
        <p:nvSpPr>
          <p:cNvPr id="27" name="Text 25"/>
          <p:cNvSpPr/>
          <p:nvPr/>
        </p:nvSpPr>
        <p:spPr>
          <a:xfrm>
            <a:off x="6580632" y="4078224"/>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20%</a:t>
            </a:r>
            <a:endParaRPr lang="en-US" sz="1200"/>
          </a:p>
        </p:txBody>
      </p:sp>
      <p:sp>
        <p:nvSpPr>
          <p:cNvPr id="28" name="Text 26"/>
          <p:cNvSpPr/>
          <p:nvPr/>
        </p:nvSpPr>
        <p:spPr>
          <a:xfrm>
            <a:off x="960120" y="4334256"/>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YouTube</a:t>
            </a:r>
            <a:endParaRPr lang="en-US" sz="1200"/>
          </a:p>
        </p:txBody>
      </p:sp>
      <p:sp>
        <p:nvSpPr>
          <p:cNvPr id="29" name="Shape 27"/>
          <p:cNvSpPr/>
          <p:nvPr/>
        </p:nvSpPr>
        <p:spPr>
          <a:xfrm>
            <a:off x="5120640" y="4325112"/>
            <a:ext cx="1341120" cy="201168"/>
          </a:xfrm>
          <a:prstGeom prst="rect">
            <a:avLst/>
          </a:prstGeom>
          <a:solidFill>
            <a:srgbClr val="2251FF"/>
          </a:solidFill>
          <a:ln w="12700">
            <a:solidFill>
              <a:srgbClr val="2251FF"/>
            </a:solidFill>
            <a:prstDash val="solid"/>
          </a:ln>
        </p:spPr>
        <p:txBody>
          <a:bodyPr/>
          <a:lstStyle/>
          <a:p>
            <a:endParaRPr lang="en-AU"/>
          </a:p>
        </p:txBody>
      </p:sp>
      <p:sp>
        <p:nvSpPr>
          <p:cNvPr id="30" name="Text 28"/>
          <p:cNvSpPr/>
          <p:nvPr/>
        </p:nvSpPr>
        <p:spPr>
          <a:xfrm>
            <a:off x="6580632" y="4334256"/>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20%</a:t>
            </a:r>
            <a:endParaRPr lang="en-US" sz="1200"/>
          </a:p>
        </p:txBody>
      </p:sp>
      <p:sp>
        <p:nvSpPr>
          <p:cNvPr id="31" name="Text 29"/>
          <p:cNvSpPr/>
          <p:nvPr/>
        </p:nvSpPr>
        <p:spPr>
          <a:xfrm>
            <a:off x="960120" y="4590288"/>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Talkback radio</a:t>
            </a:r>
            <a:endParaRPr lang="en-US" sz="1200"/>
          </a:p>
        </p:txBody>
      </p:sp>
      <p:sp>
        <p:nvSpPr>
          <p:cNvPr id="32" name="Shape 30"/>
          <p:cNvSpPr/>
          <p:nvPr/>
        </p:nvSpPr>
        <p:spPr>
          <a:xfrm>
            <a:off x="5120640" y="4581144"/>
            <a:ext cx="1207008" cy="201168"/>
          </a:xfrm>
          <a:prstGeom prst="rect">
            <a:avLst/>
          </a:prstGeom>
          <a:solidFill>
            <a:srgbClr val="2251FF"/>
          </a:solidFill>
          <a:ln w="12700">
            <a:solidFill>
              <a:srgbClr val="2251FF"/>
            </a:solidFill>
            <a:prstDash val="solid"/>
          </a:ln>
        </p:spPr>
        <p:txBody>
          <a:bodyPr/>
          <a:lstStyle/>
          <a:p>
            <a:endParaRPr lang="en-AU"/>
          </a:p>
        </p:txBody>
      </p:sp>
      <p:sp>
        <p:nvSpPr>
          <p:cNvPr id="33" name="Text 31"/>
          <p:cNvSpPr/>
          <p:nvPr/>
        </p:nvSpPr>
        <p:spPr>
          <a:xfrm>
            <a:off x="6446520" y="4590288"/>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18%</a:t>
            </a:r>
            <a:endParaRPr lang="en-US" sz="1200"/>
          </a:p>
        </p:txBody>
      </p:sp>
      <p:sp>
        <p:nvSpPr>
          <p:cNvPr id="34" name="Text 32"/>
          <p:cNvSpPr/>
          <p:nvPr/>
        </p:nvSpPr>
        <p:spPr>
          <a:xfrm>
            <a:off x="960120" y="4846320"/>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Podcasts</a:t>
            </a:r>
            <a:endParaRPr lang="en-US" sz="1200"/>
          </a:p>
        </p:txBody>
      </p:sp>
      <p:sp>
        <p:nvSpPr>
          <p:cNvPr id="35" name="Shape 33"/>
          <p:cNvSpPr/>
          <p:nvPr/>
        </p:nvSpPr>
        <p:spPr>
          <a:xfrm>
            <a:off x="5120640" y="4837176"/>
            <a:ext cx="804672" cy="201168"/>
          </a:xfrm>
          <a:prstGeom prst="rect">
            <a:avLst/>
          </a:prstGeom>
          <a:solidFill>
            <a:srgbClr val="2251FF"/>
          </a:solidFill>
          <a:ln w="12700">
            <a:solidFill>
              <a:srgbClr val="2251FF"/>
            </a:solidFill>
            <a:prstDash val="solid"/>
          </a:ln>
        </p:spPr>
        <p:txBody>
          <a:bodyPr/>
          <a:lstStyle/>
          <a:p>
            <a:endParaRPr lang="en-AU"/>
          </a:p>
        </p:txBody>
      </p:sp>
      <p:sp>
        <p:nvSpPr>
          <p:cNvPr id="36" name="Text 34"/>
          <p:cNvSpPr/>
          <p:nvPr/>
        </p:nvSpPr>
        <p:spPr>
          <a:xfrm>
            <a:off x="6044184" y="4846320"/>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12%</a:t>
            </a:r>
            <a:endParaRPr lang="en-US" sz="1200"/>
          </a:p>
        </p:txBody>
      </p:sp>
      <p:sp>
        <p:nvSpPr>
          <p:cNvPr id="37" name="Text 35"/>
          <p:cNvSpPr/>
          <p:nvPr/>
        </p:nvSpPr>
        <p:spPr>
          <a:xfrm>
            <a:off x="960120" y="5102352"/>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Instagram</a:t>
            </a:r>
            <a:endParaRPr lang="en-US" sz="1200"/>
          </a:p>
        </p:txBody>
      </p:sp>
      <p:sp>
        <p:nvSpPr>
          <p:cNvPr id="38" name="Shape 36"/>
          <p:cNvSpPr/>
          <p:nvPr/>
        </p:nvSpPr>
        <p:spPr>
          <a:xfrm>
            <a:off x="5120640" y="5093208"/>
            <a:ext cx="670560" cy="201168"/>
          </a:xfrm>
          <a:prstGeom prst="rect">
            <a:avLst/>
          </a:prstGeom>
          <a:solidFill>
            <a:srgbClr val="2251FF"/>
          </a:solidFill>
          <a:ln w="12700">
            <a:solidFill>
              <a:srgbClr val="2251FF"/>
            </a:solidFill>
            <a:prstDash val="solid"/>
          </a:ln>
        </p:spPr>
        <p:txBody>
          <a:bodyPr/>
          <a:lstStyle/>
          <a:p>
            <a:endParaRPr lang="en-AU"/>
          </a:p>
        </p:txBody>
      </p:sp>
      <p:sp>
        <p:nvSpPr>
          <p:cNvPr id="39" name="Text 37"/>
          <p:cNvSpPr/>
          <p:nvPr/>
        </p:nvSpPr>
        <p:spPr>
          <a:xfrm>
            <a:off x="5910072" y="5102352"/>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10%</a:t>
            </a:r>
            <a:endParaRPr lang="en-US" sz="1200"/>
          </a:p>
        </p:txBody>
      </p:sp>
      <p:sp>
        <p:nvSpPr>
          <p:cNvPr id="40" name="Text 38"/>
          <p:cNvSpPr/>
          <p:nvPr/>
        </p:nvSpPr>
        <p:spPr>
          <a:xfrm>
            <a:off x="960120" y="5358384"/>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X (Twitter)</a:t>
            </a:r>
            <a:endParaRPr lang="en-US" sz="1200"/>
          </a:p>
        </p:txBody>
      </p:sp>
      <p:sp>
        <p:nvSpPr>
          <p:cNvPr id="41" name="Shape 39"/>
          <p:cNvSpPr/>
          <p:nvPr/>
        </p:nvSpPr>
        <p:spPr>
          <a:xfrm>
            <a:off x="5120640" y="5349240"/>
            <a:ext cx="670560" cy="201168"/>
          </a:xfrm>
          <a:prstGeom prst="rect">
            <a:avLst/>
          </a:prstGeom>
          <a:solidFill>
            <a:srgbClr val="2251FF"/>
          </a:solidFill>
          <a:ln w="12700">
            <a:solidFill>
              <a:srgbClr val="2251FF"/>
            </a:solidFill>
            <a:prstDash val="solid"/>
          </a:ln>
        </p:spPr>
        <p:txBody>
          <a:bodyPr/>
          <a:lstStyle/>
          <a:p>
            <a:endParaRPr lang="en-AU"/>
          </a:p>
        </p:txBody>
      </p:sp>
      <p:sp>
        <p:nvSpPr>
          <p:cNvPr id="42" name="Text 40"/>
          <p:cNvSpPr/>
          <p:nvPr/>
        </p:nvSpPr>
        <p:spPr>
          <a:xfrm>
            <a:off x="5910072" y="5358384"/>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10%</a:t>
            </a:r>
            <a:endParaRPr lang="en-US" sz="1200"/>
          </a:p>
        </p:txBody>
      </p:sp>
      <p:sp>
        <p:nvSpPr>
          <p:cNvPr id="43" name="Text 41"/>
          <p:cNvSpPr/>
          <p:nvPr/>
        </p:nvSpPr>
        <p:spPr>
          <a:xfrm>
            <a:off x="960120" y="5614416"/>
            <a:ext cx="3840480" cy="182880"/>
          </a:xfrm>
          <a:prstGeom prst="rect">
            <a:avLst/>
          </a:prstGeom>
          <a:noFill/>
          <a:ln/>
        </p:spPr>
        <p:txBody>
          <a:bodyPr wrap="square" lIns="0" tIns="0" rIns="0" bIns="0" rtlCol="0" anchor="ctr"/>
          <a:lstStyle/>
          <a:p>
            <a:pPr marL="0" indent="0">
              <a:buNone/>
            </a:pPr>
            <a:r>
              <a:rPr lang="en-US" sz="1200">
                <a:solidFill>
                  <a:srgbClr val="1A1A1A"/>
                </a:solidFill>
                <a:latin typeface="Helvetica Neue Light" pitchFamily="34" charset="0"/>
                <a:ea typeface="Helvetica Neue Light" pitchFamily="34" charset="-122"/>
                <a:cs typeface="Helvetica Neue Light" pitchFamily="34" charset="-120"/>
              </a:rPr>
              <a:t>TikTok</a:t>
            </a:r>
            <a:endParaRPr lang="en-US" sz="1200"/>
          </a:p>
        </p:txBody>
      </p:sp>
      <p:sp>
        <p:nvSpPr>
          <p:cNvPr id="44" name="Shape 42"/>
          <p:cNvSpPr/>
          <p:nvPr/>
        </p:nvSpPr>
        <p:spPr>
          <a:xfrm>
            <a:off x="5120640" y="5605272"/>
            <a:ext cx="402336" cy="201168"/>
          </a:xfrm>
          <a:prstGeom prst="rect">
            <a:avLst/>
          </a:prstGeom>
          <a:solidFill>
            <a:srgbClr val="2251FF"/>
          </a:solidFill>
          <a:ln w="12700">
            <a:solidFill>
              <a:srgbClr val="2251FF"/>
            </a:solidFill>
            <a:prstDash val="solid"/>
          </a:ln>
        </p:spPr>
        <p:txBody>
          <a:bodyPr/>
          <a:lstStyle/>
          <a:p>
            <a:endParaRPr lang="en-AU"/>
          </a:p>
        </p:txBody>
      </p:sp>
      <p:sp>
        <p:nvSpPr>
          <p:cNvPr id="45" name="Text 43"/>
          <p:cNvSpPr/>
          <p:nvPr/>
        </p:nvSpPr>
        <p:spPr>
          <a:xfrm>
            <a:off x="5641848" y="5614416"/>
            <a:ext cx="868680" cy="182880"/>
          </a:xfrm>
          <a:prstGeom prst="rect">
            <a:avLst/>
          </a:prstGeom>
          <a:noFill/>
          <a:ln/>
        </p:spPr>
        <p:txBody>
          <a:bodyPr wrap="square" lIns="0" tIns="0" rIns="0" bIns="0" rtlCol="0" anchor="ctr"/>
          <a:lstStyle/>
          <a:p>
            <a:pPr marL="0" indent="0">
              <a:buNone/>
            </a:pPr>
            <a:r>
              <a:rPr lang="en-US" sz="1200" b="1">
                <a:solidFill>
                  <a:srgbClr val="1A1A1A"/>
                </a:solidFill>
                <a:latin typeface="Helvetica Neue Light" pitchFamily="34" charset="0"/>
                <a:ea typeface="Helvetica Neue Light" pitchFamily="34" charset="-122"/>
                <a:cs typeface="Helvetica Neue Light" pitchFamily="34" charset="-120"/>
              </a:rPr>
              <a:t>6%</a:t>
            </a:r>
            <a:endParaRPr lang="en-US" sz="1200"/>
          </a:p>
        </p:txBody>
      </p:sp>
      <p:sp>
        <p:nvSpPr>
          <p:cNvPr id="46" name="Text 44"/>
          <p:cNvSpPr/>
          <p:nvPr/>
        </p:nvSpPr>
        <p:spPr>
          <a:xfrm>
            <a:off x="960120" y="6035040"/>
            <a:ext cx="10268712" cy="329184"/>
          </a:xfrm>
          <a:prstGeom prst="rect">
            <a:avLst/>
          </a:prstGeom>
          <a:noFill/>
          <a:ln/>
        </p:spPr>
        <p:txBody>
          <a:bodyPr wrap="square" lIns="0" tIns="0" rIns="0" bIns="0" rtlCol="0" anchor="ctr"/>
          <a:lstStyle/>
          <a:p>
            <a:pPr marL="0" indent="0">
              <a:lnSpc>
                <a:spcPct val="115000"/>
              </a:lnSpc>
              <a:buNone/>
            </a:pPr>
            <a:r>
              <a:rPr lang="en-US" sz="900">
                <a:solidFill>
                  <a:srgbClr val="A8AEB8"/>
                </a:solidFill>
                <a:latin typeface="Helvetica Neue Light" pitchFamily="34" charset="0"/>
                <a:ea typeface="Helvetica Neue Light" pitchFamily="34" charset="-122"/>
                <a:cs typeface="Helvetica Neue Light" pitchFamily="34" charset="-120"/>
              </a:rPr>
              <a:t>Survey of 1,014 One Nation voters, 7–12 August 2026, adjusted for age. More than one answer allowed, so figures do not add to 100.</a:t>
            </a:r>
            <a:endParaRPr lang="en-US" sz="900"/>
          </a:p>
        </p:txBody>
      </p:sp>
      <p:sp>
        <p:nvSpPr>
          <p:cNvPr id="47" name="Text 45"/>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48" name="Text 46"/>
          <p:cNvSpPr/>
          <p:nvPr/>
        </p:nvSpPr>
        <p:spPr>
          <a:xfrm>
            <a:off x="10680192" y="6428232"/>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76</a:t>
            </a:r>
            <a:endParaRPr lang="en-US" sz="95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r>
              <a:rPr lang="en-US" sz="2500">
                <a:solidFill>
                  <a:srgbClr val="1A1A1A"/>
                </a:solidFill>
                <a:latin typeface="Avenir" pitchFamily="34" charset="0"/>
                <a:ea typeface="Avenir" pitchFamily="34" charset="-122"/>
                <a:cs typeface="Avenir" pitchFamily="34" charset="-120"/>
              </a:rPr>
              <a:t>The hard core and the soft </a:t>
            </a:r>
            <a:r>
              <a:rPr lang="en-US" sz="2500" err="1">
                <a:solidFill>
                  <a:srgbClr val="1A1A1A"/>
                </a:solidFill>
                <a:latin typeface="Avenir" pitchFamily="34" charset="0"/>
                <a:ea typeface="Avenir" pitchFamily="34" charset="-122"/>
                <a:cs typeface="Avenir" pitchFamily="34" charset="-120"/>
              </a:rPr>
              <a:t>ON’ers</a:t>
            </a:r>
            <a:r>
              <a:rPr lang="en-US" sz="2500">
                <a:solidFill>
                  <a:srgbClr val="1A1A1A"/>
                </a:solidFill>
                <a:latin typeface="Avenir" pitchFamily="34" charset="0"/>
                <a:ea typeface="Avenir" pitchFamily="34" charset="-122"/>
                <a:cs typeface="Avenir" pitchFamily="34" charset="-120"/>
              </a:rPr>
              <a:t> have different viewing habits. </a:t>
            </a:r>
            <a:endParaRPr lang="en-US" sz="2400"/>
          </a:p>
        </p:txBody>
      </p:sp>
      <p:sp>
        <p:nvSpPr>
          <p:cNvPr id="3" name="Text 1"/>
          <p:cNvSpPr/>
          <p:nvPr/>
        </p:nvSpPr>
        <p:spPr>
          <a:xfrm>
            <a:off x="960120" y="1389888"/>
            <a:ext cx="10789920" cy="365760"/>
          </a:xfrm>
          <a:prstGeom prst="rect">
            <a:avLst/>
          </a:prstGeom>
          <a:noFill/>
          <a:ln/>
        </p:spPr>
        <p:txBody>
          <a:bodyPr wrap="square" lIns="0" tIns="0" rIns="0" bIns="0" rtlCol="0" anchor="t"/>
          <a:lstStyle/>
          <a:p>
            <a:pPr marL="0" indent="0">
              <a:buNone/>
            </a:pPr>
            <a:r>
              <a:rPr lang="en-US" sz="1250">
                <a:solidFill>
                  <a:srgbClr val="6E7480"/>
                </a:solidFill>
                <a:latin typeface="Helvetica Neue Light" pitchFamily="34" charset="0"/>
                <a:ea typeface="Helvetica Neue Light" pitchFamily="34" charset="-122"/>
                <a:cs typeface="Helvetica Neue Light" pitchFamily="34" charset="-120"/>
              </a:rPr>
              <a:t>Q.  Where do you get your political news?   Comparing the most committed One Nation voters with the softest part of the vote.</a:t>
            </a:r>
            <a:endParaRPr lang="en-US" sz="1250"/>
          </a:p>
        </p:txBody>
      </p:sp>
      <p:sp>
        <p:nvSpPr>
          <p:cNvPr id="4" name="Text 2"/>
          <p:cNvSpPr/>
          <p:nvPr/>
        </p:nvSpPr>
        <p:spPr>
          <a:xfrm>
            <a:off x="2743200" y="1737360"/>
            <a:ext cx="3566160" cy="274320"/>
          </a:xfrm>
          <a:prstGeom prst="rect">
            <a:avLst/>
          </a:prstGeom>
          <a:noFill/>
          <a:ln/>
        </p:spPr>
        <p:txBody>
          <a:bodyPr wrap="square" lIns="0" tIns="0" rIns="0" bIns="0" rtlCol="0" anchor="ctr"/>
          <a:lstStyle/>
          <a:p>
            <a:pPr marL="0" indent="0" algn="r">
              <a:buNone/>
            </a:pPr>
            <a:r>
              <a:rPr lang="en-US" sz="1000" b="1" kern="0" spc="60">
                <a:solidFill>
                  <a:srgbClr val="5A6270"/>
                </a:solidFill>
                <a:latin typeface="Helvetica Neue Light" pitchFamily="34" charset="0"/>
                <a:ea typeface="Helvetica Neue Light" pitchFamily="34" charset="-122"/>
                <a:cs typeface="Helvetica Neue Light" pitchFamily="34" charset="-120"/>
              </a:rPr>
              <a:t>MORE USED BY THE SOFT</a:t>
            </a:r>
            <a:endParaRPr lang="en-US" sz="1000"/>
          </a:p>
        </p:txBody>
      </p:sp>
      <p:sp>
        <p:nvSpPr>
          <p:cNvPr id="5" name="Text 3"/>
          <p:cNvSpPr/>
          <p:nvPr/>
        </p:nvSpPr>
        <p:spPr>
          <a:xfrm>
            <a:off x="6766560" y="1737360"/>
            <a:ext cx="3840480" cy="274320"/>
          </a:xfrm>
          <a:prstGeom prst="rect">
            <a:avLst/>
          </a:prstGeom>
          <a:noFill/>
          <a:ln/>
        </p:spPr>
        <p:txBody>
          <a:bodyPr wrap="square" lIns="0" tIns="0" rIns="0" bIns="0" rtlCol="0" anchor="ctr"/>
          <a:lstStyle/>
          <a:p>
            <a:pPr marL="0" indent="0">
              <a:buNone/>
            </a:pPr>
            <a:r>
              <a:rPr lang="en-US" sz="1000" b="1" kern="0" spc="60">
                <a:solidFill>
                  <a:srgbClr val="2251FF"/>
                </a:solidFill>
                <a:latin typeface="Helvetica Neue Light" pitchFamily="34" charset="0"/>
                <a:ea typeface="Helvetica Neue Light" pitchFamily="34" charset="-122"/>
                <a:cs typeface="Helvetica Neue Light" pitchFamily="34" charset="-120"/>
              </a:rPr>
              <a:t>MORE USED BY THE HARD CORE</a:t>
            </a:r>
            <a:endParaRPr lang="en-US" sz="1000"/>
          </a:p>
        </p:txBody>
      </p:sp>
      <p:sp>
        <p:nvSpPr>
          <p:cNvPr id="6" name="Shape 4"/>
          <p:cNvSpPr/>
          <p:nvPr/>
        </p:nvSpPr>
        <p:spPr>
          <a:xfrm>
            <a:off x="6530645" y="2011680"/>
            <a:ext cx="14630" cy="3703320"/>
          </a:xfrm>
          <a:prstGeom prst="rect">
            <a:avLst/>
          </a:prstGeom>
          <a:solidFill>
            <a:srgbClr val="D8DBE0"/>
          </a:solidFill>
          <a:ln w="12700">
            <a:solidFill>
              <a:srgbClr val="D8DBE0"/>
            </a:solidFill>
            <a:prstDash val="solid"/>
          </a:ln>
        </p:spPr>
        <p:txBody>
          <a:bodyPr/>
          <a:lstStyle/>
          <a:p>
            <a:endParaRPr lang="en-AU"/>
          </a:p>
        </p:txBody>
      </p:sp>
      <p:sp>
        <p:nvSpPr>
          <p:cNvPr id="7" name="Text 5"/>
          <p:cNvSpPr/>
          <p:nvPr/>
        </p:nvSpPr>
        <p:spPr>
          <a:xfrm>
            <a:off x="960120" y="21031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Sky News</a:t>
            </a:r>
            <a:endParaRPr lang="en-US" sz="1350"/>
          </a:p>
        </p:txBody>
      </p:sp>
      <p:sp>
        <p:nvSpPr>
          <p:cNvPr id="8" name="Shape 6"/>
          <p:cNvSpPr/>
          <p:nvPr/>
        </p:nvSpPr>
        <p:spPr>
          <a:xfrm>
            <a:off x="6537960" y="2148840"/>
            <a:ext cx="848563" cy="219456"/>
          </a:xfrm>
          <a:prstGeom prst="rect">
            <a:avLst/>
          </a:prstGeom>
          <a:solidFill>
            <a:srgbClr val="2251FF"/>
          </a:solidFill>
          <a:ln w="12700">
            <a:solidFill>
              <a:srgbClr val="2251FF"/>
            </a:solidFill>
            <a:prstDash val="solid"/>
          </a:ln>
        </p:spPr>
        <p:txBody>
          <a:bodyPr/>
          <a:lstStyle/>
          <a:p>
            <a:endParaRPr lang="en-AU"/>
          </a:p>
        </p:txBody>
      </p:sp>
      <p:sp>
        <p:nvSpPr>
          <p:cNvPr id="9" name="Text 7"/>
          <p:cNvSpPr/>
          <p:nvPr/>
        </p:nvSpPr>
        <p:spPr>
          <a:xfrm>
            <a:off x="7496251" y="2103120"/>
            <a:ext cx="914400" cy="310896"/>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+16 pts</a:t>
            </a:r>
            <a:endParaRPr lang="en-US" sz="1250"/>
          </a:p>
        </p:txBody>
      </p:sp>
      <p:sp>
        <p:nvSpPr>
          <p:cNvPr id="10" name="Text 8"/>
          <p:cNvSpPr/>
          <p:nvPr/>
        </p:nvSpPr>
        <p:spPr>
          <a:xfrm>
            <a:off x="960120" y="25603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Facebook</a:t>
            </a:r>
            <a:endParaRPr lang="en-US" sz="1350"/>
          </a:p>
        </p:txBody>
      </p:sp>
      <p:sp>
        <p:nvSpPr>
          <p:cNvPr id="11" name="Shape 9"/>
          <p:cNvSpPr/>
          <p:nvPr/>
        </p:nvSpPr>
        <p:spPr>
          <a:xfrm>
            <a:off x="6537960" y="2606040"/>
            <a:ext cx="689458" cy="219456"/>
          </a:xfrm>
          <a:prstGeom prst="rect">
            <a:avLst/>
          </a:prstGeom>
          <a:solidFill>
            <a:srgbClr val="2251FF"/>
          </a:solidFill>
          <a:ln w="12700">
            <a:solidFill>
              <a:srgbClr val="2251FF"/>
            </a:solidFill>
            <a:prstDash val="solid"/>
          </a:ln>
        </p:spPr>
        <p:txBody>
          <a:bodyPr/>
          <a:lstStyle/>
          <a:p>
            <a:endParaRPr lang="en-AU"/>
          </a:p>
        </p:txBody>
      </p:sp>
      <p:sp>
        <p:nvSpPr>
          <p:cNvPr id="12" name="Text 10"/>
          <p:cNvSpPr/>
          <p:nvPr/>
        </p:nvSpPr>
        <p:spPr>
          <a:xfrm>
            <a:off x="7337146" y="2560320"/>
            <a:ext cx="914400" cy="310896"/>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+13 pts</a:t>
            </a:r>
            <a:endParaRPr lang="en-US" sz="1250"/>
          </a:p>
        </p:txBody>
      </p:sp>
      <p:sp>
        <p:nvSpPr>
          <p:cNvPr id="13" name="Text 11"/>
          <p:cNvSpPr/>
          <p:nvPr/>
        </p:nvSpPr>
        <p:spPr>
          <a:xfrm>
            <a:off x="960120" y="30175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Instagram</a:t>
            </a:r>
            <a:endParaRPr lang="en-US" sz="1350"/>
          </a:p>
        </p:txBody>
      </p:sp>
      <p:sp>
        <p:nvSpPr>
          <p:cNvPr id="14" name="Shape 12"/>
          <p:cNvSpPr/>
          <p:nvPr/>
        </p:nvSpPr>
        <p:spPr>
          <a:xfrm>
            <a:off x="6537960" y="3063240"/>
            <a:ext cx="636422" cy="219456"/>
          </a:xfrm>
          <a:prstGeom prst="rect">
            <a:avLst/>
          </a:prstGeom>
          <a:solidFill>
            <a:srgbClr val="2251FF"/>
          </a:solidFill>
          <a:ln w="12700">
            <a:solidFill>
              <a:srgbClr val="2251FF"/>
            </a:solidFill>
            <a:prstDash val="solid"/>
          </a:ln>
        </p:spPr>
        <p:txBody>
          <a:bodyPr/>
          <a:lstStyle/>
          <a:p>
            <a:endParaRPr lang="en-AU"/>
          </a:p>
        </p:txBody>
      </p:sp>
      <p:sp>
        <p:nvSpPr>
          <p:cNvPr id="15" name="Text 13"/>
          <p:cNvSpPr/>
          <p:nvPr/>
        </p:nvSpPr>
        <p:spPr>
          <a:xfrm>
            <a:off x="7284110" y="3017520"/>
            <a:ext cx="914400" cy="310896"/>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+12 pts</a:t>
            </a:r>
            <a:endParaRPr lang="en-US" sz="1250"/>
          </a:p>
        </p:txBody>
      </p:sp>
      <p:sp>
        <p:nvSpPr>
          <p:cNvPr id="16" name="Text 14"/>
          <p:cNvSpPr/>
          <p:nvPr/>
        </p:nvSpPr>
        <p:spPr>
          <a:xfrm>
            <a:off x="960120" y="34747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Talkback radio</a:t>
            </a:r>
            <a:endParaRPr lang="en-US" sz="1350"/>
          </a:p>
        </p:txBody>
      </p:sp>
      <p:sp>
        <p:nvSpPr>
          <p:cNvPr id="17" name="Shape 15"/>
          <p:cNvSpPr/>
          <p:nvPr/>
        </p:nvSpPr>
        <p:spPr>
          <a:xfrm>
            <a:off x="6537960" y="3520440"/>
            <a:ext cx="477317" cy="219456"/>
          </a:xfrm>
          <a:prstGeom prst="rect">
            <a:avLst/>
          </a:prstGeom>
          <a:solidFill>
            <a:srgbClr val="2251FF"/>
          </a:solidFill>
          <a:ln w="12700">
            <a:solidFill>
              <a:srgbClr val="2251FF"/>
            </a:solidFill>
            <a:prstDash val="solid"/>
          </a:ln>
        </p:spPr>
        <p:txBody>
          <a:bodyPr/>
          <a:lstStyle/>
          <a:p>
            <a:endParaRPr lang="en-AU"/>
          </a:p>
        </p:txBody>
      </p:sp>
      <p:sp>
        <p:nvSpPr>
          <p:cNvPr id="18" name="Text 16"/>
          <p:cNvSpPr/>
          <p:nvPr/>
        </p:nvSpPr>
        <p:spPr>
          <a:xfrm>
            <a:off x="7125005" y="3474720"/>
            <a:ext cx="914400" cy="310896"/>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+9 pts</a:t>
            </a:r>
            <a:endParaRPr lang="en-US" sz="1250"/>
          </a:p>
        </p:txBody>
      </p:sp>
      <p:sp>
        <p:nvSpPr>
          <p:cNvPr id="19" name="Text 17"/>
          <p:cNvSpPr/>
          <p:nvPr/>
        </p:nvSpPr>
        <p:spPr>
          <a:xfrm>
            <a:off x="960120" y="39319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X (Twitter)</a:t>
            </a:r>
            <a:endParaRPr lang="en-US" sz="1350"/>
          </a:p>
        </p:txBody>
      </p:sp>
      <p:sp>
        <p:nvSpPr>
          <p:cNvPr id="20" name="Shape 18"/>
          <p:cNvSpPr/>
          <p:nvPr/>
        </p:nvSpPr>
        <p:spPr>
          <a:xfrm>
            <a:off x="6537960" y="3977640"/>
            <a:ext cx="371246" cy="219456"/>
          </a:xfrm>
          <a:prstGeom prst="rect">
            <a:avLst/>
          </a:prstGeom>
          <a:solidFill>
            <a:srgbClr val="2251FF"/>
          </a:solidFill>
          <a:ln w="12700">
            <a:solidFill>
              <a:srgbClr val="2251FF"/>
            </a:solidFill>
            <a:prstDash val="solid"/>
          </a:ln>
        </p:spPr>
        <p:txBody>
          <a:bodyPr/>
          <a:lstStyle/>
          <a:p>
            <a:endParaRPr lang="en-AU"/>
          </a:p>
        </p:txBody>
      </p:sp>
      <p:sp>
        <p:nvSpPr>
          <p:cNvPr id="21" name="Text 19"/>
          <p:cNvSpPr/>
          <p:nvPr/>
        </p:nvSpPr>
        <p:spPr>
          <a:xfrm>
            <a:off x="7018934" y="3931920"/>
            <a:ext cx="914400" cy="310896"/>
          </a:xfrm>
          <a:prstGeom prst="rect">
            <a:avLst/>
          </a:prstGeom>
          <a:noFill/>
          <a:ln/>
        </p:spPr>
        <p:txBody>
          <a:bodyPr wrap="square" lIns="0" tIns="0" rIns="0" bIns="0" rtlCol="0" anchor="ctr"/>
          <a:lstStyle/>
          <a:p>
            <a:pPr marL="0" indent="0" algn="l">
              <a:buNone/>
            </a:pPr>
            <a:r>
              <a:rPr lang="en-US" sz="1250" b="1">
                <a:solidFill>
                  <a:srgbClr val="2251FF"/>
                </a:solidFill>
                <a:latin typeface="Helvetica Neue Light" pitchFamily="34" charset="0"/>
                <a:ea typeface="Helvetica Neue Light" pitchFamily="34" charset="-122"/>
                <a:cs typeface="Helvetica Neue Light" pitchFamily="34" charset="-120"/>
              </a:rPr>
              <a:t>+7 pts</a:t>
            </a:r>
            <a:endParaRPr lang="en-US" sz="1250"/>
          </a:p>
        </p:txBody>
      </p:sp>
      <p:sp>
        <p:nvSpPr>
          <p:cNvPr id="22" name="Text 20"/>
          <p:cNvSpPr/>
          <p:nvPr/>
        </p:nvSpPr>
        <p:spPr>
          <a:xfrm>
            <a:off x="960120" y="43891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ABC / SBS</a:t>
            </a:r>
            <a:endParaRPr lang="en-US" sz="1350"/>
          </a:p>
        </p:txBody>
      </p:sp>
      <p:sp>
        <p:nvSpPr>
          <p:cNvPr id="23" name="Shape 21"/>
          <p:cNvSpPr/>
          <p:nvPr/>
        </p:nvSpPr>
        <p:spPr>
          <a:xfrm>
            <a:off x="6166714" y="4434840"/>
            <a:ext cx="371246" cy="219456"/>
          </a:xfrm>
          <a:prstGeom prst="rect">
            <a:avLst/>
          </a:prstGeom>
          <a:solidFill>
            <a:srgbClr val="5A6270"/>
          </a:solidFill>
          <a:ln w="12700">
            <a:solidFill>
              <a:srgbClr val="5A6270"/>
            </a:solidFill>
            <a:prstDash val="solid"/>
          </a:ln>
        </p:spPr>
        <p:txBody>
          <a:bodyPr/>
          <a:lstStyle/>
          <a:p>
            <a:endParaRPr lang="en-AU"/>
          </a:p>
        </p:txBody>
      </p:sp>
      <p:sp>
        <p:nvSpPr>
          <p:cNvPr id="24" name="Text 22"/>
          <p:cNvSpPr/>
          <p:nvPr/>
        </p:nvSpPr>
        <p:spPr>
          <a:xfrm>
            <a:off x="5160874" y="4389120"/>
            <a:ext cx="914400" cy="310896"/>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-7 pts</a:t>
            </a:r>
            <a:endParaRPr lang="en-US" sz="1250"/>
          </a:p>
        </p:txBody>
      </p:sp>
      <p:sp>
        <p:nvSpPr>
          <p:cNvPr id="25" name="Text 23"/>
          <p:cNvSpPr/>
          <p:nvPr/>
        </p:nvSpPr>
        <p:spPr>
          <a:xfrm>
            <a:off x="960120" y="48463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News websites</a:t>
            </a:r>
            <a:endParaRPr lang="en-US" sz="1350"/>
          </a:p>
        </p:txBody>
      </p:sp>
      <p:sp>
        <p:nvSpPr>
          <p:cNvPr id="26" name="Shape 24"/>
          <p:cNvSpPr/>
          <p:nvPr/>
        </p:nvSpPr>
        <p:spPr>
          <a:xfrm>
            <a:off x="6166714" y="4892040"/>
            <a:ext cx="371246" cy="219456"/>
          </a:xfrm>
          <a:prstGeom prst="rect">
            <a:avLst/>
          </a:prstGeom>
          <a:solidFill>
            <a:srgbClr val="5A6270"/>
          </a:solidFill>
          <a:ln w="12700">
            <a:solidFill>
              <a:srgbClr val="5A6270"/>
            </a:solidFill>
            <a:prstDash val="solid"/>
          </a:ln>
        </p:spPr>
        <p:txBody>
          <a:bodyPr/>
          <a:lstStyle/>
          <a:p>
            <a:endParaRPr lang="en-AU"/>
          </a:p>
        </p:txBody>
      </p:sp>
      <p:sp>
        <p:nvSpPr>
          <p:cNvPr id="27" name="Text 25"/>
          <p:cNvSpPr/>
          <p:nvPr/>
        </p:nvSpPr>
        <p:spPr>
          <a:xfrm>
            <a:off x="5160874" y="4846320"/>
            <a:ext cx="914400" cy="310896"/>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-7 pts</a:t>
            </a:r>
            <a:endParaRPr lang="en-US" sz="1250"/>
          </a:p>
        </p:txBody>
      </p:sp>
      <p:sp>
        <p:nvSpPr>
          <p:cNvPr id="28" name="Text 26"/>
          <p:cNvSpPr/>
          <p:nvPr/>
        </p:nvSpPr>
        <p:spPr>
          <a:xfrm>
            <a:off x="960120" y="5303520"/>
            <a:ext cx="2651760" cy="310896"/>
          </a:xfrm>
          <a:prstGeom prst="rect">
            <a:avLst/>
          </a:prstGeom>
          <a:noFill/>
          <a:ln/>
        </p:spPr>
        <p:txBody>
          <a:bodyPr wrap="square" lIns="0" tIns="0" rIns="0" bIns="0" rtlCol="0" anchor="ctr"/>
          <a:lstStyle/>
          <a:p>
            <a:pPr marL="0" indent="0">
              <a:buNone/>
            </a:pPr>
            <a:r>
              <a:rPr lang="en-US" sz="1350">
                <a:solidFill>
                  <a:srgbClr val="1A1A1A"/>
                </a:solidFill>
                <a:latin typeface="Helvetica Neue Light" pitchFamily="34" charset="0"/>
                <a:ea typeface="Helvetica Neue Light" pitchFamily="34" charset="-122"/>
                <a:cs typeface="Helvetica Neue Light" pitchFamily="34" charset="-120"/>
              </a:rPr>
              <a:t>Free-to-air TV news</a:t>
            </a:r>
            <a:endParaRPr lang="en-US" sz="1350"/>
          </a:p>
        </p:txBody>
      </p:sp>
      <p:sp>
        <p:nvSpPr>
          <p:cNvPr id="29" name="Shape 27"/>
          <p:cNvSpPr/>
          <p:nvPr/>
        </p:nvSpPr>
        <p:spPr>
          <a:xfrm>
            <a:off x="6272784" y="5349240"/>
            <a:ext cx="265176" cy="219456"/>
          </a:xfrm>
          <a:prstGeom prst="rect">
            <a:avLst/>
          </a:prstGeom>
          <a:solidFill>
            <a:srgbClr val="5A6270"/>
          </a:solidFill>
          <a:ln w="12700">
            <a:solidFill>
              <a:srgbClr val="5A6270"/>
            </a:solidFill>
            <a:prstDash val="solid"/>
          </a:ln>
        </p:spPr>
        <p:txBody>
          <a:bodyPr/>
          <a:lstStyle/>
          <a:p>
            <a:endParaRPr lang="en-AU"/>
          </a:p>
        </p:txBody>
      </p:sp>
      <p:sp>
        <p:nvSpPr>
          <p:cNvPr id="30" name="Text 28"/>
          <p:cNvSpPr/>
          <p:nvPr/>
        </p:nvSpPr>
        <p:spPr>
          <a:xfrm>
            <a:off x="5266944" y="5303520"/>
            <a:ext cx="914400" cy="310896"/>
          </a:xfrm>
          <a:prstGeom prst="rect">
            <a:avLst/>
          </a:prstGeom>
          <a:noFill/>
          <a:ln/>
        </p:spPr>
        <p:txBody>
          <a:bodyPr wrap="square" lIns="0" tIns="0" rIns="0" bIns="0" rtlCol="0" anchor="ctr"/>
          <a:lstStyle/>
          <a:p>
            <a:pPr marL="0" indent="0" algn="r">
              <a:buNone/>
            </a:pPr>
            <a:r>
              <a:rPr lang="en-US" sz="1250" b="1">
                <a:solidFill>
                  <a:srgbClr val="5A6270"/>
                </a:solidFill>
                <a:latin typeface="Helvetica Neue Light" pitchFamily="34" charset="0"/>
                <a:ea typeface="Helvetica Neue Light" pitchFamily="34" charset="-122"/>
                <a:cs typeface="Helvetica Neue Light" pitchFamily="34" charset="-120"/>
              </a:rPr>
              <a:t>-5 pts</a:t>
            </a:r>
            <a:endParaRPr lang="en-US" sz="1250"/>
          </a:p>
        </p:txBody>
      </p:sp>
      <p:sp>
        <p:nvSpPr>
          <p:cNvPr id="31" name="Shape 29"/>
          <p:cNvSpPr/>
          <p:nvPr/>
        </p:nvSpPr>
        <p:spPr>
          <a:xfrm>
            <a:off x="685800" y="5852160"/>
            <a:ext cx="10881360" cy="658368"/>
          </a:xfrm>
          <a:prstGeom prst="rect">
            <a:avLst/>
          </a:prstGeom>
          <a:solidFill>
            <a:srgbClr val="EDF1FB"/>
          </a:solidFill>
          <a:ln w="12700">
            <a:solidFill>
              <a:srgbClr val="FFFFFF"/>
            </a:solidFill>
            <a:prstDash val="solid"/>
          </a:ln>
        </p:spPr>
        <p:txBody>
          <a:bodyPr/>
          <a:lstStyle/>
          <a:p>
            <a:endParaRPr lang="en-AU"/>
          </a:p>
        </p:txBody>
      </p:sp>
      <p:sp>
        <p:nvSpPr>
          <p:cNvPr id="32" name="Text 30"/>
          <p:cNvSpPr/>
          <p:nvPr/>
        </p:nvSpPr>
        <p:spPr>
          <a:xfrm>
            <a:off x="960120" y="5852160"/>
            <a:ext cx="10332720" cy="658368"/>
          </a:xfrm>
          <a:prstGeom prst="rect">
            <a:avLst/>
          </a:prstGeom>
          <a:noFill/>
          <a:ln/>
        </p:spPr>
        <p:txBody>
          <a:bodyPr wrap="square" lIns="0" tIns="0" rIns="0" bIns="0" rtlCol="0" anchor="ctr"/>
          <a:lstStyle/>
          <a:p>
            <a:pPr marL="0" indent="0">
              <a:lnSpc>
                <a:spcPct val="120000"/>
              </a:lnSpc>
              <a:buNone/>
            </a:pPr>
            <a:r>
              <a:rPr lang="en-US" sz="1150" b="1">
                <a:solidFill>
                  <a:srgbClr val="2251FF"/>
                </a:solidFill>
                <a:latin typeface="Helvetica Neue Light" pitchFamily="34" charset="0"/>
                <a:ea typeface="Helvetica Neue Light" pitchFamily="34" charset="-122"/>
                <a:cs typeface="Helvetica Neue Light" pitchFamily="34" charset="-120"/>
              </a:rPr>
              <a:t>Sky News reaches twice as many of the hard core as the soft edge — 32% against 16%</a:t>
            </a:r>
            <a:r>
              <a:rPr lang="en-US" sz="1150">
                <a:solidFill>
                  <a:srgbClr val="1A1A1A"/>
                </a:solidFill>
                <a:latin typeface="Helvetica Neue Light" pitchFamily="34" charset="0"/>
                <a:ea typeface="Helvetica Neue Light" pitchFamily="34" charset="-122"/>
                <a:cs typeface="Helvetica Neue Light" pitchFamily="34" charset="-120"/>
              </a:rPr>
              <a:t>. The part of the vote that is actually winnable is on free-to-air, news websites and the ABC.</a:t>
            </a:r>
            <a:endParaRPr lang="en-US" sz="1150"/>
          </a:p>
        </p:txBody>
      </p:sp>
      <p:sp>
        <p:nvSpPr>
          <p:cNvPr id="34" name="Text 32"/>
          <p:cNvSpPr/>
          <p:nvPr/>
        </p:nvSpPr>
        <p:spPr>
          <a:xfrm>
            <a:off x="960120" y="6547104"/>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35" name="Text 33"/>
          <p:cNvSpPr/>
          <p:nvPr/>
        </p:nvSpPr>
        <p:spPr>
          <a:xfrm>
            <a:off x="10680192" y="6547104"/>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77</a:t>
            </a:r>
            <a:endParaRPr lang="en-US" sz="95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60120" y="457200"/>
            <a:ext cx="10789920" cy="457200"/>
          </a:xfrm>
          <a:prstGeom prst="rect">
            <a:avLst/>
          </a:prstGeom>
          <a:noFill/>
          <a:ln/>
        </p:spPr>
        <p:txBody>
          <a:bodyPr wrap="square" lIns="0" tIns="0" rIns="0" bIns="0" rtlCol="0" anchor="t"/>
          <a:lstStyle/>
          <a:p>
            <a:pPr marL="0" indent="0">
              <a:buNone/>
            </a:pPr>
            <a:r>
              <a:rPr lang="en-US" sz="2500">
                <a:solidFill>
                  <a:srgbClr val="1A1A1A"/>
                </a:solidFill>
                <a:latin typeface="Avenir" pitchFamily="34" charset="0"/>
                <a:ea typeface="Avenir" pitchFamily="34" charset="-122"/>
                <a:cs typeface="Avenir" pitchFamily="34" charset="-120"/>
              </a:rPr>
              <a:t>The take-outs</a:t>
            </a:r>
            <a:endParaRPr lang="en-US" sz="2500"/>
          </a:p>
        </p:txBody>
      </p:sp>
      <p:sp>
        <p:nvSpPr>
          <p:cNvPr id="3" name="Text 1"/>
          <p:cNvSpPr/>
          <p:nvPr/>
        </p:nvSpPr>
        <p:spPr>
          <a:xfrm>
            <a:off x="960120" y="1554480"/>
            <a:ext cx="365760" cy="274320"/>
          </a:xfrm>
          <a:prstGeom prst="rect">
            <a:avLst/>
          </a:prstGeom>
          <a:noFill/>
          <a:ln/>
        </p:spPr>
        <p:txBody>
          <a:bodyPr wrap="square" lIns="0" tIns="0" rIns="0" bIns="0" rtlCol="0" anchor="ctr"/>
          <a:lstStyle/>
          <a:p>
            <a:pPr marL="0" indent="0">
              <a:buNone/>
            </a:pPr>
            <a:r>
              <a:rPr lang="en-US" sz="1400">
                <a:solidFill>
                  <a:srgbClr val="2251FF"/>
                </a:solidFill>
                <a:latin typeface="Avenir" pitchFamily="34" charset="0"/>
                <a:ea typeface="Avenir" pitchFamily="34" charset="-122"/>
                <a:cs typeface="Avenir" pitchFamily="34" charset="-120"/>
              </a:rPr>
              <a:t>1</a:t>
            </a:r>
            <a:endParaRPr lang="en-US" sz="1400"/>
          </a:p>
        </p:txBody>
      </p:sp>
      <p:sp>
        <p:nvSpPr>
          <p:cNvPr id="4" name="Text 2"/>
          <p:cNvSpPr/>
          <p:nvPr/>
        </p:nvSpPr>
        <p:spPr>
          <a:xfrm>
            <a:off x="1417320" y="1536192"/>
            <a:ext cx="10241280" cy="548640"/>
          </a:xfrm>
          <a:prstGeom prst="rect">
            <a:avLst/>
          </a:prstGeom>
          <a:noFill/>
          <a:ln/>
        </p:spPr>
        <p:txBody>
          <a:bodyPr wrap="square" lIns="0" tIns="0" rIns="0" bIns="0" rtlCol="0" anchor="ctr"/>
          <a:lstStyle/>
          <a:p>
            <a:pPr marL="0" indent="0">
              <a:lnSpc>
                <a:spcPct val="122000"/>
              </a:lnSpc>
              <a:buNone/>
            </a:pPr>
            <a:r>
              <a:rPr lang="en-US" sz="1300" b="1">
                <a:solidFill>
                  <a:srgbClr val="1A1A1A"/>
                </a:solidFill>
                <a:latin typeface="Helvetica Neue Light" pitchFamily="34" charset="0"/>
                <a:ea typeface="Helvetica Neue Light" pitchFamily="34" charset="-122"/>
                <a:cs typeface="Helvetica Neue Light" pitchFamily="34" charset="-120"/>
              </a:rPr>
              <a:t>An older, more Anglo-Australian electorate, </a:t>
            </a:r>
            <a:r>
              <a:rPr lang="en-US" sz="1300">
                <a:solidFill>
                  <a:srgbClr val="6E7480"/>
                </a:solidFill>
                <a:latin typeface="Helvetica Neue Light" pitchFamily="34" charset="0"/>
                <a:ea typeface="Helvetica Neue Light" pitchFamily="34" charset="-122"/>
                <a:cs typeface="Helvetica Neue Light" pitchFamily="34" charset="-120"/>
              </a:rPr>
              <a:t>male-skewed and culturally traditional — and living outside the capital cities.</a:t>
            </a:r>
            <a:endParaRPr lang="en-US" sz="1300"/>
          </a:p>
        </p:txBody>
      </p:sp>
      <p:sp>
        <p:nvSpPr>
          <p:cNvPr id="5" name="Shape 3"/>
          <p:cNvSpPr/>
          <p:nvPr/>
        </p:nvSpPr>
        <p:spPr>
          <a:xfrm>
            <a:off x="960120" y="2144268"/>
            <a:ext cx="10268712" cy="7315"/>
          </a:xfrm>
          <a:prstGeom prst="rect">
            <a:avLst/>
          </a:prstGeom>
          <a:solidFill>
            <a:srgbClr val="E2E5EA"/>
          </a:solidFill>
          <a:ln w="12700">
            <a:solidFill>
              <a:srgbClr val="E2E5EA"/>
            </a:solidFill>
            <a:prstDash val="solid"/>
          </a:ln>
        </p:spPr>
        <p:txBody>
          <a:bodyPr/>
          <a:lstStyle/>
          <a:p>
            <a:endParaRPr lang="en-AU"/>
          </a:p>
        </p:txBody>
      </p:sp>
      <p:sp>
        <p:nvSpPr>
          <p:cNvPr id="6" name="Text 4"/>
          <p:cNvSpPr/>
          <p:nvPr/>
        </p:nvSpPr>
        <p:spPr>
          <a:xfrm>
            <a:off x="960120" y="2226564"/>
            <a:ext cx="365760" cy="274320"/>
          </a:xfrm>
          <a:prstGeom prst="rect">
            <a:avLst/>
          </a:prstGeom>
          <a:noFill/>
          <a:ln/>
        </p:spPr>
        <p:txBody>
          <a:bodyPr wrap="square" lIns="0" tIns="0" rIns="0" bIns="0" rtlCol="0" anchor="ctr"/>
          <a:lstStyle/>
          <a:p>
            <a:pPr marL="0" indent="0">
              <a:buNone/>
            </a:pPr>
            <a:r>
              <a:rPr lang="en-US" sz="1400">
                <a:solidFill>
                  <a:srgbClr val="2251FF"/>
                </a:solidFill>
                <a:latin typeface="Avenir" pitchFamily="34" charset="0"/>
                <a:ea typeface="Avenir" pitchFamily="34" charset="-122"/>
                <a:cs typeface="Avenir" pitchFamily="34" charset="-120"/>
              </a:rPr>
              <a:t>2</a:t>
            </a:r>
            <a:endParaRPr lang="en-US" sz="1400"/>
          </a:p>
        </p:txBody>
      </p:sp>
      <p:sp>
        <p:nvSpPr>
          <p:cNvPr id="7" name="Text 5"/>
          <p:cNvSpPr/>
          <p:nvPr/>
        </p:nvSpPr>
        <p:spPr>
          <a:xfrm>
            <a:off x="1417320" y="2208276"/>
            <a:ext cx="10241280" cy="548640"/>
          </a:xfrm>
          <a:prstGeom prst="rect">
            <a:avLst/>
          </a:prstGeom>
          <a:noFill/>
          <a:ln/>
        </p:spPr>
        <p:txBody>
          <a:bodyPr wrap="square" lIns="0" tIns="0" rIns="0" bIns="0" rtlCol="0" anchor="ctr"/>
          <a:lstStyle/>
          <a:p>
            <a:pPr marL="0" indent="0">
              <a:lnSpc>
                <a:spcPct val="122000"/>
              </a:lnSpc>
              <a:buNone/>
            </a:pPr>
            <a:r>
              <a:rPr lang="en-US" sz="1300" b="1">
                <a:solidFill>
                  <a:srgbClr val="1A1A1A"/>
                </a:solidFill>
                <a:latin typeface="Helvetica Neue Light" pitchFamily="34" charset="0"/>
                <a:ea typeface="Helvetica Neue Light" pitchFamily="34" charset="-122"/>
                <a:cs typeface="Helvetica Neue Light" pitchFamily="34" charset="-120"/>
              </a:rPr>
              <a:t>A Liberal failure as much as a One Nation triumph.  </a:t>
            </a:r>
            <a:r>
              <a:rPr lang="en-US" sz="1300">
                <a:solidFill>
                  <a:srgbClr val="6E7480"/>
                </a:solidFill>
                <a:latin typeface="Helvetica Neue Light" pitchFamily="34" charset="0"/>
                <a:ea typeface="Helvetica Neue Light" pitchFamily="34" charset="-122"/>
                <a:cs typeface="Helvetica Neue Light" pitchFamily="34" charset="-120"/>
              </a:rPr>
              <a:t>Seven in ten voted for another party in 2025, most often the Liberals. This is a fracture on the conservative side of politics.</a:t>
            </a:r>
            <a:endParaRPr lang="en-US" sz="1300"/>
          </a:p>
        </p:txBody>
      </p:sp>
      <p:sp>
        <p:nvSpPr>
          <p:cNvPr id="8" name="Shape 6"/>
          <p:cNvSpPr/>
          <p:nvPr/>
        </p:nvSpPr>
        <p:spPr>
          <a:xfrm>
            <a:off x="960120" y="2816352"/>
            <a:ext cx="10268712" cy="7315"/>
          </a:xfrm>
          <a:prstGeom prst="rect">
            <a:avLst/>
          </a:prstGeom>
          <a:solidFill>
            <a:srgbClr val="E2E5EA"/>
          </a:solidFill>
          <a:ln w="12700">
            <a:solidFill>
              <a:srgbClr val="E2E5EA"/>
            </a:solidFill>
            <a:prstDash val="solid"/>
          </a:ln>
        </p:spPr>
        <p:txBody>
          <a:bodyPr/>
          <a:lstStyle/>
          <a:p>
            <a:endParaRPr lang="en-AU"/>
          </a:p>
        </p:txBody>
      </p:sp>
      <p:sp>
        <p:nvSpPr>
          <p:cNvPr id="9" name="Text 7"/>
          <p:cNvSpPr/>
          <p:nvPr/>
        </p:nvSpPr>
        <p:spPr>
          <a:xfrm>
            <a:off x="960120" y="2898648"/>
            <a:ext cx="365760" cy="274320"/>
          </a:xfrm>
          <a:prstGeom prst="rect">
            <a:avLst/>
          </a:prstGeom>
          <a:noFill/>
          <a:ln/>
        </p:spPr>
        <p:txBody>
          <a:bodyPr wrap="square" lIns="0" tIns="0" rIns="0" bIns="0" rtlCol="0" anchor="ctr"/>
          <a:lstStyle/>
          <a:p>
            <a:pPr marL="0" indent="0">
              <a:buNone/>
            </a:pPr>
            <a:r>
              <a:rPr lang="en-US" sz="1400">
                <a:solidFill>
                  <a:srgbClr val="2251FF"/>
                </a:solidFill>
                <a:latin typeface="Avenir" pitchFamily="34" charset="0"/>
                <a:ea typeface="Avenir" pitchFamily="34" charset="-122"/>
                <a:cs typeface="Avenir" pitchFamily="34" charset="-120"/>
              </a:rPr>
              <a:t>3</a:t>
            </a:r>
            <a:endParaRPr lang="en-US" sz="1400"/>
          </a:p>
        </p:txBody>
      </p:sp>
      <p:sp>
        <p:nvSpPr>
          <p:cNvPr id="10" name="Text 8"/>
          <p:cNvSpPr/>
          <p:nvPr/>
        </p:nvSpPr>
        <p:spPr>
          <a:xfrm>
            <a:off x="1417320" y="2880360"/>
            <a:ext cx="10241280" cy="548640"/>
          </a:xfrm>
          <a:prstGeom prst="rect">
            <a:avLst/>
          </a:prstGeom>
          <a:noFill/>
          <a:ln/>
        </p:spPr>
        <p:txBody>
          <a:bodyPr wrap="square" lIns="0" tIns="0" rIns="0" bIns="0" rtlCol="0" anchor="ctr"/>
          <a:lstStyle/>
          <a:p>
            <a:pPr marL="0" indent="0">
              <a:lnSpc>
                <a:spcPct val="122000"/>
              </a:lnSpc>
              <a:buNone/>
            </a:pPr>
            <a:r>
              <a:rPr lang="en-US" sz="1300" b="1">
                <a:solidFill>
                  <a:srgbClr val="1A1A1A"/>
                </a:solidFill>
                <a:latin typeface="Helvetica Neue Light" pitchFamily="34" charset="0"/>
                <a:ea typeface="Helvetica Neue Light" pitchFamily="34" charset="-122"/>
                <a:cs typeface="Helvetica Neue Light" pitchFamily="34" charset="-120"/>
              </a:rPr>
              <a:t>Two issues drive it, and they are linked.  </a:t>
            </a:r>
            <a:r>
              <a:rPr lang="en-US" sz="1300">
                <a:solidFill>
                  <a:srgbClr val="6E7480"/>
                </a:solidFill>
                <a:latin typeface="Helvetica Neue Light" pitchFamily="34" charset="0"/>
                <a:ea typeface="Helvetica Neue Light" pitchFamily="34" charset="-122"/>
                <a:cs typeface="Helvetica Neue Light" pitchFamily="34" charset="-120"/>
              </a:rPr>
              <a:t>Immigration and the cost of living — with immigration increasingly about cultural change, not just numbers.</a:t>
            </a:r>
            <a:endParaRPr lang="en-US" sz="1300"/>
          </a:p>
        </p:txBody>
      </p:sp>
      <p:sp>
        <p:nvSpPr>
          <p:cNvPr id="11" name="Shape 9"/>
          <p:cNvSpPr/>
          <p:nvPr/>
        </p:nvSpPr>
        <p:spPr>
          <a:xfrm>
            <a:off x="960120" y="3488436"/>
            <a:ext cx="10268712" cy="7315"/>
          </a:xfrm>
          <a:prstGeom prst="rect">
            <a:avLst/>
          </a:prstGeom>
          <a:solidFill>
            <a:srgbClr val="E2E5EA"/>
          </a:solidFill>
          <a:ln w="12700">
            <a:solidFill>
              <a:srgbClr val="E2E5EA"/>
            </a:solidFill>
            <a:prstDash val="solid"/>
          </a:ln>
        </p:spPr>
        <p:txBody>
          <a:bodyPr/>
          <a:lstStyle/>
          <a:p>
            <a:endParaRPr lang="en-AU"/>
          </a:p>
        </p:txBody>
      </p:sp>
      <p:sp>
        <p:nvSpPr>
          <p:cNvPr id="12" name="Text 10"/>
          <p:cNvSpPr/>
          <p:nvPr/>
        </p:nvSpPr>
        <p:spPr>
          <a:xfrm>
            <a:off x="960120" y="3570732"/>
            <a:ext cx="365760" cy="274320"/>
          </a:xfrm>
          <a:prstGeom prst="rect">
            <a:avLst/>
          </a:prstGeom>
          <a:noFill/>
          <a:ln/>
        </p:spPr>
        <p:txBody>
          <a:bodyPr wrap="square" lIns="0" tIns="0" rIns="0" bIns="0" rtlCol="0" anchor="ctr"/>
          <a:lstStyle/>
          <a:p>
            <a:pPr marL="0" indent="0">
              <a:buNone/>
            </a:pPr>
            <a:r>
              <a:rPr lang="en-US" sz="1400">
                <a:solidFill>
                  <a:srgbClr val="2251FF"/>
                </a:solidFill>
                <a:latin typeface="Avenir" pitchFamily="34" charset="0"/>
                <a:ea typeface="Avenir" pitchFamily="34" charset="-122"/>
                <a:cs typeface="Avenir" pitchFamily="34" charset="-120"/>
              </a:rPr>
              <a:t>4</a:t>
            </a:r>
            <a:endParaRPr lang="en-US" sz="1400"/>
          </a:p>
        </p:txBody>
      </p:sp>
      <p:sp>
        <p:nvSpPr>
          <p:cNvPr id="13" name="Text 11"/>
          <p:cNvSpPr/>
          <p:nvPr/>
        </p:nvSpPr>
        <p:spPr>
          <a:xfrm>
            <a:off x="1417320" y="3552444"/>
            <a:ext cx="10241280" cy="548640"/>
          </a:xfrm>
          <a:prstGeom prst="rect">
            <a:avLst/>
          </a:prstGeom>
          <a:noFill/>
          <a:ln/>
        </p:spPr>
        <p:txBody>
          <a:bodyPr wrap="square" lIns="0" tIns="0" rIns="0" bIns="0" rtlCol="0" anchor="ctr"/>
          <a:lstStyle/>
          <a:p>
            <a:pPr marL="0" indent="0">
              <a:lnSpc>
                <a:spcPct val="122000"/>
              </a:lnSpc>
              <a:buNone/>
            </a:pPr>
            <a:r>
              <a:rPr lang="en-US" sz="1300" b="1">
                <a:solidFill>
                  <a:srgbClr val="1A1A1A"/>
                </a:solidFill>
                <a:latin typeface="Helvetica Neue Light" pitchFamily="34" charset="0"/>
                <a:ea typeface="Helvetica Neue Light" pitchFamily="34" charset="-122"/>
                <a:cs typeface="Helvetica Neue Light" pitchFamily="34" charset="-120"/>
              </a:rPr>
              <a:t>Reactive, but no longer a protest vote.  </a:t>
            </a:r>
            <a:r>
              <a:rPr lang="en-US" sz="1300">
                <a:solidFill>
                  <a:srgbClr val="6E7480"/>
                </a:solidFill>
                <a:latin typeface="Helvetica Neue Light" pitchFamily="34" charset="0"/>
                <a:ea typeface="Helvetica Neue Light" pitchFamily="34" charset="-122"/>
                <a:cs typeface="Helvetica Neue Light" pitchFamily="34" charset="-120"/>
              </a:rPr>
              <a:t>Most arrived within the last two years and beginning to lock into One Nation. Seen as a genuine alternative.</a:t>
            </a:r>
            <a:endParaRPr lang="en-US" sz="1300"/>
          </a:p>
        </p:txBody>
      </p:sp>
      <p:sp>
        <p:nvSpPr>
          <p:cNvPr id="14" name="Shape 12"/>
          <p:cNvSpPr/>
          <p:nvPr/>
        </p:nvSpPr>
        <p:spPr>
          <a:xfrm>
            <a:off x="960120" y="4160520"/>
            <a:ext cx="10268712" cy="7315"/>
          </a:xfrm>
          <a:prstGeom prst="rect">
            <a:avLst/>
          </a:prstGeom>
          <a:solidFill>
            <a:srgbClr val="E2E5EA"/>
          </a:solidFill>
          <a:ln w="12700">
            <a:solidFill>
              <a:srgbClr val="E2E5EA"/>
            </a:solidFill>
            <a:prstDash val="solid"/>
          </a:ln>
        </p:spPr>
        <p:txBody>
          <a:bodyPr/>
          <a:lstStyle/>
          <a:p>
            <a:endParaRPr lang="en-AU"/>
          </a:p>
        </p:txBody>
      </p:sp>
      <p:sp>
        <p:nvSpPr>
          <p:cNvPr id="15" name="Text 13"/>
          <p:cNvSpPr/>
          <p:nvPr/>
        </p:nvSpPr>
        <p:spPr>
          <a:xfrm>
            <a:off x="960120" y="4242816"/>
            <a:ext cx="365760" cy="274320"/>
          </a:xfrm>
          <a:prstGeom prst="rect">
            <a:avLst/>
          </a:prstGeom>
          <a:noFill/>
          <a:ln/>
        </p:spPr>
        <p:txBody>
          <a:bodyPr wrap="square" lIns="0" tIns="0" rIns="0" bIns="0" rtlCol="0" anchor="ctr"/>
          <a:lstStyle/>
          <a:p>
            <a:pPr marL="0" indent="0">
              <a:buNone/>
            </a:pPr>
            <a:r>
              <a:rPr lang="en-US" sz="1400">
                <a:solidFill>
                  <a:srgbClr val="2251FF"/>
                </a:solidFill>
                <a:latin typeface="Avenir" pitchFamily="34" charset="0"/>
                <a:ea typeface="Avenir" pitchFamily="34" charset="-122"/>
                <a:cs typeface="Avenir" pitchFamily="34" charset="-120"/>
              </a:rPr>
              <a:t>5</a:t>
            </a:r>
            <a:endParaRPr lang="en-US" sz="1400"/>
          </a:p>
        </p:txBody>
      </p:sp>
      <p:sp>
        <p:nvSpPr>
          <p:cNvPr id="16" name="Text 14"/>
          <p:cNvSpPr/>
          <p:nvPr/>
        </p:nvSpPr>
        <p:spPr>
          <a:xfrm>
            <a:off x="1417320" y="4224528"/>
            <a:ext cx="10241280" cy="548640"/>
          </a:xfrm>
          <a:prstGeom prst="rect">
            <a:avLst/>
          </a:prstGeom>
          <a:noFill/>
          <a:ln/>
        </p:spPr>
        <p:txBody>
          <a:bodyPr wrap="square" lIns="0" tIns="0" rIns="0" bIns="0" rtlCol="0" anchor="ctr"/>
          <a:lstStyle/>
          <a:p>
            <a:pPr marL="0" indent="0">
              <a:lnSpc>
                <a:spcPct val="122000"/>
              </a:lnSpc>
              <a:buNone/>
            </a:pPr>
            <a:r>
              <a:rPr lang="en-US" sz="1300" b="1">
                <a:solidFill>
                  <a:srgbClr val="1A1A1A"/>
                </a:solidFill>
                <a:latin typeface="Helvetica Neue Light" pitchFamily="34" charset="0"/>
                <a:ea typeface="Helvetica Neue Light" pitchFamily="34" charset="-122"/>
                <a:cs typeface="Helvetica Neue Light" pitchFamily="34" charset="-120"/>
              </a:rPr>
              <a:t>The road back is open for the Liberals, but narrow.  </a:t>
            </a:r>
            <a:r>
              <a:rPr lang="en-US" sz="1300">
                <a:solidFill>
                  <a:srgbClr val="6E7480"/>
                </a:solidFill>
                <a:latin typeface="Helvetica Neue Light" pitchFamily="34" charset="0"/>
                <a:ea typeface="Helvetica Neue Light" pitchFamily="34" charset="-122"/>
                <a:cs typeface="Helvetica Neue Light" pitchFamily="34" charset="-120"/>
              </a:rPr>
              <a:t>27% could be won back by a credible Liberal Party — rising to 43% among the softest part of the vote.</a:t>
            </a:r>
            <a:endParaRPr lang="en-US" sz="1300"/>
          </a:p>
        </p:txBody>
      </p:sp>
      <p:sp>
        <p:nvSpPr>
          <p:cNvPr id="17" name="Shape 15"/>
          <p:cNvSpPr/>
          <p:nvPr/>
        </p:nvSpPr>
        <p:spPr>
          <a:xfrm>
            <a:off x="960120" y="4832604"/>
            <a:ext cx="10268712" cy="7315"/>
          </a:xfrm>
          <a:prstGeom prst="rect">
            <a:avLst/>
          </a:prstGeom>
          <a:solidFill>
            <a:srgbClr val="E2E5EA"/>
          </a:solidFill>
          <a:ln w="12700">
            <a:solidFill>
              <a:srgbClr val="E2E5EA"/>
            </a:solidFill>
            <a:prstDash val="solid"/>
          </a:ln>
        </p:spPr>
        <p:txBody>
          <a:bodyPr/>
          <a:lstStyle/>
          <a:p>
            <a:endParaRPr lang="en-AU"/>
          </a:p>
        </p:txBody>
      </p:sp>
      <p:sp>
        <p:nvSpPr>
          <p:cNvPr id="18" name="Text 16"/>
          <p:cNvSpPr/>
          <p:nvPr/>
        </p:nvSpPr>
        <p:spPr>
          <a:xfrm>
            <a:off x="960120" y="4914900"/>
            <a:ext cx="365760" cy="274320"/>
          </a:xfrm>
          <a:prstGeom prst="rect">
            <a:avLst/>
          </a:prstGeom>
          <a:noFill/>
          <a:ln/>
        </p:spPr>
        <p:txBody>
          <a:bodyPr wrap="square" lIns="0" tIns="0" rIns="0" bIns="0" rtlCol="0" anchor="ctr"/>
          <a:lstStyle/>
          <a:p>
            <a:pPr marL="0" indent="0">
              <a:buNone/>
            </a:pPr>
            <a:r>
              <a:rPr lang="en-US" sz="1400">
                <a:solidFill>
                  <a:srgbClr val="2251FF"/>
                </a:solidFill>
                <a:latin typeface="Avenir" pitchFamily="34" charset="0"/>
                <a:ea typeface="Avenir" pitchFamily="34" charset="-122"/>
                <a:cs typeface="Avenir" pitchFamily="34" charset="-120"/>
              </a:rPr>
              <a:t>6</a:t>
            </a:r>
            <a:endParaRPr lang="en-US" sz="1400"/>
          </a:p>
        </p:txBody>
      </p:sp>
      <p:sp>
        <p:nvSpPr>
          <p:cNvPr id="19" name="Text 17"/>
          <p:cNvSpPr/>
          <p:nvPr/>
        </p:nvSpPr>
        <p:spPr>
          <a:xfrm>
            <a:off x="1417320" y="4896612"/>
            <a:ext cx="10241280" cy="548640"/>
          </a:xfrm>
          <a:prstGeom prst="rect">
            <a:avLst/>
          </a:prstGeom>
          <a:noFill/>
          <a:ln/>
        </p:spPr>
        <p:txBody>
          <a:bodyPr wrap="square" lIns="0" tIns="0" rIns="0" bIns="0" rtlCol="0" anchor="ctr"/>
          <a:lstStyle/>
          <a:p>
            <a:pPr marL="0" indent="0">
              <a:lnSpc>
                <a:spcPct val="122000"/>
              </a:lnSpc>
              <a:buNone/>
            </a:pPr>
            <a:r>
              <a:rPr lang="en-US" sz="1300" b="1">
                <a:solidFill>
                  <a:srgbClr val="1A1A1A"/>
                </a:solidFill>
                <a:latin typeface="Helvetica Neue Light" pitchFamily="34" charset="0"/>
                <a:ea typeface="Helvetica Neue Light" pitchFamily="34" charset="-122"/>
                <a:cs typeface="Helvetica Neue Light" pitchFamily="34" charset="-120"/>
              </a:rPr>
              <a:t>Campaignable vulnerabilities — and they are Labor’s ground.  </a:t>
            </a:r>
            <a:r>
              <a:rPr lang="en-US" sz="1300">
                <a:solidFill>
                  <a:srgbClr val="6E7480"/>
                </a:solidFill>
                <a:latin typeface="Helvetica Neue Light" pitchFamily="34" charset="0"/>
                <a:ea typeface="Helvetica Neue Light" pitchFamily="34" charset="-122"/>
                <a:cs typeface="Helvetica Neue Light" pitchFamily="34" charset="-120"/>
              </a:rPr>
              <a:t>Abortion, wages, pay equity and domestic violence sit on Labor’s agenda, and concern is highest among soft supporters. Labor’s opening to peel away part of this vote.</a:t>
            </a:r>
            <a:endParaRPr lang="en-US" sz="1300"/>
          </a:p>
        </p:txBody>
      </p:sp>
      <p:sp>
        <p:nvSpPr>
          <p:cNvPr id="20" name="Shape 18"/>
          <p:cNvSpPr/>
          <p:nvPr/>
        </p:nvSpPr>
        <p:spPr>
          <a:xfrm>
            <a:off x="960120" y="5504688"/>
            <a:ext cx="10268712" cy="7315"/>
          </a:xfrm>
          <a:prstGeom prst="rect">
            <a:avLst/>
          </a:prstGeom>
          <a:solidFill>
            <a:srgbClr val="E2E5EA"/>
          </a:solidFill>
          <a:ln w="12700">
            <a:solidFill>
              <a:srgbClr val="E2E5EA"/>
            </a:solidFill>
            <a:prstDash val="solid"/>
          </a:ln>
        </p:spPr>
        <p:txBody>
          <a:bodyPr/>
          <a:lstStyle/>
          <a:p>
            <a:endParaRPr lang="en-AU"/>
          </a:p>
        </p:txBody>
      </p:sp>
      <p:sp>
        <p:nvSpPr>
          <p:cNvPr id="21" name="Text 19"/>
          <p:cNvSpPr/>
          <p:nvPr/>
        </p:nvSpPr>
        <p:spPr>
          <a:xfrm>
            <a:off x="960120" y="5586984"/>
            <a:ext cx="365760" cy="274320"/>
          </a:xfrm>
          <a:prstGeom prst="rect">
            <a:avLst/>
          </a:prstGeom>
          <a:noFill/>
          <a:ln/>
        </p:spPr>
        <p:txBody>
          <a:bodyPr wrap="square" lIns="0" tIns="0" rIns="0" bIns="0" rtlCol="0" anchor="ctr"/>
          <a:lstStyle/>
          <a:p>
            <a:pPr marL="0" indent="0">
              <a:buNone/>
            </a:pPr>
            <a:r>
              <a:rPr lang="en-US" sz="1400">
                <a:solidFill>
                  <a:srgbClr val="2251FF"/>
                </a:solidFill>
                <a:latin typeface="Avenir" pitchFamily="34" charset="0"/>
                <a:ea typeface="Avenir" pitchFamily="34" charset="-122"/>
                <a:cs typeface="Avenir" pitchFamily="34" charset="-120"/>
              </a:rPr>
              <a:t>7</a:t>
            </a:r>
            <a:endParaRPr lang="en-US" sz="1400"/>
          </a:p>
        </p:txBody>
      </p:sp>
      <p:sp>
        <p:nvSpPr>
          <p:cNvPr id="22" name="Text 20"/>
          <p:cNvSpPr/>
          <p:nvPr/>
        </p:nvSpPr>
        <p:spPr>
          <a:xfrm>
            <a:off x="1417320" y="5568696"/>
            <a:ext cx="10241280" cy="548640"/>
          </a:xfrm>
          <a:prstGeom prst="rect">
            <a:avLst/>
          </a:prstGeom>
          <a:noFill/>
          <a:ln/>
        </p:spPr>
        <p:txBody>
          <a:bodyPr wrap="square" lIns="0" tIns="0" rIns="0" bIns="0" rtlCol="0" anchor="ctr"/>
          <a:lstStyle/>
          <a:p>
            <a:pPr marL="0" indent="0">
              <a:lnSpc>
                <a:spcPct val="122000"/>
              </a:lnSpc>
              <a:buNone/>
            </a:pPr>
            <a:r>
              <a:rPr lang="en-US" sz="1300" b="1">
                <a:solidFill>
                  <a:srgbClr val="1A1A1A"/>
                </a:solidFill>
                <a:latin typeface="Helvetica Neue Light" pitchFamily="34" charset="0"/>
                <a:ea typeface="Helvetica Neue Light" pitchFamily="34" charset="-122"/>
                <a:cs typeface="Helvetica Neue Light" pitchFamily="34" charset="-120"/>
              </a:rPr>
              <a:t>The Liberal dilemma.  </a:t>
            </a:r>
            <a:r>
              <a:rPr lang="en-US" sz="1300">
                <a:solidFill>
                  <a:srgbClr val="6E7480"/>
                </a:solidFill>
                <a:latin typeface="Helvetica Neue Light" pitchFamily="34" charset="0"/>
                <a:ea typeface="Helvetica Neue Light" pitchFamily="34" charset="-122"/>
                <a:cs typeface="Helvetica Neue Light" pitchFamily="34" charset="-120"/>
              </a:rPr>
              <a:t>Winning these voters back will mean moving towards One Nation — and changing the character of the Liberal party itself.</a:t>
            </a:r>
            <a:endParaRPr lang="en-US" sz="1300"/>
          </a:p>
        </p:txBody>
      </p:sp>
      <p:sp>
        <p:nvSpPr>
          <p:cNvPr id="23" name="Text 21"/>
          <p:cNvSpPr/>
          <p:nvPr/>
        </p:nvSpPr>
        <p:spPr>
          <a:xfrm>
            <a:off x="960120" y="6309360"/>
            <a:ext cx="10268712" cy="274320"/>
          </a:xfrm>
          <a:prstGeom prst="rect">
            <a:avLst/>
          </a:prstGeom>
          <a:noFill/>
          <a:ln/>
        </p:spPr>
        <p:txBody>
          <a:bodyPr wrap="square" lIns="0" tIns="0" rIns="0" bIns="0" rtlCol="0" anchor="ctr"/>
          <a:lstStyle/>
          <a:p>
            <a:pPr marL="0" indent="0">
              <a:buNone/>
            </a:pPr>
            <a:r>
              <a:rPr lang="en-US" sz="900">
                <a:solidFill>
                  <a:srgbClr val="A8AEB8"/>
                </a:solidFill>
                <a:latin typeface="Helvetica Neue Light" pitchFamily="34" charset="0"/>
                <a:ea typeface="Helvetica Neue Light" pitchFamily="34" charset="-122"/>
                <a:cs typeface="Helvetica Neue Light" pitchFamily="34" charset="-120"/>
              </a:rPr>
              <a:t>Survey of 1,014 One Nation voters, 7–12 August 2026, adjusted for age.</a:t>
            </a:r>
            <a:endParaRPr lang="en-US" sz="900"/>
          </a:p>
        </p:txBody>
      </p:sp>
      <p:sp>
        <p:nvSpPr>
          <p:cNvPr id="24" name="Text 22"/>
          <p:cNvSpPr/>
          <p:nvPr/>
        </p:nvSpPr>
        <p:spPr>
          <a:xfrm>
            <a:off x="960120" y="6620256"/>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
        <p:nvSpPr>
          <p:cNvPr id="25" name="Text 23"/>
          <p:cNvSpPr/>
          <p:nvPr/>
        </p:nvSpPr>
        <p:spPr>
          <a:xfrm>
            <a:off x="10680192" y="6620256"/>
            <a:ext cx="548640" cy="256032"/>
          </a:xfrm>
          <a:prstGeom prst="rect">
            <a:avLst/>
          </a:prstGeom>
          <a:noFill/>
          <a:ln/>
        </p:spPr>
        <p:txBody>
          <a:bodyPr wrap="square" lIns="0" tIns="0" rIns="0" bIns="0" rtlCol="0" anchor="ctr"/>
          <a:lstStyle/>
          <a:p>
            <a:pPr marL="0" indent="0" algn="r">
              <a:buNone/>
            </a:pPr>
            <a:r>
              <a:rPr lang="en-US" sz="950">
                <a:solidFill>
                  <a:srgbClr val="A8AEB8"/>
                </a:solidFill>
                <a:latin typeface="Helvetica Neue Light" pitchFamily="34" charset="0"/>
                <a:ea typeface="Helvetica Neue Light" pitchFamily="34" charset="-122"/>
                <a:cs typeface="Helvetica Neue Light" pitchFamily="34" charset="-120"/>
              </a:rPr>
              <a:t>78</a:t>
            </a:r>
            <a:endParaRPr lang="en-US" sz="95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960120" y="2377440"/>
            <a:ext cx="8229600" cy="822960"/>
          </a:xfrm>
          <a:prstGeom prst="rect">
            <a:avLst/>
          </a:prstGeom>
          <a:noFill/>
          <a:ln/>
        </p:spPr>
        <p:txBody>
          <a:bodyPr wrap="square" lIns="0" tIns="0" rIns="0" bIns="0" rtlCol="0" anchor="ctr"/>
          <a:lstStyle/>
          <a:p>
            <a:pPr marL="0" indent="0">
              <a:buNone/>
            </a:pPr>
            <a:r>
              <a:rPr lang="en-US" sz="4000">
                <a:solidFill>
                  <a:srgbClr val="1A1A1A"/>
                </a:solidFill>
                <a:latin typeface="Avenir" pitchFamily="34" charset="0"/>
                <a:ea typeface="Avenir" pitchFamily="34" charset="-122"/>
                <a:cs typeface="Avenir" pitchFamily="34" charset="-120"/>
              </a:rPr>
              <a:t>Thank you.</a:t>
            </a:r>
            <a:endParaRPr lang="en-US" sz="4000"/>
          </a:p>
        </p:txBody>
      </p:sp>
      <p:sp>
        <p:nvSpPr>
          <p:cNvPr id="3" name="Text 1"/>
          <p:cNvSpPr/>
          <p:nvPr/>
        </p:nvSpPr>
        <p:spPr>
          <a:xfrm>
            <a:off x="960120" y="3383280"/>
            <a:ext cx="8686800" cy="365760"/>
          </a:xfrm>
          <a:prstGeom prst="rect">
            <a:avLst/>
          </a:prstGeom>
          <a:noFill/>
          <a:ln/>
        </p:spPr>
        <p:txBody>
          <a:bodyPr wrap="square" lIns="0" tIns="0" rIns="0" bIns="0" rtlCol="0" anchor="ctr"/>
          <a:lstStyle/>
          <a:p>
            <a:pPr marL="0" indent="0">
              <a:buNone/>
            </a:pPr>
            <a:r>
              <a:rPr lang="en-US" sz="1400">
                <a:solidFill>
                  <a:srgbClr val="6E7480"/>
                </a:solidFill>
                <a:latin typeface="Helvetica Neue Light" pitchFamily="34" charset="0"/>
                <a:ea typeface="Helvetica Neue Light" pitchFamily="34" charset="-122"/>
                <a:cs typeface="Helvetica Neue Light" pitchFamily="34" charset="-120"/>
              </a:rPr>
              <a:t>The One Nation Voter Study — a national survey of 1,014 One Nation voters, August 2026.</a:t>
            </a:r>
            <a:endParaRPr lang="en-US" sz="1400"/>
          </a:p>
        </p:txBody>
      </p:sp>
      <p:sp>
        <p:nvSpPr>
          <p:cNvPr id="4" name="Text 2"/>
          <p:cNvSpPr/>
          <p:nvPr/>
        </p:nvSpPr>
        <p:spPr>
          <a:xfrm>
            <a:off x="960120" y="4206240"/>
            <a:ext cx="5486400" cy="274320"/>
          </a:xfrm>
          <a:prstGeom prst="rect">
            <a:avLst/>
          </a:prstGeom>
          <a:noFill/>
          <a:ln/>
        </p:spPr>
        <p:txBody>
          <a:bodyPr wrap="square" lIns="0" tIns="0" rIns="0" bIns="0" rtlCol="0" anchor="ctr"/>
          <a:lstStyle/>
          <a:p>
            <a:pPr marL="0" indent="0">
              <a:buNone/>
            </a:pPr>
            <a:r>
              <a:rPr lang="en-US" sz="1100" b="1" kern="0" spc="120">
                <a:solidFill>
                  <a:srgbClr val="2251FF"/>
                </a:solidFill>
                <a:latin typeface="Helvetica Neue Light" pitchFamily="34" charset="0"/>
                <a:ea typeface="Helvetica Neue Light" pitchFamily="34" charset="-122"/>
                <a:cs typeface="Helvetica Neue Light" pitchFamily="34" charset="-120"/>
              </a:rPr>
              <a:t>For further information</a:t>
            </a:r>
            <a:endParaRPr lang="en-US" sz="1100"/>
          </a:p>
        </p:txBody>
      </p:sp>
      <p:sp>
        <p:nvSpPr>
          <p:cNvPr id="5" name="Text 3"/>
          <p:cNvSpPr/>
          <p:nvPr/>
        </p:nvSpPr>
        <p:spPr>
          <a:xfrm>
            <a:off x="960120" y="4572000"/>
            <a:ext cx="5486400" cy="1188720"/>
          </a:xfrm>
          <a:prstGeom prst="rect">
            <a:avLst/>
          </a:prstGeom>
          <a:noFill/>
          <a:ln/>
        </p:spPr>
        <p:txBody>
          <a:bodyPr wrap="square" lIns="0" tIns="0" rIns="0" bIns="0" rtlCol="0" anchor="t"/>
          <a:lstStyle/>
          <a:p>
            <a:pPr marL="0" indent="0">
              <a:lnSpc>
                <a:spcPct val="135000"/>
              </a:lnSpc>
              <a:buNone/>
            </a:pPr>
            <a:r>
              <a:rPr lang="en-US" sz="1350">
                <a:solidFill>
                  <a:srgbClr val="1A1A1A"/>
                </a:solidFill>
                <a:latin typeface="Helvetica Neue Light" pitchFamily="34" charset="0"/>
                <a:ea typeface="Helvetica Neue Light" pitchFamily="34" charset="-122"/>
                <a:cs typeface="Helvetica Neue Light" pitchFamily="34" charset="-120"/>
              </a:rPr>
              <a:t>John Utting</a:t>
            </a:r>
            <a:endParaRPr lang="en-US" sz="1350"/>
          </a:p>
          <a:p>
            <a:pPr marL="0" indent="0">
              <a:lnSpc>
                <a:spcPct val="135000"/>
              </a:lnSpc>
              <a:buNone/>
            </a:pPr>
            <a:r>
              <a:rPr lang="en-US" sz="1350">
                <a:solidFill>
                  <a:srgbClr val="1A1A1A"/>
                </a:solidFill>
                <a:latin typeface="Helvetica Neue Light" pitchFamily="34" charset="0"/>
                <a:ea typeface="Helvetica Neue Light" pitchFamily="34" charset="-122"/>
                <a:cs typeface="Helvetica Neue Light" pitchFamily="34" charset="-120"/>
              </a:rPr>
              <a:t>Managing Director, Utting Research</a:t>
            </a:r>
            <a:endParaRPr lang="en-US" sz="1350"/>
          </a:p>
          <a:p>
            <a:pPr marL="0" indent="0">
              <a:lnSpc>
                <a:spcPct val="135000"/>
              </a:lnSpc>
              <a:buNone/>
            </a:pPr>
            <a:r>
              <a:rPr lang="en-US" sz="1350">
                <a:solidFill>
                  <a:srgbClr val="1A1A1A"/>
                </a:solidFill>
                <a:latin typeface="Helvetica Neue Light" pitchFamily="34" charset="0"/>
                <a:ea typeface="Helvetica Neue Light" pitchFamily="34" charset="-122"/>
                <a:cs typeface="Helvetica Neue Light" pitchFamily="34" charset="-120"/>
              </a:rPr>
              <a:t>john@uttingresearch.com</a:t>
            </a:r>
            <a:endParaRPr lang="en-US" sz="1350"/>
          </a:p>
          <a:p>
            <a:pPr marL="0" indent="0">
              <a:lnSpc>
                <a:spcPct val="135000"/>
              </a:lnSpc>
              <a:buNone/>
            </a:pPr>
            <a:r>
              <a:rPr lang="en-US" sz="1350">
                <a:solidFill>
                  <a:srgbClr val="1A1A1A"/>
                </a:solidFill>
                <a:latin typeface="Helvetica Neue Light" pitchFamily="34" charset="0"/>
                <a:ea typeface="Helvetica Neue Light" pitchFamily="34" charset="-122"/>
                <a:cs typeface="Helvetica Neue Light" pitchFamily="34" charset="-120"/>
              </a:rPr>
              <a:t>0414 428 846</a:t>
            </a:r>
            <a:endParaRPr lang="en-US" sz="1350"/>
          </a:p>
        </p:txBody>
      </p:sp>
      <p:sp>
        <p:nvSpPr>
          <p:cNvPr id="6" name="Text 4"/>
          <p:cNvSpPr/>
          <p:nvPr/>
        </p:nvSpPr>
        <p:spPr>
          <a:xfrm>
            <a:off x="960120" y="6428232"/>
            <a:ext cx="4572000" cy="256032"/>
          </a:xfrm>
          <a:prstGeom prst="rect">
            <a:avLst/>
          </a:prstGeom>
          <a:noFill/>
          <a:ln/>
        </p:spPr>
        <p:txBody>
          <a:bodyPr wrap="square" lIns="0" tIns="0" rIns="0" bIns="0" rtlCol="0" anchor="ctr"/>
          <a:lstStyle/>
          <a:p>
            <a:pPr marL="0" indent="0">
              <a:buNone/>
            </a:pPr>
            <a:r>
              <a:rPr lang="en-US" sz="950">
                <a:solidFill>
                  <a:srgbClr val="A8AEB8"/>
                </a:solidFill>
                <a:latin typeface="Helvetica Neue Light" pitchFamily="34" charset="0"/>
                <a:ea typeface="Helvetica Neue Light" pitchFamily="34" charset="-122"/>
                <a:cs typeface="Helvetica Neue Light" pitchFamily="34" charset="-120"/>
              </a:rPr>
              <a:t>One Nation Voter Study</a:t>
            </a:r>
            <a:endParaRPr lang="en-US" sz="95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3080</TotalTime>
  <Words>9477</Words>
  <Application>Microsoft Macintosh PowerPoint</Application>
  <PresentationFormat>Widescreen</PresentationFormat>
  <Paragraphs>1788</Paragraphs>
  <Slides>83</Slides>
  <Notes>83</Notes>
  <HiddenSlides>17</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83</vt:i4>
      </vt:variant>
    </vt:vector>
  </HeadingPairs>
  <TitlesOfParts>
    <vt:vector size="88" baseType="lpstr">
      <vt:lpstr>Arial</vt:lpstr>
      <vt:lpstr>Avenir</vt:lpstr>
      <vt:lpstr>Helvetica Neue</vt:lpstr>
      <vt:lpstr>Helvetica Neue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Utting Research</dc:creator>
  <cp:lastModifiedBy>john Utting</cp:lastModifiedBy>
  <cp:revision>31</cp:revision>
  <dcterms:created xsi:type="dcterms:W3CDTF">2026-08-19T08:18:48Z</dcterms:created>
  <dcterms:modified xsi:type="dcterms:W3CDTF">2026-08-25T03:03:12Z</dcterms:modified>
</cp:coreProperties>
</file>